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5" r:id="rId1"/>
    <p:sldMasterId id="2147484668" r:id="rId2"/>
  </p:sldMasterIdLst>
  <p:notesMasterIdLst>
    <p:notesMasterId r:id="rId32"/>
  </p:notesMasterIdLst>
  <p:handoutMasterIdLst>
    <p:handoutMasterId r:id="rId33"/>
  </p:handoutMasterIdLst>
  <p:sldIdLst>
    <p:sldId id="2096" r:id="rId3"/>
    <p:sldId id="2123" r:id="rId4"/>
    <p:sldId id="2099" r:id="rId5"/>
    <p:sldId id="2119" r:id="rId6"/>
    <p:sldId id="2108" r:id="rId7"/>
    <p:sldId id="2110" r:id="rId8"/>
    <p:sldId id="2144" r:id="rId9"/>
    <p:sldId id="2145" r:id="rId10"/>
    <p:sldId id="2146" r:id="rId11"/>
    <p:sldId id="2158" r:id="rId12"/>
    <p:sldId id="2159" r:id="rId13"/>
    <p:sldId id="2153" r:id="rId14"/>
    <p:sldId id="2147" r:id="rId15"/>
    <p:sldId id="2148" r:id="rId16"/>
    <p:sldId id="2154" r:id="rId17"/>
    <p:sldId id="2135" r:id="rId18"/>
    <p:sldId id="2138" r:id="rId19"/>
    <p:sldId id="2139" r:id="rId20"/>
    <p:sldId id="2155" r:id="rId21"/>
    <p:sldId id="2151" r:id="rId22"/>
    <p:sldId id="2156" r:id="rId23"/>
    <p:sldId id="2140" r:id="rId24"/>
    <p:sldId id="2126" r:id="rId25"/>
    <p:sldId id="2127" r:id="rId26"/>
    <p:sldId id="2128" r:id="rId27"/>
    <p:sldId id="2143" r:id="rId28"/>
    <p:sldId id="2101" r:id="rId29"/>
    <p:sldId id="2160" r:id="rId30"/>
    <p:sldId id="2161" r:id="rId31"/>
  </p:sldIdLst>
  <p:sldSz cx="9144000" cy="6858000" type="screen4x3"/>
  <p:notesSz cx="6858000" cy="9945688"/>
  <p:defaultTextStyle>
    <a:defPPr>
      <a:defRPr lang="ja-JP"/>
    </a:defPPr>
    <a:lvl1pPr algn="ctr" rtl="0" fontAlgn="base">
      <a:spcBef>
        <a:spcPct val="0"/>
      </a:spcBef>
      <a:spcAft>
        <a:spcPct val="0"/>
      </a:spcAft>
      <a:defRPr kumimoji="1" sz="2400" kern="1200">
        <a:solidFill>
          <a:schemeClr val="tx1"/>
        </a:solidFill>
        <a:latin typeface="Tahoma" pitchFamily="34" charset="0"/>
        <a:ea typeface="ＭＳ Ｐゴシック" charset="-128"/>
        <a:cs typeface="+mn-cs"/>
      </a:defRPr>
    </a:lvl1pPr>
    <a:lvl2pPr marL="457200" algn="ctr"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ctr"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ctr"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ctr"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C3D5"/>
    <a:srgbClr val="C795B5"/>
    <a:srgbClr val="E7C5A3"/>
    <a:srgbClr val="CC0099"/>
    <a:srgbClr val="FF6699"/>
    <a:srgbClr val="DECDB4"/>
    <a:srgbClr val="EEF1DF"/>
    <a:srgbClr val="A6C4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86691" autoAdjust="0"/>
  </p:normalViewPr>
  <p:slideViewPr>
    <p:cSldViewPr>
      <p:cViewPr varScale="1">
        <p:scale>
          <a:sx n="85" d="100"/>
          <a:sy n="85" d="100"/>
        </p:scale>
        <p:origin x="-96"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5806" y="-17333"/>
            <a:ext cx="2947723" cy="534156"/>
          </a:xfrm>
          <a:prstGeom prst="rect">
            <a:avLst/>
          </a:prstGeom>
          <a:noFill/>
          <a:ln w="9525">
            <a:noFill/>
            <a:miter lim="800000"/>
            <a:headEnd/>
            <a:tailEnd/>
          </a:ln>
          <a:effectLst/>
        </p:spPr>
        <p:txBody>
          <a:bodyPr vert="horz" wrap="square" lIns="19007" tIns="0" rIns="19007" bIns="0" numCol="1" anchor="t" anchorCtr="0" compatLnSpc="1">
            <a:prstTxWarp prst="textNoShape">
              <a:avLst/>
            </a:prstTxWarp>
          </a:bodyPr>
          <a:lstStyle>
            <a:lvl1pPr algn="l" defTabSz="760354">
              <a:defRPr sz="1000" i="1">
                <a:latin typeface="Times New Roman" pitchFamily="18" charset="0"/>
                <a:ea typeface="ＭＳ Ｐゴシック" pitchFamily="50" charset="-128"/>
              </a:defRPr>
            </a:lvl1pPr>
          </a:lstStyle>
          <a:p>
            <a:pPr>
              <a:defRPr/>
            </a:pPr>
            <a:endParaRPr lang="en-US" altLang="ja-JP"/>
          </a:p>
        </p:txBody>
      </p:sp>
      <p:sp>
        <p:nvSpPr>
          <p:cNvPr id="4099" name="Rectangle 3"/>
          <p:cNvSpPr>
            <a:spLocks noGrp="1" noChangeArrowheads="1"/>
          </p:cNvSpPr>
          <p:nvPr>
            <p:ph type="dt" sz="quarter" idx="1"/>
          </p:nvPr>
        </p:nvSpPr>
        <p:spPr bwMode="auto">
          <a:xfrm>
            <a:off x="3894471" y="-17333"/>
            <a:ext cx="2947723" cy="534156"/>
          </a:xfrm>
          <a:prstGeom prst="rect">
            <a:avLst/>
          </a:prstGeom>
          <a:noFill/>
          <a:ln w="9525">
            <a:noFill/>
            <a:miter lim="800000"/>
            <a:headEnd/>
            <a:tailEnd/>
          </a:ln>
          <a:effectLst/>
        </p:spPr>
        <p:txBody>
          <a:bodyPr vert="horz" wrap="square" lIns="19007" tIns="0" rIns="19007" bIns="0" numCol="1" anchor="t" anchorCtr="0" compatLnSpc="1">
            <a:prstTxWarp prst="textNoShape">
              <a:avLst/>
            </a:prstTxWarp>
          </a:bodyPr>
          <a:lstStyle>
            <a:lvl1pPr algn="r" defTabSz="760354">
              <a:defRPr sz="1000" i="1">
                <a:latin typeface="Times New Roman" pitchFamily="18" charset="0"/>
                <a:ea typeface="ＭＳ Ｐゴシック" pitchFamily="50" charset="-128"/>
              </a:defRPr>
            </a:lvl1pPr>
          </a:lstStyle>
          <a:p>
            <a:pPr>
              <a:defRPr/>
            </a:pPr>
            <a:endParaRPr lang="en-US" altLang="ja-JP"/>
          </a:p>
        </p:txBody>
      </p:sp>
      <p:sp>
        <p:nvSpPr>
          <p:cNvPr id="4100" name="Rectangle 4"/>
          <p:cNvSpPr>
            <a:spLocks noGrp="1" noChangeArrowheads="1"/>
          </p:cNvSpPr>
          <p:nvPr>
            <p:ph type="ftr" sz="quarter" idx="2"/>
          </p:nvPr>
        </p:nvSpPr>
        <p:spPr bwMode="auto">
          <a:xfrm>
            <a:off x="15806" y="9428866"/>
            <a:ext cx="2947723" cy="534156"/>
          </a:xfrm>
          <a:prstGeom prst="rect">
            <a:avLst/>
          </a:prstGeom>
          <a:noFill/>
          <a:ln w="9525">
            <a:noFill/>
            <a:miter lim="800000"/>
            <a:headEnd/>
            <a:tailEnd/>
          </a:ln>
          <a:effectLst/>
        </p:spPr>
        <p:txBody>
          <a:bodyPr vert="horz" wrap="square" lIns="19007" tIns="0" rIns="19007" bIns="0" numCol="1" anchor="b" anchorCtr="0" compatLnSpc="1">
            <a:prstTxWarp prst="textNoShape">
              <a:avLst/>
            </a:prstTxWarp>
          </a:bodyPr>
          <a:lstStyle>
            <a:lvl1pPr algn="l" defTabSz="760354">
              <a:defRPr sz="1000" i="1">
                <a:latin typeface="Times New Roman" pitchFamily="18" charset="0"/>
                <a:ea typeface="ＭＳ Ｐゴシック" pitchFamily="50" charset="-128"/>
              </a:defRPr>
            </a:lvl1pPr>
          </a:lstStyle>
          <a:p>
            <a:pPr>
              <a:defRPr/>
            </a:pPr>
            <a:endParaRPr lang="en-US" altLang="ja-JP"/>
          </a:p>
        </p:txBody>
      </p:sp>
      <p:sp>
        <p:nvSpPr>
          <p:cNvPr id="4101" name="Rectangle 5"/>
          <p:cNvSpPr>
            <a:spLocks noGrp="1" noChangeArrowheads="1"/>
          </p:cNvSpPr>
          <p:nvPr>
            <p:ph type="sldNum" sz="quarter" idx="3"/>
          </p:nvPr>
        </p:nvSpPr>
        <p:spPr bwMode="auto">
          <a:xfrm>
            <a:off x="3894471" y="9428866"/>
            <a:ext cx="2947723" cy="534156"/>
          </a:xfrm>
          <a:prstGeom prst="rect">
            <a:avLst/>
          </a:prstGeom>
          <a:noFill/>
          <a:ln w="9525">
            <a:noFill/>
            <a:miter lim="800000"/>
            <a:headEnd/>
            <a:tailEnd/>
          </a:ln>
          <a:effectLst/>
        </p:spPr>
        <p:txBody>
          <a:bodyPr vert="horz" wrap="square" lIns="19007" tIns="0" rIns="19007" bIns="0" numCol="1" anchor="b" anchorCtr="0" compatLnSpc="1">
            <a:prstTxWarp prst="textNoShape">
              <a:avLst/>
            </a:prstTxWarp>
          </a:bodyPr>
          <a:lstStyle>
            <a:lvl1pPr algn="r" defTabSz="760354">
              <a:defRPr sz="1000" i="1">
                <a:latin typeface="Times New Roman" pitchFamily="18" charset="0"/>
                <a:ea typeface="ＭＳ Ｐゴシック" pitchFamily="50" charset="-128"/>
              </a:defRPr>
            </a:lvl1pPr>
          </a:lstStyle>
          <a:p>
            <a:pPr>
              <a:defRPr/>
            </a:pPr>
            <a:fld id="{FAB5FEFE-87C5-4E07-87D4-4FC3A7385CE9}" type="slidenum">
              <a:rPr lang="en-US" altLang="ja-JP"/>
              <a:pPr>
                <a:defRPr/>
              </a:pPr>
              <a:t>‹#›</a:t>
            </a:fld>
            <a:endParaRPr lang="en-US" altLang="ja-JP"/>
          </a:p>
        </p:txBody>
      </p:sp>
    </p:spTree>
    <p:extLst>
      <p:ext uri="{BB962C8B-B14F-4D97-AF65-F5344CB8AC3E}">
        <p14:creationId xmlns:p14="http://schemas.microsoft.com/office/powerpoint/2010/main" val="2057399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3120099"/>
      </p:ext>
    </p:extLst>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defTabSz="762000"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スライド イメージ プレースホルダ 1"/>
          <p:cNvSpPr>
            <a:spLocks noGrp="1" noRot="1" noChangeAspect="1"/>
          </p:cNvSpPr>
          <p:nvPr>
            <p:ph type="sldImg"/>
          </p:nvPr>
        </p:nvSpPr>
        <p:spPr bwMode="auto">
          <a:xfrm>
            <a:off x="942975" y="746125"/>
            <a:ext cx="4972050" cy="3729038"/>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7491" name="ノート プレースホルダ 2"/>
          <p:cNvSpPr>
            <a:spLocks noGrp="1"/>
          </p:cNvSpPr>
          <p:nvPr>
            <p:ph type="body" idx="1"/>
          </p:nvPr>
        </p:nvSpPr>
        <p:spPr bwMode="auto">
          <a:xfrm>
            <a:off x="685958" y="4723887"/>
            <a:ext cx="5486084" cy="4474929"/>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2" tIns="45716" rIns="91432" bIns="45716"/>
          <a:lstStyle/>
          <a:p>
            <a:endParaRPr lang="ja-JP" altLang="en-US" dirty="0" smtClean="0">
              <a:ea typeface="ＭＳ Ｐ明朝"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1388" y="744538"/>
            <a:ext cx="4975225" cy="3730625"/>
          </a:xfrm>
          <a:prstGeom prst="rect">
            <a:avLst/>
          </a:prstGeom>
          <a:noFill/>
          <a:ln w="12700">
            <a:solidFill>
              <a:prstClr val="black"/>
            </a:solidFill>
          </a:ln>
        </p:spPr>
      </p:sp>
      <p:sp>
        <p:nvSpPr>
          <p:cNvPr id="3" name="ノート プレースホルダー 2"/>
          <p:cNvSpPr>
            <a:spLocks noGrp="1"/>
          </p:cNvSpPr>
          <p:nvPr>
            <p:ph type="body" idx="1"/>
          </p:nvPr>
        </p:nvSpPr>
        <p:spPr>
          <a:xfrm>
            <a:off x="685958" y="4723886"/>
            <a:ext cx="5486084" cy="4476506"/>
          </a:xfrm>
          <a:prstGeom prst="rect">
            <a:avLst/>
          </a:prstGeom>
        </p:spPr>
        <p:txBody>
          <a:bodyPr lIns="90873" tIns="45437" rIns="90873" bIns="45437"/>
          <a:lstStyle/>
          <a:p>
            <a:endParaRPr kumimoji="1" lang="ja-JP" altLang="en-US" dirty="0"/>
          </a:p>
        </p:txBody>
      </p:sp>
    </p:spTree>
    <p:extLst>
      <p:ext uri="{BB962C8B-B14F-4D97-AF65-F5344CB8AC3E}">
        <p14:creationId xmlns:p14="http://schemas.microsoft.com/office/powerpoint/2010/main" val="422852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1388" y="744538"/>
            <a:ext cx="4975225" cy="3730625"/>
          </a:xfrm>
          <a:prstGeom prst="rect">
            <a:avLst/>
          </a:prstGeom>
          <a:noFill/>
          <a:ln w="12700">
            <a:solidFill>
              <a:prstClr val="black"/>
            </a:solidFill>
          </a:ln>
        </p:spPr>
      </p:sp>
      <p:sp>
        <p:nvSpPr>
          <p:cNvPr id="3" name="ノート プレースホルダー 2"/>
          <p:cNvSpPr>
            <a:spLocks noGrp="1"/>
          </p:cNvSpPr>
          <p:nvPr>
            <p:ph type="body" idx="1"/>
          </p:nvPr>
        </p:nvSpPr>
        <p:spPr>
          <a:xfrm>
            <a:off x="685958" y="4723886"/>
            <a:ext cx="5486084" cy="4476506"/>
          </a:xfrm>
          <a:prstGeom prst="rect">
            <a:avLst/>
          </a:prstGeom>
        </p:spPr>
        <p:txBody>
          <a:bodyPr lIns="90873" tIns="45437" rIns="90873" bIns="45437"/>
          <a:lstStyle/>
          <a:p>
            <a:endParaRPr kumimoji="1" lang="ja-JP" altLang="en-US" dirty="0"/>
          </a:p>
        </p:txBody>
      </p:sp>
    </p:spTree>
    <p:extLst>
      <p:ext uri="{BB962C8B-B14F-4D97-AF65-F5344CB8AC3E}">
        <p14:creationId xmlns:p14="http://schemas.microsoft.com/office/powerpoint/2010/main" val="422852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1388" y="744538"/>
            <a:ext cx="4975225" cy="3730625"/>
          </a:xfrm>
          <a:prstGeom prst="rect">
            <a:avLst/>
          </a:prstGeom>
          <a:noFill/>
          <a:ln w="12700">
            <a:solidFill>
              <a:prstClr val="black"/>
            </a:solidFill>
          </a:ln>
        </p:spPr>
      </p:sp>
      <p:sp>
        <p:nvSpPr>
          <p:cNvPr id="3" name="ノート プレースホルダー 2"/>
          <p:cNvSpPr>
            <a:spLocks noGrp="1"/>
          </p:cNvSpPr>
          <p:nvPr>
            <p:ph type="body" idx="1"/>
          </p:nvPr>
        </p:nvSpPr>
        <p:spPr>
          <a:xfrm>
            <a:off x="685958" y="4723886"/>
            <a:ext cx="5486084" cy="4476506"/>
          </a:xfrm>
          <a:prstGeom prst="rect">
            <a:avLst/>
          </a:prstGeom>
        </p:spPr>
        <p:txBody>
          <a:bodyPr lIns="90873" tIns="45437" rIns="90873" bIns="45437"/>
          <a:lstStyle/>
          <a:p>
            <a:endParaRPr kumimoji="1" lang="ja-JP" altLang="en-US" dirty="0"/>
          </a:p>
        </p:txBody>
      </p:sp>
    </p:spTree>
    <p:extLst>
      <p:ext uri="{BB962C8B-B14F-4D97-AF65-F5344CB8AC3E}">
        <p14:creationId xmlns:p14="http://schemas.microsoft.com/office/powerpoint/2010/main" val="422852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1388" y="744538"/>
            <a:ext cx="4975225" cy="3730625"/>
          </a:xfrm>
          <a:prstGeom prst="rect">
            <a:avLst/>
          </a:prstGeom>
          <a:noFill/>
          <a:ln w="12700">
            <a:solidFill>
              <a:prstClr val="black"/>
            </a:solidFill>
          </a:ln>
        </p:spPr>
      </p:sp>
      <p:sp>
        <p:nvSpPr>
          <p:cNvPr id="3" name="ノート プレースホルダー 2"/>
          <p:cNvSpPr>
            <a:spLocks noGrp="1"/>
          </p:cNvSpPr>
          <p:nvPr>
            <p:ph type="body" idx="1"/>
          </p:nvPr>
        </p:nvSpPr>
        <p:spPr>
          <a:xfrm>
            <a:off x="685958" y="4723886"/>
            <a:ext cx="5486084" cy="4476506"/>
          </a:xfrm>
          <a:prstGeom prst="rect">
            <a:avLst/>
          </a:prstGeom>
        </p:spPr>
        <p:txBody>
          <a:bodyPr lIns="90873" tIns="45437" rIns="90873" bIns="45437"/>
          <a:lstStyle/>
          <a:p>
            <a:endParaRPr kumimoji="1" lang="ja-JP" altLang="en-US" dirty="0"/>
          </a:p>
        </p:txBody>
      </p:sp>
    </p:spTree>
    <p:extLst>
      <p:ext uri="{BB962C8B-B14F-4D97-AF65-F5344CB8AC3E}">
        <p14:creationId xmlns:p14="http://schemas.microsoft.com/office/powerpoint/2010/main" val="2257103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1388" y="744538"/>
            <a:ext cx="4975225" cy="3730625"/>
          </a:xfrm>
          <a:prstGeom prst="rect">
            <a:avLst/>
          </a:prstGeom>
          <a:noFill/>
          <a:ln w="12700">
            <a:solidFill>
              <a:prstClr val="black"/>
            </a:solidFill>
          </a:ln>
        </p:spPr>
      </p:sp>
      <p:sp>
        <p:nvSpPr>
          <p:cNvPr id="3" name="ノート プレースホルダー 2"/>
          <p:cNvSpPr>
            <a:spLocks noGrp="1"/>
          </p:cNvSpPr>
          <p:nvPr>
            <p:ph type="body" idx="1"/>
          </p:nvPr>
        </p:nvSpPr>
        <p:spPr>
          <a:xfrm>
            <a:off x="685958" y="4723886"/>
            <a:ext cx="5486084" cy="4476506"/>
          </a:xfrm>
          <a:prstGeom prst="rect">
            <a:avLst/>
          </a:prstGeom>
        </p:spPr>
        <p:txBody>
          <a:bodyPr lIns="90873" tIns="45437" rIns="90873" bIns="45437"/>
          <a:lstStyle/>
          <a:p>
            <a:endParaRPr kumimoji="1" lang="ja-JP" altLang="en-US" dirty="0"/>
          </a:p>
        </p:txBody>
      </p:sp>
    </p:spTree>
    <p:extLst>
      <p:ext uri="{BB962C8B-B14F-4D97-AF65-F5344CB8AC3E}">
        <p14:creationId xmlns:p14="http://schemas.microsoft.com/office/powerpoint/2010/main" val="1120745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1388" y="744538"/>
            <a:ext cx="4975225" cy="3730625"/>
          </a:xfrm>
          <a:prstGeom prst="rect">
            <a:avLst/>
          </a:prstGeom>
          <a:noFill/>
          <a:ln w="12700">
            <a:solidFill>
              <a:prstClr val="black"/>
            </a:solidFill>
          </a:ln>
        </p:spPr>
      </p:sp>
      <p:sp>
        <p:nvSpPr>
          <p:cNvPr id="3" name="ノート プレースホルダー 2"/>
          <p:cNvSpPr>
            <a:spLocks noGrp="1"/>
          </p:cNvSpPr>
          <p:nvPr>
            <p:ph type="body" idx="1"/>
          </p:nvPr>
        </p:nvSpPr>
        <p:spPr>
          <a:xfrm>
            <a:off x="685958" y="4723886"/>
            <a:ext cx="5486084" cy="4476506"/>
          </a:xfrm>
          <a:prstGeom prst="rect">
            <a:avLst/>
          </a:prstGeom>
        </p:spPr>
        <p:txBody>
          <a:bodyPr lIns="90873" tIns="45437" rIns="90873" bIns="45437"/>
          <a:lstStyle/>
          <a:p>
            <a:endParaRPr kumimoji="1" lang="ja-JP" altLang="en-US" dirty="0"/>
          </a:p>
        </p:txBody>
      </p:sp>
    </p:spTree>
    <p:extLst>
      <p:ext uri="{BB962C8B-B14F-4D97-AF65-F5344CB8AC3E}">
        <p14:creationId xmlns:p14="http://schemas.microsoft.com/office/powerpoint/2010/main" val="27517720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41388" y="744538"/>
            <a:ext cx="4975225" cy="3730625"/>
          </a:xfrm>
          <a:prstGeom prst="rect">
            <a:avLst/>
          </a:prstGeom>
          <a:noFill/>
          <a:ln w="12700">
            <a:solidFill>
              <a:prstClr val="black"/>
            </a:solidFill>
          </a:ln>
        </p:spPr>
      </p:sp>
      <p:sp>
        <p:nvSpPr>
          <p:cNvPr id="3" name="ノート プレースホルダー 2"/>
          <p:cNvSpPr>
            <a:spLocks noGrp="1"/>
          </p:cNvSpPr>
          <p:nvPr>
            <p:ph type="body" idx="1"/>
          </p:nvPr>
        </p:nvSpPr>
        <p:spPr>
          <a:xfrm>
            <a:off x="685958" y="4723886"/>
            <a:ext cx="5486084" cy="4476506"/>
          </a:xfrm>
          <a:prstGeom prst="rect">
            <a:avLst/>
          </a:prstGeom>
        </p:spPr>
        <p:txBody>
          <a:bodyPr lIns="90873" tIns="45437" rIns="90873" bIns="45437"/>
          <a:lstStyle/>
          <a:p>
            <a:endParaRPr kumimoji="1" lang="ja-JP" altLang="en-US" dirty="0"/>
          </a:p>
        </p:txBody>
      </p:sp>
    </p:spTree>
    <p:extLst>
      <p:ext uri="{BB962C8B-B14F-4D97-AF65-F5344CB8AC3E}">
        <p14:creationId xmlns:p14="http://schemas.microsoft.com/office/powerpoint/2010/main" val="30736728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pic>
        <p:nvPicPr>
          <p:cNvPr id="4" name="図 6" descr="ロゴ名称横.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95288" y="260350"/>
            <a:ext cx="444976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685800" y="1556793"/>
            <a:ext cx="7772400" cy="1224136"/>
          </a:xfrm>
        </p:spPr>
        <p:txBody>
          <a:bodyPr/>
          <a:lstStyle/>
          <a:p>
            <a:r>
              <a:rPr lang="ja-JP" altLang="en-US" smtClean="0"/>
              <a:t>マスタ タイトルの書式設定</a:t>
            </a:r>
            <a:endParaRPr lang="ja-JP" altLang="en-US" dirty="0"/>
          </a:p>
        </p:txBody>
      </p:sp>
      <p:sp>
        <p:nvSpPr>
          <p:cNvPr id="3" name="サブタイトル 2"/>
          <p:cNvSpPr>
            <a:spLocks noGrp="1"/>
          </p:cNvSpPr>
          <p:nvPr>
            <p:ph type="subTitle" idx="1"/>
          </p:nvPr>
        </p:nvSpPr>
        <p:spPr>
          <a:xfrm>
            <a:off x="1371600" y="2996952"/>
            <a:ext cx="6400800" cy="86409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dirty="0"/>
          </a:p>
        </p:txBody>
      </p:sp>
      <p:sp>
        <p:nvSpPr>
          <p:cNvPr id="5" name="日付プレースホルダ 3"/>
          <p:cNvSpPr>
            <a:spLocks noGrp="1"/>
          </p:cNvSpPr>
          <p:nvPr>
            <p:ph type="dt" sz="half" idx="10"/>
          </p:nvPr>
        </p:nvSpPr>
        <p:spPr/>
        <p:txBody>
          <a:bodyPr/>
          <a:lstStyle>
            <a:lvl1pPr>
              <a:defRPr/>
            </a:lvl1pPr>
          </a:lstStyle>
          <a:p>
            <a:pPr>
              <a:defRPr/>
            </a:pPr>
            <a:fld id="{A2CB6111-E0B7-4E08-BB92-F6302C1FB3D4}"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E8E8C68C-0A1F-40B9-BF94-0678AEFABF6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469401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741DFF8-C479-435E-8C27-3638DAE0184C}"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94BE9112-B2AA-4EDD-91AE-5A6BC8751FF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308620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3E73424-E7BF-4268-99B9-86090B01A923}"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109E886E-0B40-4BA4-9CA4-DEB83085116A}"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144902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9400"/>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5339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339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pPr>
              <a:defRPr/>
            </a:pPr>
            <a:r>
              <a:rPr lang="en-US" altLang="ja-JP">
                <a:solidFill>
                  <a:prstClr val="black">
                    <a:tint val="75000"/>
                  </a:prstClr>
                </a:solidFill>
              </a:rPr>
              <a:t>2012/</a:t>
            </a:r>
            <a:r>
              <a:rPr lang="ja-JP" altLang="en-US">
                <a:solidFill>
                  <a:prstClr val="black">
                    <a:tint val="75000"/>
                  </a:prstClr>
                </a:solidFill>
              </a:rPr>
              <a:t>７</a:t>
            </a:r>
            <a:r>
              <a:rPr lang="en-US" altLang="ja-JP">
                <a:solidFill>
                  <a:prstClr val="black">
                    <a:tint val="75000"/>
                  </a:prstClr>
                </a:solidFill>
              </a:rPr>
              <a:t>/2</a:t>
            </a:r>
            <a:endParaRPr lang="en-US" altLang="ja-JP" dirty="0">
              <a:solidFill>
                <a:prstClr val="black">
                  <a:tint val="75000"/>
                </a:prstClr>
              </a:solidFill>
            </a:endParaRPr>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solidFill>
                  <a:prstClr val="black">
                    <a:tint val="75000"/>
                  </a:prstClr>
                </a:solidFill>
              </a:rPr>
              <a:t>平成</a:t>
            </a:r>
            <a:r>
              <a:rPr lang="en-US" altLang="ja-JP">
                <a:solidFill>
                  <a:prstClr val="black">
                    <a:tint val="75000"/>
                  </a:prstClr>
                </a:solidFill>
              </a:rPr>
              <a:t>24</a:t>
            </a:r>
            <a:r>
              <a:rPr lang="ja-JP" altLang="en-US">
                <a:solidFill>
                  <a:prstClr val="black">
                    <a:tint val="75000"/>
                  </a:prstClr>
                </a:solidFill>
              </a:rPr>
              <a:t>年度第</a:t>
            </a:r>
            <a:r>
              <a:rPr lang="en-US" altLang="ja-JP">
                <a:solidFill>
                  <a:prstClr val="black">
                    <a:tint val="75000"/>
                  </a:prstClr>
                </a:solidFill>
              </a:rPr>
              <a:t>1</a:t>
            </a:r>
            <a:r>
              <a:rPr lang="ja-JP" altLang="en-US">
                <a:solidFill>
                  <a:prstClr val="black">
                    <a:tint val="75000"/>
                  </a:prstClr>
                </a:solidFill>
              </a:rPr>
              <a:t>回試験所・校正機関認定審査員研修</a:t>
            </a: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lvl1pPr>
              <a:defRPr/>
            </a:lvl1pPr>
          </a:lstStyle>
          <a:p>
            <a:pPr>
              <a:defRPr/>
            </a:pPr>
            <a:fld id="{4582D326-6214-4244-87AE-E38AF05DD408}"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847456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pic>
        <p:nvPicPr>
          <p:cNvPr id="4" name="図 6" descr="ロゴ名称横.pn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95288" y="260350"/>
            <a:ext cx="4449762"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685800" y="1556793"/>
            <a:ext cx="7772400" cy="1224136"/>
          </a:xfrm>
        </p:spPr>
        <p:txBody>
          <a:bodyPr/>
          <a:lstStyle/>
          <a:p>
            <a:r>
              <a:rPr lang="ja-JP" altLang="en-US" smtClean="0"/>
              <a:t>マスタ タイトルの書式設定</a:t>
            </a:r>
            <a:endParaRPr lang="ja-JP" altLang="en-US" dirty="0"/>
          </a:p>
        </p:txBody>
      </p:sp>
      <p:sp>
        <p:nvSpPr>
          <p:cNvPr id="3" name="サブタイトル 2"/>
          <p:cNvSpPr>
            <a:spLocks noGrp="1"/>
          </p:cNvSpPr>
          <p:nvPr>
            <p:ph type="subTitle" idx="1"/>
          </p:nvPr>
        </p:nvSpPr>
        <p:spPr>
          <a:xfrm>
            <a:off x="1371600" y="2996952"/>
            <a:ext cx="6400800" cy="86409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dirty="0"/>
          </a:p>
        </p:txBody>
      </p:sp>
      <p:sp>
        <p:nvSpPr>
          <p:cNvPr id="5" name="日付プレースホルダ 3"/>
          <p:cNvSpPr>
            <a:spLocks noGrp="1"/>
          </p:cNvSpPr>
          <p:nvPr>
            <p:ph type="dt" sz="half" idx="10"/>
          </p:nvPr>
        </p:nvSpPr>
        <p:spPr/>
        <p:txBody>
          <a:bodyPr/>
          <a:lstStyle>
            <a:lvl1pPr>
              <a:defRPr/>
            </a:lvl1pPr>
          </a:lstStyle>
          <a:p>
            <a:pPr>
              <a:defRPr/>
            </a:pPr>
            <a:fld id="{A2CB6111-E0B7-4E08-BB92-F6302C1FB3D4}"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E8E8C68C-0A1F-40B9-BF94-0678AEFABF6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68887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4" name="図 6" descr="00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6296025"/>
            <a:ext cx="8651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40008A50-7849-4035-9E0D-472D94ABDDA5}"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6D29CCC7-4D41-4893-A513-3D909151F5D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1208041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6200F94C-FB13-4305-B2B6-33AB5F5B1402}"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6C4BD2DC-EAB0-4450-9CF8-7BDF1B468A8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45910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BB825F38-A84B-45EA-A9BB-612F3DBFBB50}"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5892DA18-1CFA-4C9D-914A-02976606EB2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88761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E3CABD82-4CD3-42EB-A194-44CCE9F57AFB}"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2E8FA2D7-9535-4764-B72C-E149998DC1A0}"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3434954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1871532B-D4FA-4417-B7E8-78A55316AC61}"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8E6BA1B5-A1C6-4C1D-83E1-FB32C1801DD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2578415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E761C81-329D-44CF-88B6-EBA92320C137}"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D1186071-940F-4C0B-AFE6-B08D3D456C5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644556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4" name="図 6" descr="001.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0825" y="6296025"/>
            <a:ext cx="865188"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40008A50-7849-4035-9E0D-472D94ABDDA5}"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a:xfrm>
            <a:off x="6974904" y="6232227"/>
            <a:ext cx="2133600" cy="365125"/>
          </a:xfrm>
        </p:spPr>
        <p:txBody>
          <a:bodyPr/>
          <a:lstStyle>
            <a:lvl1pPr>
              <a:defRPr/>
            </a:lvl1pPr>
          </a:lstStyle>
          <a:p>
            <a:pPr>
              <a:defRPr/>
            </a:pPr>
            <a:fld id="{6D29CCC7-4D41-4893-A513-3D909151F5D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899019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A970487-9F0F-498A-BAB7-77C1260A040D}"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5A22DA3A-51FF-4A68-8F7E-B7A5232E8AC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718969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BC2E1C5-AD9E-46B9-9652-5287ACCEED4A}"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DE85A354-AD13-4CFA-8CC7-7CE9D158C95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5780531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E741DFF8-C479-435E-8C27-3638DAE0184C}"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94BE9112-B2AA-4EDD-91AE-5A6BC8751FF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98902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D3E73424-E7BF-4268-99B9-86090B01A923}"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109E886E-0B40-4BA4-9CA4-DEB83085116A}"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256967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9400"/>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5339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339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pPr>
              <a:defRPr/>
            </a:pPr>
            <a:r>
              <a:rPr lang="en-US" altLang="ja-JP">
                <a:solidFill>
                  <a:prstClr val="black">
                    <a:tint val="75000"/>
                  </a:prstClr>
                </a:solidFill>
              </a:rPr>
              <a:t>2012/</a:t>
            </a:r>
            <a:r>
              <a:rPr lang="ja-JP" altLang="en-US">
                <a:solidFill>
                  <a:prstClr val="black">
                    <a:tint val="75000"/>
                  </a:prstClr>
                </a:solidFill>
              </a:rPr>
              <a:t>７</a:t>
            </a:r>
            <a:r>
              <a:rPr lang="en-US" altLang="ja-JP">
                <a:solidFill>
                  <a:prstClr val="black">
                    <a:tint val="75000"/>
                  </a:prstClr>
                </a:solidFill>
              </a:rPr>
              <a:t>/2</a:t>
            </a:r>
            <a:endParaRPr lang="en-US" altLang="ja-JP" dirty="0">
              <a:solidFill>
                <a:prstClr val="black">
                  <a:tint val="75000"/>
                </a:prstClr>
              </a:solidFill>
            </a:endParaRPr>
          </a:p>
        </p:txBody>
      </p:sp>
      <p:sp>
        <p:nvSpPr>
          <p:cNvPr id="6" name="フッター プレースホルダ 5"/>
          <p:cNvSpPr>
            <a:spLocks noGrp="1"/>
          </p:cNvSpPr>
          <p:nvPr>
            <p:ph type="ftr" sz="quarter" idx="11"/>
          </p:nvPr>
        </p:nvSpPr>
        <p:spPr/>
        <p:txBody>
          <a:bodyPr/>
          <a:lstStyle>
            <a:lvl1pPr>
              <a:defRPr/>
            </a:lvl1pPr>
          </a:lstStyle>
          <a:p>
            <a:pPr>
              <a:defRPr/>
            </a:pPr>
            <a:r>
              <a:rPr lang="ja-JP" altLang="en-US">
                <a:solidFill>
                  <a:prstClr val="black">
                    <a:tint val="75000"/>
                  </a:prstClr>
                </a:solidFill>
              </a:rPr>
              <a:t>平成</a:t>
            </a:r>
            <a:r>
              <a:rPr lang="en-US" altLang="ja-JP">
                <a:solidFill>
                  <a:prstClr val="black">
                    <a:tint val="75000"/>
                  </a:prstClr>
                </a:solidFill>
              </a:rPr>
              <a:t>24</a:t>
            </a:r>
            <a:r>
              <a:rPr lang="ja-JP" altLang="en-US">
                <a:solidFill>
                  <a:prstClr val="black">
                    <a:tint val="75000"/>
                  </a:prstClr>
                </a:solidFill>
              </a:rPr>
              <a:t>年度第</a:t>
            </a:r>
            <a:r>
              <a:rPr lang="en-US" altLang="ja-JP">
                <a:solidFill>
                  <a:prstClr val="black">
                    <a:tint val="75000"/>
                  </a:prstClr>
                </a:solidFill>
              </a:rPr>
              <a:t>1</a:t>
            </a:r>
            <a:r>
              <a:rPr lang="ja-JP" altLang="en-US">
                <a:solidFill>
                  <a:prstClr val="black">
                    <a:tint val="75000"/>
                  </a:prstClr>
                </a:solidFill>
              </a:rPr>
              <a:t>回試験所・校正機関認定審査員研修</a:t>
            </a:r>
            <a:endParaRPr lang="en-US" altLang="ja-JP">
              <a:solidFill>
                <a:prstClr val="black">
                  <a:tint val="75000"/>
                </a:prstClr>
              </a:solidFill>
            </a:endParaRPr>
          </a:p>
        </p:txBody>
      </p:sp>
      <p:sp>
        <p:nvSpPr>
          <p:cNvPr id="7" name="スライド番号プレースホルダ 6"/>
          <p:cNvSpPr>
            <a:spLocks noGrp="1"/>
          </p:cNvSpPr>
          <p:nvPr>
            <p:ph type="sldNum" sz="quarter" idx="12"/>
          </p:nvPr>
        </p:nvSpPr>
        <p:spPr/>
        <p:txBody>
          <a:bodyPr/>
          <a:lstStyle>
            <a:lvl1pPr>
              <a:defRPr/>
            </a:lvl1pPr>
          </a:lstStyle>
          <a:p>
            <a:pPr>
              <a:defRPr/>
            </a:pPr>
            <a:fld id="{4582D326-6214-4244-87AE-E38AF05DD408}"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392904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6200F94C-FB13-4305-B2B6-33AB5F5B1402}"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6C4BD2DC-EAB0-4450-9CF8-7BDF1B468A8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2605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BB825F38-A84B-45EA-A9BB-612F3DBFBB50}"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5892DA18-1CFA-4C9D-914A-02976606EB2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0133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E3CABD82-4CD3-42EB-A194-44CCE9F57AFB}"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2E8FA2D7-9535-4764-B72C-E149998DC1A0}"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068080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1871532B-D4FA-4417-B7E8-78A55316AC61}"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8E6BA1B5-A1C6-4C1D-83E1-FB32C1801DD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394068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E761C81-329D-44CF-88B6-EBA92320C137}"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D1186071-940F-4C0B-AFE6-B08D3D456C5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84946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7A970487-9F0F-498A-BAB7-77C1260A040D}"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5A22DA3A-51FF-4A68-8F7E-B7A5232E8AC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24706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BC2E1C5-AD9E-46B9-9652-5287ACCEED4A}"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DE85A354-AD13-4CFA-8CC7-7CE9D158C95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412375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6F2C97EA-0871-4DDC-9B0C-83FCE0D8CAEA}"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2C77BF5F-6D1C-4F48-9F00-8668758D88E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87984113"/>
      </p:ext>
    </p:extLst>
  </p:cSld>
  <p:clrMap bg1="lt1" tx1="dk1" bg2="lt2" tx2="dk2" accent1="accent1" accent2="accent2" accent3="accent3" accent4="accent4" accent5="accent5" accent6="accent6" hlink="hlink" folHlink="folHlink"/>
  <p:sldLayoutIdLst>
    <p:sldLayoutId id="2147484656" r:id="rId1"/>
    <p:sldLayoutId id="2147484657" r:id="rId2"/>
    <p:sldLayoutId id="2147484658" r:id="rId3"/>
    <p:sldLayoutId id="2147484659" r:id="rId4"/>
    <p:sldLayoutId id="2147484660" r:id="rId5"/>
    <p:sldLayoutId id="2147484661" r:id="rId6"/>
    <p:sldLayoutId id="2147484662" r:id="rId7"/>
    <p:sldLayoutId id="2147484663" r:id="rId8"/>
    <p:sldLayoutId id="2147484664" r:id="rId9"/>
    <p:sldLayoutId id="2147484665" r:id="rId10"/>
    <p:sldLayoutId id="2147484666" r:id="rId11"/>
    <p:sldLayoutId id="2147484667"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6F2C97EA-0871-4DDC-9B0C-83FCE0D8CAEA}" type="datetimeFigureOut">
              <a:rPr lang="ja-JP" altLang="en-US">
                <a:solidFill>
                  <a:prstClr val="black">
                    <a:tint val="75000"/>
                  </a:prstClr>
                </a:solidFill>
              </a:rPr>
              <a:pPr>
                <a:defRPr/>
              </a:pPr>
              <a:t>2014/2/11</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2C77BF5F-6D1C-4F48-9F00-8668758D88E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01878336"/>
      </p:ext>
    </p:extLst>
  </p:cSld>
  <p:clrMap bg1="lt1" tx1="dk1" bg2="lt2" tx2="dk2" accent1="accent1" accent2="accent2" accent3="accent3" accent4="accent4" accent5="accent5" accent6="accent6" hlink="hlink" folHlink="folHlink"/>
  <p:sldLayoutIdLst>
    <p:sldLayoutId id="2147484669" r:id="rId1"/>
    <p:sldLayoutId id="2147484670" r:id="rId2"/>
    <p:sldLayoutId id="2147484671" r:id="rId3"/>
    <p:sldLayoutId id="2147484672" r:id="rId4"/>
    <p:sldLayoutId id="2147484673" r:id="rId5"/>
    <p:sldLayoutId id="2147484674" r:id="rId6"/>
    <p:sldLayoutId id="2147484675" r:id="rId7"/>
    <p:sldLayoutId id="2147484676" r:id="rId8"/>
    <p:sldLayoutId id="2147484677" r:id="rId9"/>
    <p:sldLayoutId id="2147484678" r:id="rId10"/>
    <p:sldLayoutId id="2147484679" r:id="rId11"/>
    <p:sldLayoutId id="2147484680" r:id="rId12"/>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a:xfrm>
            <a:off x="467544" y="1556792"/>
            <a:ext cx="8229600" cy="1368152"/>
          </a:xfrm>
        </p:spPr>
        <p:txBody>
          <a:bodyPr/>
          <a:lstStyle/>
          <a:p>
            <a:pPr eaLnBrk="1" hangingPunct="1"/>
            <a:r>
              <a:rPr lang="ja-JP" altLang="en-US" sz="4000" dirty="0">
                <a:solidFill>
                  <a:schemeClr val="accent1">
                    <a:lumMod val="50000"/>
                  </a:schemeClr>
                </a:solidFill>
                <a:latin typeface="+mj-ea"/>
              </a:rPr>
              <a:t>安心の</a:t>
            </a:r>
            <a:r>
              <a:rPr lang="ja-JP" altLang="en-US" sz="4000" dirty="0" smtClean="0">
                <a:solidFill>
                  <a:schemeClr val="accent1">
                    <a:lumMod val="50000"/>
                  </a:schemeClr>
                </a:solidFill>
                <a:latin typeface="+mj-ea"/>
              </a:rPr>
              <a:t>国民性と信頼の回復</a:t>
            </a:r>
            <a:r>
              <a:rPr lang="en-US" altLang="ja-JP" sz="3600" dirty="0">
                <a:solidFill>
                  <a:schemeClr val="accent1">
                    <a:lumMod val="50000"/>
                  </a:schemeClr>
                </a:solidFill>
                <a:latin typeface="+mj-ea"/>
              </a:rPr>
              <a:t/>
            </a:r>
            <a:br>
              <a:rPr lang="en-US" altLang="ja-JP" sz="3600" dirty="0">
                <a:solidFill>
                  <a:schemeClr val="accent1">
                    <a:lumMod val="50000"/>
                  </a:schemeClr>
                </a:solidFill>
                <a:latin typeface="+mj-ea"/>
              </a:rPr>
            </a:br>
            <a:r>
              <a:rPr lang="en-US" altLang="ja-JP" sz="2800" dirty="0" smtClean="0">
                <a:solidFill>
                  <a:schemeClr val="accent1">
                    <a:lumMod val="50000"/>
                  </a:schemeClr>
                </a:solidFill>
                <a:latin typeface="Calibri" pitchFamily="34" charset="0"/>
              </a:rPr>
              <a:t>Conditions to Regain Credibility</a:t>
            </a:r>
            <a:r>
              <a:rPr lang="ja-JP" altLang="en-US" sz="2800" dirty="0" smtClean="0">
                <a:solidFill>
                  <a:schemeClr val="accent1">
                    <a:lumMod val="50000"/>
                  </a:schemeClr>
                </a:solidFill>
                <a:latin typeface="Calibri" pitchFamily="34" charset="0"/>
              </a:rPr>
              <a:t>：</a:t>
            </a:r>
            <a:r>
              <a:rPr lang="en-US" altLang="ja-JP" sz="2800" dirty="0" smtClean="0">
                <a:solidFill>
                  <a:schemeClr val="accent1">
                    <a:lumMod val="50000"/>
                  </a:schemeClr>
                </a:solidFill>
                <a:latin typeface="Calibri" pitchFamily="34" charset="0"/>
              </a:rPr>
              <a:t> </a:t>
            </a:r>
            <a:br>
              <a:rPr lang="en-US" altLang="ja-JP" sz="2800" dirty="0" smtClean="0">
                <a:solidFill>
                  <a:schemeClr val="accent1">
                    <a:lumMod val="50000"/>
                  </a:schemeClr>
                </a:solidFill>
                <a:latin typeface="Calibri" pitchFamily="34" charset="0"/>
              </a:rPr>
            </a:br>
            <a:r>
              <a:rPr lang="en-US" altLang="ja-JP" sz="2800" dirty="0" smtClean="0">
                <a:solidFill>
                  <a:schemeClr val="accent1">
                    <a:lumMod val="50000"/>
                  </a:schemeClr>
                </a:solidFill>
                <a:latin typeface="Calibri" pitchFamily="34" charset="0"/>
              </a:rPr>
              <a:t>Importance of “</a:t>
            </a:r>
            <a:r>
              <a:rPr lang="en-US" altLang="ja-JP" sz="2800" dirty="0" err="1" smtClean="0">
                <a:solidFill>
                  <a:schemeClr val="accent1">
                    <a:lumMod val="50000"/>
                  </a:schemeClr>
                </a:solidFill>
                <a:latin typeface="Calibri" pitchFamily="34" charset="0"/>
              </a:rPr>
              <a:t>Anshin</a:t>
            </a:r>
            <a:r>
              <a:rPr lang="en-US" altLang="ja-JP" sz="2800" dirty="0" smtClean="0">
                <a:solidFill>
                  <a:schemeClr val="accent1">
                    <a:lumMod val="50000"/>
                  </a:schemeClr>
                </a:solidFill>
                <a:latin typeface="Calibri" pitchFamily="34" charset="0"/>
              </a:rPr>
              <a:t>” </a:t>
            </a:r>
            <a:r>
              <a:rPr lang="ja-JP" altLang="en-US" sz="2800" dirty="0" smtClean="0">
                <a:solidFill>
                  <a:schemeClr val="accent1">
                    <a:lumMod val="50000"/>
                  </a:schemeClr>
                </a:solidFill>
                <a:latin typeface="Calibri" pitchFamily="34" charset="0"/>
              </a:rPr>
              <a:t> </a:t>
            </a:r>
            <a:r>
              <a:rPr lang="en-US" altLang="ja-JP" sz="2800" dirty="0" smtClean="0">
                <a:solidFill>
                  <a:schemeClr val="accent1">
                    <a:lumMod val="50000"/>
                  </a:schemeClr>
                </a:solidFill>
                <a:latin typeface="Calibri" pitchFamily="34" charset="0"/>
              </a:rPr>
              <a:t>for</a:t>
            </a:r>
            <a:r>
              <a:rPr lang="ja-JP" altLang="en-US" sz="2800" dirty="0" smtClean="0">
                <a:solidFill>
                  <a:schemeClr val="accent1">
                    <a:lumMod val="50000"/>
                  </a:schemeClr>
                </a:solidFill>
                <a:latin typeface="Calibri" pitchFamily="34" charset="0"/>
              </a:rPr>
              <a:t> </a:t>
            </a:r>
            <a:r>
              <a:rPr lang="en-US" altLang="ja-JP" sz="2800" dirty="0" smtClean="0">
                <a:solidFill>
                  <a:schemeClr val="accent1">
                    <a:lumMod val="50000"/>
                  </a:schemeClr>
                </a:solidFill>
                <a:latin typeface="Calibri" pitchFamily="34" charset="0"/>
              </a:rPr>
              <a:t>Japanese</a:t>
            </a:r>
            <a:r>
              <a:rPr lang="en-US" altLang="ja-JP" sz="2400" dirty="0" smtClean="0">
                <a:solidFill>
                  <a:schemeClr val="accent1">
                    <a:lumMod val="50000"/>
                  </a:schemeClr>
                </a:solidFill>
              </a:rPr>
              <a:t> </a:t>
            </a:r>
            <a:endParaRPr lang="ja-JP" altLang="en-US" sz="3200" dirty="0" smtClean="0">
              <a:solidFill>
                <a:schemeClr val="accent1">
                  <a:lumMod val="50000"/>
                </a:schemeClr>
              </a:solidFill>
            </a:endParaRPr>
          </a:p>
        </p:txBody>
      </p:sp>
      <p:sp>
        <p:nvSpPr>
          <p:cNvPr id="5123" name="サブタイトル 2"/>
          <p:cNvSpPr>
            <a:spLocks noGrp="1"/>
          </p:cNvSpPr>
          <p:nvPr>
            <p:ph idx="1"/>
          </p:nvPr>
        </p:nvSpPr>
        <p:spPr>
          <a:xfrm>
            <a:off x="107504" y="4221088"/>
            <a:ext cx="8928992" cy="2088232"/>
          </a:xfrm>
        </p:spPr>
        <p:txBody>
          <a:bodyPr/>
          <a:lstStyle/>
          <a:p>
            <a:pPr algn="ctr">
              <a:buFont typeface="Arial" charset="0"/>
              <a:buNone/>
            </a:pPr>
            <a:r>
              <a:rPr lang="ja-JP" altLang="en-US" sz="2400" dirty="0" smtClean="0"/>
              <a:t>（独）製品評価技術基盤機構</a:t>
            </a:r>
            <a:endParaRPr lang="en-US" altLang="ja-JP" sz="2000" dirty="0" smtClean="0"/>
          </a:p>
          <a:p>
            <a:pPr algn="ctr">
              <a:buFont typeface="Arial" charset="0"/>
              <a:buNone/>
            </a:pPr>
            <a:r>
              <a:rPr lang="en-US" altLang="ja-JP" sz="2400" dirty="0"/>
              <a:t>National Institution of Technology and </a:t>
            </a:r>
            <a:r>
              <a:rPr lang="en-US" altLang="ja-JP" sz="2400" dirty="0" smtClean="0"/>
              <a:t>Evaluation</a:t>
            </a:r>
            <a:endParaRPr lang="en-US" altLang="ja-JP" sz="1600" dirty="0" smtClean="0"/>
          </a:p>
          <a:p>
            <a:pPr algn="ctr">
              <a:buFont typeface="Arial" charset="0"/>
              <a:buNone/>
            </a:pPr>
            <a:r>
              <a:rPr lang="ja-JP" altLang="en-US" sz="2000" dirty="0" smtClean="0"/>
              <a:t>　</a:t>
            </a:r>
            <a:r>
              <a:rPr lang="ja-JP" altLang="en-US" dirty="0" smtClean="0"/>
              <a:t>安井　至　</a:t>
            </a:r>
            <a:r>
              <a:rPr lang="en-US" altLang="ja-JP" sz="3600" dirty="0" err="1" smtClean="0"/>
              <a:t>Itaru</a:t>
            </a:r>
            <a:r>
              <a:rPr lang="en-US" altLang="ja-JP" sz="3600" dirty="0" smtClean="0"/>
              <a:t> </a:t>
            </a:r>
            <a:r>
              <a:rPr lang="en-US" altLang="ja-JP" sz="3600" dirty="0" err="1" smtClean="0"/>
              <a:t>Yasui</a:t>
            </a:r>
            <a:r>
              <a:rPr lang="ja-JP" altLang="en-US" sz="2400" dirty="0" smtClean="0"/>
              <a:t>　</a:t>
            </a:r>
            <a:endParaRPr lang="en-US" altLang="ja-JP" sz="1600" dirty="0" smtClean="0"/>
          </a:p>
          <a:p>
            <a:pPr algn="ctr">
              <a:buFont typeface="Arial" charset="0"/>
              <a:buNone/>
            </a:pPr>
            <a:r>
              <a:rPr lang="ja-JP" altLang="en-US" sz="1600" dirty="0" smtClean="0"/>
              <a:t>　</a:t>
            </a:r>
            <a:r>
              <a:rPr lang="en-US" altLang="ja-JP" sz="2000" dirty="0" smtClean="0"/>
              <a:t>Prof</a:t>
            </a:r>
            <a:r>
              <a:rPr lang="en-US" altLang="ja-JP" sz="2000" dirty="0"/>
              <a:t>. Emeritus Univ. of </a:t>
            </a:r>
            <a:r>
              <a:rPr lang="en-US" altLang="ja-JP" sz="2000" dirty="0" smtClean="0"/>
              <a:t>Tokyo,</a:t>
            </a:r>
            <a:r>
              <a:rPr lang="ja-JP" altLang="en-US" sz="2000" dirty="0" smtClean="0"/>
              <a:t> </a:t>
            </a:r>
            <a:r>
              <a:rPr lang="en-US" altLang="ja-JP" sz="2000" dirty="0" smtClean="0"/>
              <a:t>Former </a:t>
            </a:r>
            <a:r>
              <a:rPr lang="en-US" altLang="ja-JP" sz="2000" dirty="0"/>
              <a:t>Vice-Rector United Nations University</a:t>
            </a:r>
            <a:endParaRPr lang="en-US" altLang="ja-JP" sz="2400" dirty="0" smtClean="0"/>
          </a:p>
        </p:txBody>
      </p:sp>
    </p:spTree>
    <p:extLst>
      <p:ext uri="{BB962C8B-B14F-4D97-AF65-F5344CB8AC3E}">
        <p14:creationId xmlns:p14="http://schemas.microsoft.com/office/powerpoint/2010/main" val="21006937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539552" y="1340768"/>
            <a:ext cx="8640960" cy="5112568"/>
          </a:xfrm>
        </p:spPr>
        <p:txBody>
          <a:bodyPr/>
          <a:lstStyle/>
          <a:p>
            <a:pPr eaLnBrk="1" hangingPunct="1">
              <a:lnSpc>
                <a:spcPts val="3300"/>
              </a:lnSpc>
              <a:buFont typeface="Arial" charset="0"/>
              <a:buNone/>
            </a:pPr>
            <a:r>
              <a:rPr lang="ja-JP" altLang="en-US" dirty="0" smtClean="0"/>
              <a:t>安心　</a:t>
            </a:r>
            <a:r>
              <a:rPr lang="en-US" altLang="ja-JP" dirty="0" smtClean="0"/>
              <a:t>“</a:t>
            </a:r>
            <a:r>
              <a:rPr lang="en-US" altLang="ja-JP" dirty="0" err="1" smtClean="0"/>
              <a:t>Anshin</a:t>
            </a:r>
            <a:r>
              <a:rPr lang="en-US" altLang="ja-JP" dirty="0" smtClean="0"/>
              <a:t>”</a:t>
            </a:r>
            <a:r>
              <a:rPr lang="ja-JP" altLang="en-US" dirty="0" smtClean="0"/>
              <a:t>　</a:t>
            </a:r>
            <a:endParaRPr lang="en-US" altLang="ja-JP" dirty="0" smtClean="0"/>
          </a:p>
          <a:p>
            <a:pPr eaLnBrk="1" hangingPunct="1">
              <a:lnSpc>
                <a:spcPts val="3300"/>
              </a:lnSpc>
              <a:buFont typeface="Arial" charset="0"/>
              <a:buNone/>
            </a:pPr>
            <a:r>
              <a:rPr lang="ja-JP" altLang="en-US" dirty="0" smtClean="0"/>
              <a:t>＝　</a:t>
            </a:r>
            <a:r>
              <a:rPr lang="ja-JP" altLang="en-US" dirty="0" smtClean="0">
                <a:solidFill>
                  <a:srgbClr val="0070C0"/>
                </a:solidFill>
              </a:rPr>
              <a:t>安全</a:t>
            </a:r>
            <a:r>
              <a:rPr lang="ja-JP" altLang="en-US" dirty="0" smtClean="0"/>
              <a:t>  ｘ　</a:t>
            </a:r>
            <a:r>
              <a:rPr lang="ja-JP" altLang="en-US" dirty="0" smtClean="0">
                <a:solidFill>
                  <a:srgbClr val="7030A0"/>
                </a:solidFill>
              </a:rPr>
              <a:t>信頼</a:t>
            </a:r>
            <a:r>
              <a:rPr lang="ja-JP" altLang="en-US" dirty="0" smtClean="0"/>
              <a:t>　</a:t>
            </a:r>
            <a:r>
              <a:rPr lang="en-US" altLang="ja-JP" sz="2400" dirty="0" smtClean="0">
                <a:solidFill>
                  <a:schemeClr val="accent3">
                    <a:lumMod val="50000"/>
                  </a:schemeClr>
                </a:solidFill>
              </a:rPr>
              <a:t>Safety</a:t>
            </a:r>
            <a:r>
              <a:rPr lang="ja-JP" altLang="en-US" sz="2400" dirty="0" smtClean="0">
                <a:solidFill>
                  <a:schemeClr val="accent3">
                    <a:lumMod val="50000"/>
                  </a:schemeClr>
                </a:solidFill>
              </a:rPr>
              <a:t>  ｘ　</a:t>
            </a:r>
            <a:r>
              <a:rPr lang="en-US" altLang="ja-JP" sz="2400" dirty="0" smtClean="0">
                <a:solidFill>
                  <a:schemeClr val="accent3">
                    <a:lumMod val="50000"/>
                  </a:schemeClr>
                </a:solidFill>
              </a:rPr>
              <a:t>Credibility, Trust by People</a:t>
            </a:r>
          </a:p>
          <a:p>
            <a:pPr eaLnBrk="1" hangingPunct="1">
              <a:lnSpc>
                <a:spcPts val="3300"/>
              </a:lnSpc>
              <a:buFont typeface="Arial" charset="0"/>
              <a:buNone/>
            </a:pPr>
            <a:r>
              <a:rPr lang="ja-JP" altLang="en-US" dirty="0" smtClean="0"/>
              <a:t>＝　</a:t>
            </a:r>
            <a:r>
              <a:rPr lang="ja-JP" altLang="en-US" dirty="0" smtClean="0">
                <a:solidFill>
                  <a:srgbClr val="0070C0"/>
                </a:solidFill>
              </a:rPr>
              <a:t>安全な設備　ｘ　安全（ヒューマンファクター）</a:t>
            </a:r>
            <a:r>
              <a:rPr lang="en-US" altLang="ja-JP" dirty="0" smtClean="0">
                <a:solidFill>
                  <a:srgbClr val="0070C0"/>
                </a:solidFill>
              </a:rPr>
              <a:t/>
            </a:r>
            <a:br>
              <a:rPr lang="en-US" altLang="ja-JP" dirty="0" smtClean="0">
                <a:solidFill>
                  <a:srgbClr val="0070C0"/>
                </a:solidFill>
              </a:rPr>
            </a:br>
            <a:r>
              <a:rPr lang="en-US" altLang="ja-JP" dirty="0" smtClean="0"/>
              <a:t>   </a:t>
            </a:r>
            <a:r>
              <a:rPr lang="en-US" altLang="ja-JP" sz="2800" dirty="0" smtClean="0">
                <a:solidFill>
                  <a:schemeClr val="accent3">
                    <a:lumMod val="50000"/>
                  </a:schemeClr>
                </a:solidFill>
              </a:rPr>
              <a:t>Safety of Hardware</a:t>
            </a:r>
            <a:r>
              <a:rPr lang="ja-JP" altLang="en-US" sz="2800" dirty="0" smtClean="0">
                <a:solidFill>
                  <a:schemeClr val="accent3">
                    <a:lumMod val="50000"/>
                  </a:schemeClr>
                </a:solidFill>
              </a:rPr>
              <a:t>　　　</a:t>
            </a:r>
            <a:r>
              <a:rPr lang="en-US" altLang="ja-JP" sz="2800" dirty="0" smtClean="0">
                <a:solidFill>
                  <a:schemeClr val="accent3">
                    <a:lumMod val="50000"/>
                  </a:schemeClr>
                </a:solidFill>
              </a:rPr>
              <a:t>Safety</a:t>
            </a:r>
            <a:r>
              <a:rPr lang="ja-JP" altLang="en-US" sz="2800" dirty="0">
                <a:solidFill>
                  <a:schemeClr val="accent3">
                    <a:lumMod val="50000"/>
                  </a:schemeClr>
                </a:solidFill>
              </a:rPr>
              <a:t> </a:t>
            </a:r>
            <a:r>
              <a:rPr lang="ja-JP" altLang="en-US" sz="2800" dirty="0" smtClean="0">
                <a:solidFill>
                  <a:schemeClr val="accent3">
                    <a:lumMod val="50000"/>
                  </a:schemeClr>
                </a:solidFill>
              </a:rPr>
              <a:t>（</a:t>
            </a:r>
            <a:r>
              <a:rPr lang="en-US" altLang="ja-JP" sz="2800" dirty="0" smtClean="0">
                <a:solidFill>
                  <a:schemeClr val="accent3">
                    <a:lumMod val="50000"/>
                  </a:schemeClr>
                </a:solidFill>
              </a:rPr>
              <a:t>Human Factor</a:t>
            </a:r>
            <a:r>
              <a:rPr lang="ja-JP" altLang="en-US" sz="2800" dirty="0" smtClean="0">
                <a:solidFill>
                  <a:schemeClr val="accent3">
                    <a:lumMod val="50000"/>
                  </a:schemeClr>
                </a:solidFill>
              </a:rPr>
              <a:t>）</a:t>
            </a:r>
            <a:endParaRPr lang="en-US" altLang="ja-JP" dirty="0" smtClean="0">
              <a:solidFill>
                <a:schemeClr val="accent3">
                  <a:lumMod val="50000"/>
                </a:schemeClr>
              </a:solidFill>
            </a:endParaRPr>
          </a:p>
          <a:p>
            <a:pPr eaLnBrk="1" hangingPunct="1">
              <a:lnSpc>
                <a:spcPts val="3300"/>
              </a:lnSpc>
              <a:buFont typeface="Arial" charset="0"/>
              <a:buNone/>
            </a:pPr>
            <a:r>
              <a:rPr lang="ja-JP" altLang="en-US" dirty="0" smtClean="0"/>
              <a:t>　　ｘ　</a:t>
            </a:r>
            <a:r>
              <a:rPr lang="ja-JP" altLang="en-US" dirty="0" smtClean="0">
                <a:solidFill>
                  <a:srgbClr val="7030A0"/>
                </a:solidFill>
              </a:rPr>
              <a:t>事業者への信頼</a:t>
            </a:r>
            <a:r>
              <a:rPr lang="ja-JP" altLang="en-US" sz="2800" dirty="0" smtClean="0">
                <a:solidFill>
                  <a:srgbClr val="7030A0"/>
                </a:solidFill>
              </a:rPr>
              <a:t>（国民の科学リテラシー）</a:t>
            </a:r>
            <a:r>
              <a:rPr lang="ja-JP" altLang="en-US" sz="2400" dirty="0" smtClean="0">
                <a:solidFill>
                  <a:srgbClr val="7030A0"/>
                </a:solidFill>
              </a:rPr>
              <a:t>　</a:t>
            </a:r>
            <a:endParaRPr lang="en-US" altLang="ja-JP" sz="2400" dirty="0" smtClean="0">
              <a:solidFill>
                <a:srgbClr val="7030A0"/>
              </a:solidFill>
            </a:endParaRPr>
          </a:p>
          <a:p>
            <a:pPr eaLnBrk="1" hangingPunct="1">
              <a:lnSpc>
                <a:spcPts val="3300"/>
              </a:lnSpc>
              <a:buFont typeface="Arial" charset="0"/>
              <a:buNone/>
            </a:pPr>
            <a:r>
              <a:rPr lang="ja-JP" altLang="en-US" sz="2000" dirty="0" smtClean="0"/>
              <a:t>　　</a:t>
            </a:r>
            <a:r>
              <a:rPr lang="en-US" altLang="ja-JP" sz="2400" dirty="0" smtClean="0">
                <a:solidFill>
                  <a:schemeClr val="accent3">
                    <a:lumMod val="50000"/>
                  </a:schemeClr>
                </a:solidFill>
              </a:rPr>
              <a:t>Credibility of Utilities as a function of Science Literacy </a:t>
            </a:r>
          </a:p>
          <a:p>
            <a:pPr eaLnBrk="1" hangingPunct="1">
              <a:lnSpc>
                <a:spcPts val="3300"/>
              </a:lnSpc>
              <a:buFont typeface="Arial" charset="0"/>
              <a:buNone/>
            </a:pPr>
            <a:r>
              <a:rPr lang="ja-JP" altLang="en-US" dirty="0"/>
              <a:t>　</a:t>
            </a:r>
            <a:r>
              <a:rPr lang="ja-JP" altLang="en-US" dirty="0" smtClean="0"/>
              <a:t>　ｘ　</a:t>
            </a:r>
            <a:r>
              <a:rPr lang="ja-JP" altLang="en-US" dirty="0" smtClean="0">
                <a:solidFill>
                  <a:srgbClr val="7030A0"/>
                </a:solidFill>
              </a:rPr>
              <a:t>事業者の自己信頼 ｘ コミュニケーション</a:t>
            </a:r>
            <a:r>
              <a:rPr lang="ja-JP" altLang="en-US" sz="1200" dirty="0" smtClean="0"/>
              <a:t>　</a:t>
            </a:r>
            <a:endParaRPr lang="en-US" altLang="ja-JP" sz="1200" dirty="0" smtClean="0"/>
          </a:p>
          <a:p>
            <a:pPr eaLnBrk="1" hangingPunct="1">
              <a:lnSpc>
                <a:spcPts val="3300"/>
              </a:lnSpc>
              <a:buNone/>
            </a:pPr>
            <a:r>
              <a:rPr lang="ja-JP" altLang="en-US" sz="1200" dirty="0"/>
              <a:t>　</a:t>
            </a:r>
            <a:r>
              <a:rPr lang="ja-JP" altLang="en-US" sz="1100" dirty="0" smtClean="0"/>
              <a:t>　　　</a:t>
            </a:r>
            <a:r>
              <a:rPr lang="en-US" altLang="ja-JP" sz="2400" dirty="0">
                <a:solidFill>
                  <a:schemeClr val="accent3">
                    <a:lumMod val="50000"/>
                  </a:schemeClr>
                </a:solidFill>
              </a:rPr>
              <a:t> </a:t>
            </a:r>
            <a:r>
              <a:rPr lang="en-US" altLang="ja-JP" sz="2400" dirty="0" smtClean="0">
                <a:solidFill>
                  <a:schemeClr val="accent3">
                    <a:lumMod val="50000"/>
                  </a:schemeClr>
                </a:solidFill>
              </a:rPr>
              <a:t>Self-Confidence of Utilities   x  Communication</a:t>
            </a:r>
          </a:p>
          <a:p>
            <a:pPr eaLnBrk="1" hangingPunct="1">
              <a:lnSpc>
                <a:spcPts val="3300"/>
              </a:lnSpc>
              <a:buNone/>
            </a:pPr>
            <a:r>
              <a:rPr lang="ja-JP" altLang="en-US" sz="2400" dirty="0">
                <a:solidFill>
                  <a:schemeClr val="accent3">
                    <a:lumMod val="50000"/>
                  </a:schemeClr>
                </a:solidFill>
              </a:rPr>
              <a:t>　</a:t>
            </a:r>
            <a:r>
              <a:rPr lang="ja-JP" altLang="en-US" sz="2400" dirty="0" smtClean="0">
                <a:solidFill>
                  <a:schemeClr val="accent3">
                    <a:lumMod val="50000"/>
                  </a:schemeClr>
                </a:solidFill>
              </a:rPr>
              <a:t>　 </a:t>
            </a:r>
            <a:r>
              <a:rPr lang="ja-JP" altLang="en-US" dirty="0" smtClean="0"/>
              <a:t>ｘ　</a:t>
            </a:r>
            <a:r>
              <a:rPr lang="ja-JP" altLang="en-US" dirty="0" smtClean="0">
                <a:solidFill>
                  <a:srgbClr val="7030A0"/>
                </a:solidFill>
              </a:rPr>
              <a:t>情報の透明性</a:t>
            </a:r>
            <a:r>
              <a:rPr lang="ja-JP" altLang="en-US" sz="2800" dirty="0">
                <a:solidFill>
                  <a:srgbClr val="7030A0"/>
                </a:solidFill>
              </a:rPr>
              <a:t>（国民の科学リテラシー）</a:t>
            </a:r>
            <a:endParaRPr lang="en-US" altLang="ja-JP" sz="2800" dirty="0" smtClean="0">
              <a:solidFill>
                <a:srgbClr val="7030A0"/>
              </a:solidFill>
            </a:endParaRPr>
          </a:p>
          <a:p>
            <a:pPr eaLnBrk="1" hangingPunct="1">
              <a:lnSpc>
                <a:spcPts val="3300"/>
              </a:lnSpc>
              <a:buFont typeface="Arial" charset="0"/>
              <a:buNone/>
            </a:pPr>
            <a:r>
              <a:rPr lang="ja-JP" altLang="en-US" sz="2400" dirty="0">
                <a:solidFill>
                  <a:schemeClr val="accent3">
                    <a:lumMod val="50000"/>
                  </a:schemeClr>
                </a:solidFill>
              </a:rPr>
              <a:t>　</a:t>
            </a:r>
            <a:r>
              <a:rPr lang="ja-JP" altLang="en-US" sz="2400" dirty="0" smtClean="0">
                <a:solidFill>
                  <a:schemeClr val="accent3">
                    <a:lumMod val="50000"/>
                  </a:schemeClr>
                </a:solidFill>
              </a:rPr>
              <a:t>  </a:t>
            </a:r>
            <a:r>
              <a:rPr lang="en-US" altLang="ja-JP" sz="2400" dirty="0" smtClean="0">
                <a:solidFill>
                  <a:schemeClr val="accent3">
                    <a:lumMod val="50000"/>
                  </a:schemeClr>
                </a:solidFill>
              </a:rPr>
              <a:t>Transparency</a:t>
            </a:r>
            <a:r>
              <a:rPr lang="ja-JP" altLang="en-US" sz="2400" dirty="0">
                <a:solidFill>
                  <a:schemeClr val="accent3">
                    <a:lumMod val="50000"/>
                  </a:schemeClr>
                </a:solidFill>
              </a:rPr>
              <a:t> </a:t>
            </a:r>
            <a:r>
              <a:rPr lang="en-US" altLang="ja-JP" sz="2400" dirty="0" smtClean="0">
                <a:solidFill>
                  <a:schemeClr val="accent3">
                    <a:lumMod val="50000"/>
                  </a:schemeClr>
                </a:solidFill>
              </a:rPr>
              <a:t>of Safety and Risk Information</a:t>
            </a:r>
            <a:endParaRPr lang="ja-JP" altLang="en-US" sz="2000" dirty="0" smtClean="0">
              <a:solidFill>
                <a:schemeClr val="accent3">
                  <a:lumMod val="50000"/>
                </a:schemeClr>
              </a:solidFill>
            </a:endParaRPr>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10</a:t>
            </a:fld>
            <a:endParaRPr lang="ja-JP" altLang="en-US">
              <a:solidFill>
                <a:prstClr val="black">
                  <a:tint val="75000"/>
                </a:prstClr>
              </a:solidFill>
            </a:endParaRPr>
          </a:p>
        </p:txBody>
      </p:sp>
      <p:sp>
        <p:nvSpPr>
          <p:cNvPr id="5" name="タイトル 1"/>
          <p:cNvSpPr txBox="1">
            <a:spLocks/>
          </p:cNvSpPr>
          <p:nvPr/>
        </p:nvSpPr>
        <p:spPr bwMode="auto">
          <a:xfrm>
            <a:off x="683568" y="332656"/>
            <a:ext cx="7776467" cy="864096"/>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smtClean="0">
                <a:solidFill>
                  <a:schemeClr val="accent5">
                    <a:lumMod val="50000"/>
                  </a:schemeClr>
                </a:solidFill>
              </a:rPr>
              <a:t>安心を満たす式　</a:t>
            </a:r>
            <a:r>
              <a:rPr lang="en-US" altLang="ja-JP" sz="3600" dirty="0" smtClean="0">
                <a:solidFill>
                  <a:schemeClr val="accent5">
                    <a:lumMod val="50000"/>
                  </a:schemeClr>
                </a:solidFill>
              </a:rPr>
              <a:t>Equation for “</a:t>
            </a:r>
            <a:r>
              <a:rPr lang="en-US" altLang="ja-JP" sz="3600" dirty="0" err="1" smtClean="0">
                <a:solidFill>
                  <a:schemeClr val="accent5">
                    <a:lumMod val="50000"/>
                  </a:schemeClr>
                </a:solidFill>
              </a:rPr>
              <a:t>Anshin</a:t>
            </a:r>
            <a:r>
              <a:rPr lang="en-US" altLang="ja-JP" sz="3600" dirty="0" smtClean="0">
                <a:solidFill>
                  <a:schemeClr val="accent5">
                    <a:lumMod val="50000"/>
                  </a:schemeClr>
                </a:solidFill>
              </a:rPr>
              <a:t>”</a:t>
            </a:r>
            <a:endParaRPr lang="ja-JP" altLang="en-US" sz="3600" dirty="0" smtClean="0">
              <a:solidFill>
                <a:schemeClr val="accent5">
                  <a:lumMod val="50000"/>
                </a:schemeClr>
              </a:solidFill>
            </a:endParaRPr>
          </a:p>
        </p:txBody>
      </p:sp>
      <p:sp>
        <p:nvSpPr>
          <p:cNvPr id="2" name="テキスト ボックス 1"/>
          <p:cNvSpPr txBox="1"/>
          <p:nvPr/>
        </p:nvSpPr>
        <p:spPr>
          <a:xfrm>
            <a:off x="3635896" y="44624"/>
            <a:ext cx="184731" cy="461665"/>
          </a:xfrm>
          <a:prstGeom prst="rect">
            <a:avLst/>
          </a:prstGeom>
          <a:noFill/>
        </p:spPr>
        <p:txBody>
          <a:bodyPr wrap="none" rtlCol="0">
            <a:spAutoFit/>
          </a:bodyPr>
          <a:lstStyle/>
          <a:p>
            <a:endParaRPr kumimoji="1" lang="ja-JP" altLang="en-US" dirty="0"/>
          </a:p>
        </p:txBody>
      </p:sp>
      <p:grpSp>
        <p:nvGrpSpPr>
          <p:cNvPr id="7" name="グループ化 6"/>
          <p:cNvGrpSpPr/>
          <p:nvPr/>
        </p:nvGrpSpPr>
        <p:grpSpPr>
          <a:xfrm>
            <a:off x="1550975" y="3235836"/>
            <a:ext cx="3467617" cy="1572746"/>
            <a:chOff x="1550975" y="3235836"/>
            <a:chExt cx="3467617" cy="1572746"/>
          </a:xfrm>
        </p:grpSpPr>
        <p:sp>
          <p:nvSpPr>
            <p:cNvPr id="3" name="テキスト ボックス 2"/>
            <p:cNvSpPr txBox="1"/>
            <p:nvPr/>
          </p:nvSpPr>
          <p:spPr>
            <a:xfrm>
              <a:off x="1551092" y="3235836"/>
              <a:ext cx="3057247" cy="584775"/>
            </a:xfrm>
            <a:prstGeom prst="rect">
              <a:avLst/>
            </a:prstGeom>
            <a:noFill/>
          </p:spPr>
          <p:txBody>
            <a:bodyPr wrap="none" rtlCol="0">
              <a:spAutoFit/>
            </a:bodyPr>
            <a:lstStyle/>
            <a:p>
              <a:r>
                <a:rPr lang="ja-JP" altLang="en-US" sz="3200" dirty="0">
                  <a:solidFill>
                    <a:srgbClr val="FF0000"/>
                  </a:solidFill>
                </a:rPr>
                <a:t>事業者へ</a:t>
              </a:r>
              <a:r>
                <a:rPr lang="ja-JP" altLang="en-US" sz="3200" dirty="0" smtClean="0">
                  <a:solidFill>
                    <a:srgbClr val="FF0000"/>
                  </a:solidFill>
                </a:rPr>
                <a:t>の</a:t>
              </a:r>
              <a:r>
                <a:rPr lang="ja-JP" altLang="en-US" sz="3200" dirty="0">
                  <a:solidFill>
                    <a:srgbClr val="FF0000"/>
                  </a:solidFill>
                </a:rPr>
                <a:t>信頼</a:t>
              </a:r>
              <a:endParaRPr kumimoji="1" lang="ja-JP" altLang="en-US" sz="3200" dirty="0">
                <a:solidFill>
                  <a:srgbClr val="FF0000"/>
                </a:solidFill>
              </a:endParaRPr>
            </a:p>
          </p:txBody>
        </p:sp>
        <p:sp>
          <p:nvSpPr>
            <p:cNvPr id="6" name="テキスト ボックス 5"/>
            <p:cNvSpPr txBox="1"/>
            <p:nvPr/>
          </p:nvSpPr>
          <p:spPr>
            <a:xfrm>
              <a:off x="1550975" y="4223807"/>
              <a:ext cx="3467617" cy="584775"/>
            </a:xfrm>
            <a:prstGeom prst="rect">
              <a:avLst/>
            </a:prstGeom>
            <a:noFill/>
          </p:spPr>
          <p:txBody>
            <a:bodyPr wrap="none" rtlCol="0">
              <a:spAutoFit/>
            </a:bodyPr>
            <a:lstStyle/>
            <a:p>
              <a:r>
                <a:rPr lang="ja-JP" altLang="en-US" sz="3200" dirty="0">
                  <a:solidFill>
                    <a:srgbClr val="FF0000"/>
                  </a:solidFill>
                </a:rPr>
                <a:t>事業者の自己信頼</a:t>
              </a:r>
              <a:endParaRPr kumimoji="1" lang="ja-JP" altLang="en-US" sz="3200" dirty="0">
                <a:solidFill>
                  <a:srgbClr val="FF0000"/>
                </a:solidFill>
              </a:endParaRPr>
            </a:p>
          </p:txBody>
        </p:sp>
      </p:grpSp>
    </p:spTree>
    <p:extLst>
      <p:ext uri="{BB962C8B-B14F-4D97-AF65-F5344CB8AC3E}">
        <p14:creationId xmlns:p14="http://schemas.microsoft.com/office/powerpoint/2010/main" val="288632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224136"/>
          </a:xfrm>
          <a:solidFill>
            <a:schemeClr val="bg1">
              <a:alpha val="66000"/>
            </a:schemeClr>
          </a:solidFill>
        </p:spPr>
        <p:txBody>
          <a:bodyPr/>
          <a:lstStyle/>
          <a:p>
            <a:r>
              <a:rPr kumimoji="1" lang="ja-JP" altLang="en-US" sz="3600" dirty="0" smtClean="0">
                <a:solidFill>
                  <a:schemeClr val="tx2"/>
                </a:solidFill>
              </a:rPr>
              <a:t>事業者への信頼・</a:t>
            </a:r>
            <a:r>
              <a:rPr lang="ja-JP" altLang="en-US" sz="3600" dirty="0" smtClean="0">
                <a:solidFill>
                  <a:schemeClr val="tx2"/>
                </a:solidFill>
              </a:rPr>
              <a:t>事業者の自己信頼</a:t>
            </a:r>
            <a:r>
              <a:rPr lang="ja-JP" altLang="en-US" sz="2800" dirty="0" smtClean="0">
                <a:solidFill>
                  <a:schemeClr val="tx2"/>
                </a:solidFill>
              </a:rPr>
              <a:t>　</a:t>
            </a:r>
            <a:r>
              <a:rPr lang="en-US" altLang="ja-JP" sz="2800" dirty="0" smtClean="0">
                <a:solidFill>
                  <a:schemeClr val="tx2"/>
                </a:solidFill>
              </a:rPr>
              <a:t/>
            </a:r>
            <a:br>
              <a:rPr lang="en-US" altLang="ja-JP" sz="2800" dirty="0" smtClean="0">
                <a:solidFill>
                  <a:schemeClr val="tx2"/>
                </a:solidFill>
              </a:rPr>
            </a:br>
            <a:r>
              <a:rPr lang="en-US" altLang="ja-JP" sz="2800" dirty="0">
                <a:solidFill>
                  <a:schemeClr val="tx2"/>
                </a:solidFill>
              </a:rPr>
              <a:t>Credibility by Japanese </a:t>
            </a:r>
            <a:r>
              <a:rPr lang="en-US" altLang="ja-JP" sz="2800" dirty="0" smtClean="0">
                <a:solidFill>
                  <a:schemeClr val="tx2"/>
                </a:solidFill>
              </a:rPr>
              <a:t>People and Self-Confidence </a:t>
            </a:r>
            <a:endParaRPr kumimoji="1" lang="ja-JP" altLang="en-US" sz="2800" dirty="0">
              <a:solidFill>
                <a:schemeClr val="tx2"/>
              </a:solidFill>
            </a:endParaRPr>
          </a:p>
        </p:txBody>
      </p:sp>
      <p:sp>
        <p:nvSpPr>
          <p:cNvPr id="3" name="コンテンツ プレースホルダー 2"/>
          <p:cNvSpPr>
            <a:spLocks noGrp="1"/>
          </p:cNvSpPr>
          <p:nvPr>
            <p:ph idx="1"/>
          </p:nvPr>
        </p:nvSpPr>
        <p:spPr>
          <a:xfrm>
            <a:off x="1033264" y="1412776"/>
            <a:ext cx="7931224" cy="4536504"/>
          </a:xfrm>
        </p:spPr>
        <p:txBody>
          <a:bodyPr/>
          <a:lstStyle/>
          <a:p>
            <a:pPr>
              <a:buFont typeface="Wingdings" pitchFamily="2" charset="2"/>
              <a:buChar char="Ø"/>
            </a:pPr>
            <a:r>
              <a:rPr lang="ja-JP" altLang="en-US" sz="2800" dirty="0"/>
              <a:t>企業</a:t>
            </a:r>
            <a:r>
              <a:rPr lang="ja-JP" altLang="en-US" sz="2800" dirty="0" smtClean="0"/>
              <a:t>トップが</a:t>
            </a:r>
            <a:r>
              <a:rPr lang="ja-JP" altLang="en-US" sz="2800" dirty="0" smtClean="0">
                <a:solidFill>
                  <a:srgbClr val="FF0000"/>
                </a:solidFill>
              </a:rPr>
              <a:t>意図・</a:t>
            </a:r>
            <a:r>
              <a:rPr lang="ja-JP" altLang="en-US" sz="2800" dirty="0">
                <a:solidFill>
                  <a:srgbClr val="FF0000"/>
                </a:solidFill>
              </a:rPr>
              <a:t>理念</a:t>
            </a:r>
            <a:r>
              <a:rPr lang="ja-JP" altLang="en-US" sz="2800" dirty="0" smtClean="0">
                <a:solidFill>
                  <a:srgbClr val="FF0000"/>
                </a:solidFill>
              </a:rPr>
              <a:t>を明確に表現</a:t>
            </a:r>
            <a:r>
              <a:rPr lang="ja-JP" altLang="en-US" sz="2800" dirty="0" smtClean="0"/>
              <a:t>すること　</a:t>
            </a:r>
            <a:r>
              <a:rPr lang="en-US" altLang="ja-JP" sz="2800" dirty="0" smtClean="0"/>
              <a:t/>
            </a:r>
            <a:br>
              <a:rPr lang="en-US" altLang="ja-JP" sz="2800" dirty="0" smtClean="0"/>
            </a:br>
            <a:r>
              <a:rPr lang="ja-JP" altLang="en-US" sz="2800" dirty="0" smtClean="0"/>
              <a:t>⇒　「世界</a:t>
            </a:r>
            <a:r>
              <a:rPr lang="ja-JP" altLang="en-US" sz="2800" dirty="0"/>
              <a:t>最高</a:t>
            </a:r>
            <a:r>
              <a:rPr lang="ja-JP" altLang="en-US" sz="2800" dirty="0" smtClean="0"/>
              <a:t>水準の安全性」は単なる結果、</a:t>
            </a:r>
            <a:r>
              <a:rPr lang="en-US" altLang="ja-JP" sz="2800" dirty="0" smtClean="0"/>
              <a:t/>
            </a:r>
            <a:br>
              <a:rPr lang="en-US" altLang="ja-JP" sz="2800" dirty="0" smtClean="0"/>
            </a:br>
            <a:r>
              <a:rPr lang="ja-JP" altLang="en-US" sz="2800" dirty="0" smtClean="0"/>
              <a:t>“</a:t>
            </a:r>
            <a:r>
              <a:rPr lang="en-US" altLang="ja-JP" sz="2800" dirty="0" smtClean="0">
                <a:solidFill>
                  <a:srgbClr val="FF0000"/>
                </a:solidFill>
              </a:rPr>
              <a:t>Promote Excellence</a:t>
            </a:r>
            <a:r>
              <a:rPr lang="ja-JP" altLang="en-US" sz="2800" dirty="0" smtClean="0"/>
              <a:t>”を目標とする</a:t>
            </a:r>
            <a:endParaRPr lang="en-US" altLang="ja-JP" sz="2800" dirty="0" smtClean="0"/>
          </a:p>
          <a:p>
            <a:pPr lvl="1">
              <a:buFont typeface="Wingdings" pitchFamily="2" charset="2"/>
              <a:buChar char="Ø"/>
            </a:pPr>
            <a:r>
              <a:rPr lang="en-US" altLang="ja-JP" sz="2400" dirty="0" smtClean="0">
                <a:solidFill>
                  <a:schemeClr val="accent3">
                    <a:lumMod val="50000"/>
                  </a:schemeClr>
                </a:solidFill>
              </a:rPr>
              <a:t>CEO</a:t>
            </a:r>
            <a:r>
              <a:rPr lang="ja-JP" altLang="en-US" sz="2400" dirty="0">
                <a:solidFill>
                  <a:schemeClr val="accent3">
                    <a:lumMod val="50000"/>
                  </a:schemeClr>
                </a:solidFill>
              </a:rPr>
              <a:t> </a:t>
            </a:r>
            <a:r>
              <a:rPr lang="en-US" altLang="ja-JP" sz="2400" dirty="0" smtClean="0">
                <a:solidFill>
                  <a:schemeClr val="accent3">
                    <a:lumMod val="50000"/>
                  </a:schemeClr>
                </a:solidFill>
              </a:rPr>
              <a:t>must state his own intention and philosophical constructs</a:t>
            </a:r>
          </a:p>
          <a:p>
            <a:pPr lvl="1">
              <a:buFont typeface="Wingdings" pitchFamily="2" charset="2"/>
              <a:buChar char="Ø"/>
            </a:pPr>
            <a:r>
              <a:rPr lang="en-US" altLang="ja-JP" sz="2400" dirty="0" smtClean="0">
                <a:solidFill>
                  <a:schemeClr val="accent3">
                    <a:lumMod val="50000"/>
                  </a:schemeClr>
                </a:solidFill>
              </a:rPr>
              <a:t> “The Best </a:t>
            </a:r>
            <a:r>
              <a:rPr lang="en-US" altLang="ja-JP" sz="2400" dirty="0">
                <a:solidFill>
                  <a:schemeClr val="accent3">
                    <a:lumMod val="50000"/>
                  </a:schemeClr>
                </a:solidFill>
              </a:rPr>
              <a:t>Safety Level in the World </a:t>
            </a:r>
            <a:r>
              <a:rPr lang="en-US" altLang="ja-JP" sz="2400" dirty="0" smtClean="0">
                <a:solidFill>
                  <a:schemeClr val="accent3">
                    <a:lumMod val="50000"/>
                  </a:schemeClr>
                </a:solidFill>
              </a:rPr>
              <a:t>” is only a goal. </a:t>
            </a:r>
          </a:p>
          <a:p>
            <a:pPr>
              <a:buFont typeface="Wingdings" pitchFamily="2" charset="2"/>
              <a:buChar char="Ø"/>
            </a:pPr>
            <a:r>
              <a:rPr kumimoji="1" lang="ja-JP" altLang="en-US" sz="2800" dirty="0"/>
              <a:t>それ</a:t>
            </a:r>
            <a:r>
              <a:rPr kumimoji="1" lang="ja-JP" altLang="en-US" sz="2800" dirty="0" smtClean="0"/>
              <a:t>が、事業者自身の自己信頼につながる</a:t>
            </a:r>
            <a:endParaRPr kumimoji="1" lang="en-US" altLang="ja-JP" sz="2800" dirty="0" smtClean="0"/>
          </a:p>
          <a:p>
            <a:pPr lvl="1">
              <a:buFont typeface="Wingdings" pitchFamily="2" charset="2"/>
              <a:buChar char="Ø"/>
            </a:pPr>
            <a:r>
              <a:rPr lang="en-US" altLang="ja-JP" sz="2400" dirty="0">
                <a:solidFill>
                  <a:schemeClr val="accent3">
                    <a:lumMod val="50000"/>
                  </a:schemeClr>
                </a:solidFill>
              </a:rPr>
              <a:t>C</a:t>
            </a:r>
            <a:r>
              <a:rPr lang="en-US" altLang="ja-JP" sz="2400" dirty="0" smtClean="0">
                <a:solidFill>
                  <a:schemeClr val="accent3">
                    <a:lumMod val="50000"/>
                  </a:schemeClr>
                </a:solidFill>
              </a:rPr>
              <a:t>onnected to have “Self-Confidence”</a:t>
            </a:r>
          </a:p>
          <a:p>
            <a:pPr>
              <a:buFont typeface="Wingdings" pitchFamily="2" charset="2"/>
              <a:buChar char="Ø"/>
            </a:pPr>
            <a:r>
              <a:rPr lang="en-US" altLang="ja-JP" sz="2800" dirty="0" smtClean="0"/>
              <a:t>Excellence</a:t>
            </a:r>
            <a:r>
              <a:rPr lang="ja-JP" altLang="en-US" sz="2800" dirty="0" smtClean="0"/>
              <a:t>の要素として、企業トップの人格・哲学・責任感が非常に大きな要素</a:t>
            </a:r>
            <a:endParaRPr lang="en-US" altLang="ja-JP" sz="2800" dirty="0" smtClean="0"/>
          </a:p>
          <a:p>
            <a:pPr lvl="1">
              <a:buFont typeface="Wingdings" pitchFamily="2" charset="2"/>
              <a:buChar char="Ø"/>
            </a:pPr>
            <a:r>
              <a:rPr kumimoji="1" lang="en-US" altLang="ja-JP" sz="2400" dirty="0" smtClean="0">
                <a:solidFill>
                  <a:schemeClr val="accent3">
                    <a:lumMod val="50000"/>
                  </a:schemeClr>
                </a:solidFill>
              </a:rPr>
              <a:t>Personality of CEO is most important factor.</a:t>
            </a:r>
          </a:p>
          <a:p>
            <a:pPr>
              <a:buFont typeface="Wingdings" pitchFamily="2" charset="2"/>
              <a:buChar char="Ø"/>
            </a:pPr>
            <a:endParaRPr kumimoji="1" lang="ja-JP" altLang="en-US" sz="2800" dirty="0"/>
          </a:p>
        </p:txBody>
      </p:sp>
    </p:spTree>
    <p:extLst>
      <p:ext uri="{BB962C8B-B14F-4D97-AF65-F5344CB8AC3E}">
        <p14:creationId xmlns:p14="http://schemas.microsoft.com/office/powerpoint/2010/main" val="3108195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539552" y="1340768"/>
            <a:ext cx="8640960" cy="5112568"/>
          </a:xfrm>
        </p:spPr>
        <p:txBody>
          <a:bodyPr/>
          <a:lstStyle/>
          <a:p>
            <a:pPr eaLnBrk="1" hangingPunct="1">
              <a:lnSpc>
                <a:spcPts val="3300"/>
              </a:lnSpc>
              <a:buNone/>
            </a:pPr>
            <a:r>
              <a:rPr lang="ja-JP" altLang="en-US" dirty="0" smtClean="0"/>
              <a:t>安心　</a:t>
            </a:r>
            <a:r>
              <a:rPr lang="en-US" altLang="ja-JP" dirty="0" smtClean="0"/>
              <a:t>“</a:t>
            </a:r>
            <a:r>
              <a:rPr lang="en-US" altLang="ja-JP" dirty="0" err="1" smtClean="0"/>
              <a:t>Anshin</a:t>
            </a:r>
            <a:r>
              <a:rPr lang="en-US" altLang="ja-JP" dirty="0" smtClean="0"/>
              <a:t>”</a:t>
            </a:r>
            <a:r>
              <a:rPr lang="ja-JP" altLang="en-US" dirty="0" smtClean="0"/>
              <a:t>　</a:t>
            </a:r>
            <a:endParaRPr lang="en-US" altLang="ja-JP" dirty="0" smtClean="0"/>
          </a:p>
          <a:p>
            <a:pPr eaLnBrk="1" hangingPunct="1">
              <a:lnSpc>
                <a:spcPts val="3300"/>
              </a:lnSpc>
              <a:buNone/>
            </a:pPr>
            <a:r>
              <a:rPr lang="ja-JP" altLang="en-US" dirty="0" smtClean="0"/>
              <a:t>＝　</a:t>
            </a:r>
            <a:r>
              <a:rPr lang="ja-JP" altLang="en-US" dirty="0" smtClean="0">
                <a:solidFill>
                  <a:srgbClr val="0070C0"/>
                </a:solidFill>
              </a:rPr>
              <a:t>安全</a:t>
            </a:r>
            <a:r>
              <a:rPr lang="ja-JP" altLang="en-US" dirty="0" smtClean="0"/>
              <a:t>  ｘ　</a:t>
            </a:r>
            <a:r>
              <a:rPr lang="ja-JP" altLang="en-US" dirty="0" smtClean="0">
                <a:solidFill>
                  <a:srgbClr val="7030A0"/>
                </a:solidFill>
              </a:rPr>
              <a:t>信頼</a:t>
            </a:r>
            <a:r>
              <a:rPr lang="ja-JP" altLang="en-US" dirty="0" smtClean="0"/>
              <a:t>　</a:t>
            </a:r>
            <a:r>
              <a:rPr lang="en-US" altLang="ja-JP" sz="2400" dirty="0" smtClean="0">
                <a:solidFill>
                  <a:schemeClr val="accent3">
                    <a:lumMod val="50000"/>
                  </a:schemeClr>
                </a:solidFill>
              </a:rPr>
              <a:t>Safety</a:t>
            </a:r>
            <a:r>
              <a:rPr lang="ja-JP" altLang="en-US" sz="2400" dirty="0" smtClean="0">
                <a:solidFill>
                  <a:schemeClr val="accent3">
                    <a:lumMod val="50000"/>
                  </a:schemeClr>
                </a:solidFill>
              </a:rPr>
              <a:t>  ｘ　</a:t>
            </a:r>
            <a:r>
              <a:rPr lang="en-US" altLang="ja-JP" sz="2400" dirty="0" smtClean="0">
                <a:solidFill>
                  <a:schemeClr val="accent3">
                    <a:lumMod val="50000"/>
                  </a:schemeClr>
                </a:solidFill>
              </a:rPr>
              <a:t>Trust by People</a:t>
            </a:r>
          </a:p>
          <a:p>
            <a:pPr eaLnBrk="1" hangingPunct="1">
              <a:lnSpc>
                <a:spcPts val="3300"/>
              </a:lnSpc>
              <a:buFont typeface="Arial" charset="0"/>
              <a:buNone/>
            </a:pPr>
            <a:r>
              <a:rPr lang="ja-JP" altLang="en-US" dirty="0" smtClean="0"/>
              <a:t>＝　</a:t>
            </a:r>
            <a:r>
              <a:rPr lang="ja-JP" altLang="en-US" dirty="0" smtClean="0">
                <a:solidFill>
                  <a:srgbClr val="0070C0"/>
                </a:solidFill>
              </a:rPr>
              <a:t>安全な設備　ｘ　安全（ヒューマンファクター）</a:t>
            </a:r>
            <a:r>
              <a:rPr lang="en-US" altLang="ja-JP" dirty="0" smtClean="0">
                <a:solidFill>
                  <a:srgbClr val="0070C0"/>
                </a:solidFill>
              </a:rPr>
              <a:t/>
            </a:r>
            <a:br>
              <a:rPr lang="en-US" altLang="ja-JP" dirty="0" smtClean="0">
                <a:solidFill>
                  <a:srgbClr val="0070C0"/>
                </a:solidFill>
              </a:rPr>
            </a:br>
            <a:r>
              <a:rPr lang="en-US" altLang="ja-JP" dirty="0" smtClean="0"/>
              <a:t>   </a:t>
            </a:r>
            <a:r>
              <a:rPr lang="en-US" altLang="ja-JP" sz="2800" dirty="0" smtClean="0">
                <a:solidFill>
                  <a:schemeClr val="accent3">
                    <a:lumMod val="50000"/>
                  </a:schemeClr>
                </a:solidFill>
              </a:rPr>
              <a:t>Safety of Hardware</a:t>
            </a:r>
            <a:r>
              <a:rPr lang="ja-JP" altLang="en-US" sz="2800" dirty="0" smtClean="0">
                <a:solidFill>
                  <a:schemeClr val="accent3">
                    <a:lumMod val="50000"/>
                  </a:schemeClr>
                </a:solidFill>
              </a:rPr>
              <a:t>　　　</a:t>
            </a:r>
            <a:r>
              <a:rPr lang="en-US" altLang="ja-JP" sz="2800" dirty="0" smtClean="0">
                <a:solidFill>
                  <a:schemeClr val="accent3">
                    <a:lumMod val="50000"/>
                  </a:schemeClr>
                </a:solidFill>
              </a:rPr>
              <a:t>Safety</a:t>
            </a:r>
            <a:r>
              <a:rPr lang="ja-JP" altLang="en-US" sz="2800" dirty="0">
                <a:solidFill>
                  <a:schemeClr val="accent3">
                    <a:lumMod val="50000"/>
                  </a:schemeClr>
                </a:solidFill>
              </a:rPr>
              <a:t> </a:t>
            </a:r>
            <a:r>
              <a:rPr lang="ja-JP" altLang="en-US" sz="2800" dirty="0" smtClean="0">
                <a:solidFill>
                  <a:schemeClr val="accent3">
                    <a:lumMod val="50000"/>
                  </a:schemeClr>
                </a:solidFill>
              </a:rPr>
              <a:t>（</a:t>
            </a:r>
            <a:r>
              <a:rPr lang="en-US" altLang="ja-JP" sz="2800" dirty="0" smtClean="0">
                <a:solidFill>
                  <a:schemeClr val="accent3">
                    <a:lumMod val="50000"/>
                  </a:schemeClr>
                </a:solidFill>
              </a:rPr>
              <a:t>Human Factor</a:t>
            </a:r>
            <a:r>
              <a:rPr lang="ja-JP" altLang="en-US" sz="2800" dirty="0" smtClean="0">
                <a:solidFill>
                  <a:schemeClr val="accent3">
                    <a:lumMod val="50000"/>
                  </a:schemeClr>
                </a:solidFill>
              </a:rPr>
              <a:t>）</a:t>
            </a:r>
            <a:endParaRPr lang="en-US" altLang="ja-JP" dirty="0" smtClean="0">
              <a:solidFill>
                <a:schemeClr val="accent3">
                  <a:lumMod val="50000"/>
                </a:schemeClr>
              </a:solidFill>
            </a:endParaRPr>
          </a:p>
          <a:p>
            <a:pPr eaLnBrk="1" hangingPunct="1">
              <a:lnSpc>
                <a:spcPts val="3300"/>
              </a:lnSpc>
              <a:buFont typeface="Arial" charset="0"/>
              <a:buNone/>
            </a:pPr>
            <a:r>
              <a:rPr lang="ja-JP" altLang="en-US" dirty="0" smtClean="0"/>
              <a:t>　　ｘ　</a:t>
            </a:r>
            <a:r>
              <a:rPr lang="ja-JP" altLang="en-US" dirty="0" smtClean="0">
                <a:solidFill>
                  <a:srgbClr val="7030A0"/>
                </a:solidFill>
              </a:rPr>
              <a:t>事業者への信頼</a:t>
            </a:r>
            <a:r>
              <a:rPr lang="ja-JP" altLang="en-US" sz="2800" dirty="0" smtClean="0">
                <a:solidFill>
                  <a:srgbClr val="7030A0"/>
                </a:solidFill>
              </a:rPr>
              <a:t>（国民の科学リテラシー）</a:t>
            </a:r>
            <a:r>
              <a:rPr lang="ja-JP" altLang="en-US" sz="2400" dirty="0" smtClean="0">
                <a:solidFill>
                  <a:srgbClr val="7030A0"/>
                </a:solidFill>
              </a:rPr>
              <a:t>　</a:t>
            </a:r>
            <a:endParaRPr lang="en-US" altLang="ja-JP" sz="2400" dirty="0" smtClean="0">
              <a:solidFill>
                <a:srgbClr val="7030A0"/>
              </a:solidFill>
            </a:endParaRPr>
          </a:p>
          <a:p>
            <a:pPr eaLnBrk="1" hangingPunct="1">
              <a:lnSpc>
                <a:spcPts val="3300"/>
              </a:lnSpc>
              <a:buFont typeface="Arial" charset="0"/>
              <a:buNone/>
            </a:pPr>
            <a:r>
              <a:rPr lang="ja-JP" altLang="en-US" sz="2000" dirty="0" smtClean="0"/>
              <a:t>　　</a:t>
            </a:r>
            <a:r>
              <a:rPr lang="en-US" altLang="ja-JP" sz="2400" dirty="0" smtClean="0">
                <a:solidFill>
                  <a:schemeClr val="accent3">
                    <a:lumMod val="50000"/>
                  </a:schemeClr>
                </a:solidFill>
              </a:rPr>
              <a:t>Trustworthy Utility as a function of Science Literacy </a:t>
            </a:r>
          </a:p>
          <a:p>
            <a:pPr eaLnBrk="1" hangingPunct="1">
              <a:lnSpc>
                <a:spcPts val="3300"/>
              </a:lnSpc>
              <a:buFont typeface="Arial" charset="0"/>
              <a:buNone/>
            </a:pPr>
            <a:r>
              <a:rPr lang="ja-JP" altLang="en-US" dirty="0"/>
              <a:t>　</a:t>
            </a:r>
            <a:r>
              <a:rPr lang="ja-JP" altLang="en-US" dirty="0" smtClean="0"/>
              <a:t>　ｘ　</a:t>
            </a:r>
            <a:r>
              <a:rPr lang="ja-JP" altLang="en-US" dirty="0" smtClean="0">
                <a:solidFill>
                  <a:srgbClr val="7030A0"/>
                </a:solidFill>
              </a:rPr>
              <a:t>事業者の自己信頼 ｘ コミュニケーション</a:t>
            </a:r>
            <a:r>
              <a:rPr lang="ja-JP" altLang="en-US" sz="1200" dirty="0" smtClean="0"/>
              <a:t>　</a:t>
            </a:r>
            <a:endParaRPr lang="en-US" altLang="ja-JP" sz="1200" dirty="0" smtClean="0"/>
          </a:p>
          <a:p>
            <a:pPr eaLnBrk="1" hangingPunct="1">
              <a:lnSpc>
                <a:spcPts val="3300"/>
              </a:lnSpc>
              <a:buNone/>
            </a:pPr>
            <a:r>
              <a:rPr lang="ja-JP" altLang="en-US" sz="1200" dirty="0"/>
              <a:t>　</a:t>
            </a:r>
            <a:r>
              <a:rPr lang="ja-JP" altLang="en-US" sz="1100" dirty="0" smtClean="0"/>
              <a:t>　　　</a:t>
            </a:r>
            <a:r>
              <a:rPr lang="en-US" altLang="ja-JP" sz="2400" dirty="0">
                <a:solidFill>
                  <a:schemeClr val="accent3">
                    <a:lumMod val="50000"/>
                  </a:schemeClr>
                </a:solidFill>
              </a:rPr>
              <a:t> </a:t>
            </a:r>
            <a:r>
              <a:rPr lang="en-US" altLang="ja-JP" sz="2400" dirty="0" smtClean="0">
                <a:solidFill>
                  <a:schemeClr val="accent3">
                    <a:lumMod val="50000"/>
                  </a:schemeClr>
                </a:solidFill>
              </a:rPr>
              <a:t>Self-Confidence of Utility and Communication</a:t>
            </a:r>
          </a:p>
          <a:p>
            <a:pPr eaLnBrk="1" hangingPunct="1">
              <a:lnSpc>
                <a:spcPts val="3300"/>
              </a:lnSpc>
              <a:buNone/>
            </a:pPr>
            <a:r>
              <a:rPr lang="ja-JP" altLang="en-US" sz="2400" dirty="0">
                <a:solidFill>
                  <a:schemeClr val="accent3">
                    <a:lumMod val="50000"/>
                  </a:schemeClr>
                </a:solidFill>
              </a:rPr>
              <a:t>　</a:t>
            </a:r>
            <a:r>
              <a:rPr lang="ja-JP" altLang="en-US" sz="2400" dirty="0" smtClean="0">
                <a:solidFill>
                  <a:schemeClr val="accent3">
                    <a:lumMod val="50000"/>
                  </a:schemeClr>
                </a:solidFill>
              </a:rPr>
              <a:t>　 </a:t>
            </a:r>
            <a:r>
              <a:rPr lang="ja-JP" altLang="en-US" dirty="0" smtClean="0"/>
              <a:t>ｘ　</a:t>
            </a:r>
            <a:r>
              <a:rPr lang="ja-JP" altLang="en-US" dirty="0" smtClean="0">
                <a:solidFill>
                  <a:srgbClr val="7030A0"/>
                </a:solidFill>
              </a:rPr>
              <a:t>情報の透明性</a:t>
            </a:r>
            <a:r>
              <a:rPr lang="ja-JP" altLang="en-US" sz="2800" dirty="0">
                <a:solidFill>
                  <a:srgbClr val="7030A0"/>
                </a:solidFill>
              </a:rPr>
              <a:t>（国民の科学リテラシー）</a:t>
            </a:r>
            <a:endParaRPr lang="en-US" altLang="ja-JP" sz="2800" dirty="0" smtClean="0">
              <a:solidFill>
                <a:srgbClr val="7030A0"/>
              </a:solidFill>
            </a:endParaRPr>
          </a:p>
          <a:p>
            <a:pPr eaLnBrk="1" hangingPunct="1">
              <a:lnSpc>
                <a:spcPts val="3300"/>
              </a:lnSpc>
              <a:buFont typeface="Arial" charset="0"/>
              <a:buNone/>
            </a:pPr>
            <a:r>
              <a:rPr lang="ja-JP" altLang="en-US" sz="2400" dirty="0">
                <a:solidFill>
                  <a:schemeClr val="accent3">
                    <a:lumMod val="50000"/>
                  </a:schemeClr>
                </a:solidFill>
              </a:rPr>
              <a:t>　</a:t>
            </a:r>
            <a:r>
              <a:rPr lang="ja-JP" altLang="en-US" sz="2400" dirty="0" smtClean="0">
                <a:solidFill>
                  <a:schemeClr val="accent3">
                    <a:lumMod val="50000"/>
                  </a:schemeClr>
                </a:solidFill>
              </a:rPr>
              <a:t>  </a:t>
            </a:r>
            <a:r>
              <a:rPr lang="en-US" altLang="ja-JP" sz="2400" dirty="0" smtClean="0">
                <a:solidFill>
                  <a:schemeClr val="accent3">
                    <a:lumMod val="50000"/>
                  </a:schemeClr>
                </a:solidFill>
              </a:rPr>
              <a:t>Transparency</a:t>
            </a:r>
            <a:r>
              <a:rPr lang="ja-JP" altLang="en-US" sz="2400" dirty="0">
                <a:solidFill>
                  <a:schemeClr val="accent3">
                    <a:lumMod val="50000"/>
                  </a:schemeClr>
                </a:solidFill>
              </a:rPr>
              <a:t> </a:t>
            </a:r>
            <a:r>
              <a:rPr lang="en-US" altLang="ja-JP" sz="2400" dirty="0" smtClean="0">
                <a:solidFill>
                  <a:schemeClr val="accent3">
                    <a:lumMod val="50000"/>
                  </a:schemeClr>
                </a:solidFill>
              </a:rPr>
              <a:t>of Safety and Risk Information</a:t>
            </a:r>
            <a:endParaRPr lang="ja-JP" altLang="en-US" sz="2000" dirty="0" smtClean="0">
              <a:solidFill>
                <a:schemeClr val="accent3">
                  <a:lumMod val="50000"/>
                </a:schemeClr>
              </a:solidFill>
            </a:endParaRPr>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12</a:t>
            </a:fld>
            <a:endParaRPr lang="ja-JP" altLang="en-US">
              <a:solidFill>
                <a:prstClr val="black">
                  <a:tint val="75000"/>
                </a:prstClr>
              </a:solidFill>
            </a:endParaRPr>
          </a:p>
        </p:txBody>
      </p:sp>
      <p:sp>
        <p:nvSpPr>
          <p:cNvPr id="5" name="タイトル 1"/>
          <p:cNvSpPr txBox="1">
            <a:spLocks/>
          </p:cNvSpPr>
          <p:nvPr/>
        </p:nvSpPr>
        <p:spPr bwMode="auto">
          <a:xfrm>
            <a:off x="683568" y="332656"/>
            <a:ext cx="7776467" cy="864096"/>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smtClean="0">
                <a:solidFill>
                  <a:schemeClr val="accent5">
                    <a:lumMod val="50000"/>
                  </a:schemeClr>
                </a:solidFill>
              </a:rPr>
              <a:t>安心を満たす式　</a:t>
            </a:r>
            <a:r>
              <a:rPr lang="en-US" altLang="ja-JP" sz="3600" dirty="0" smtClean="0">
                <a:solidFill>
                  <a:schemeClr val="accent5">
                    <a:lumMod val="50000"/>
                  </a:schemeClr>
                </a:solidFill>
              </a:rPr>
              <a:t>Equation for “</a:t>
            </a:r>
            <a:r>
              <a:rPr lang="en-US" altLang="ja-JP" sz="3600" dirty="0" err="1" smtClean="0">
                <a:solidFill>
                  <a:schemeClr val="accent5">
                    <a:lumMod val="50000"/>
                  </a:schemeClr>
                </a:solidFill>
              </a:rPr>
              <a:t>Anshin</a:t>
            </a:r>
            <a:r>
              <a:rPr lang="en-US" altLang="ja-JP" sz="3600" dirty="0" smtClean="0">
                <a:solidFill>
                  <a:schemeClr val="accent5">
                    <a:lumMod val="50000"/>
                  </a:schemeClr>
                </a:solidFill>
              </a:rPr>
              <a:t>”</a:t>
            </a:r>
            <a:endParaRPr lang="ja-JP" altLang="en-US" sz="3600" dirty="0" smtClean="0">
              <a:solidFill>
                <a:schemeClr val="accent5">
                  <a:lumMod val="50000"/>
                </a:schemeClr>
              </a:solidFill>
            </a:endParaRPr>
          </a:p>
        </p:txBody>
      </p:sp>
      <p:grpSp>
        <p:nvGrpSpPr>
          <p:cNvPr id="7" name="グループ化 6"/>
          <p:cNvGrpSpPr/>
          <p:nvPr/>
        </p:nvGrpSpPr>
        <p:grpSpPr>
          <a:xfrm>
            <a:off x="4981188" y="2276872"/>
            <a:ext cx="3631123" cy="2540421"/>
            <a:chOff x="4981188" y="2276872"/>
            <a:chExt cx="3631123" cy="2540421"/>
          </a:xfrm>
        </p:grpSpPr>
        <p:sp>
          <p:nvSpPr>
            <p:cNvPr id="3" name="テキスト ボックス 2"/>
            <p:cNvSpPr txBox="1"/>
            <p:nvPr/>
          </p:nvSpPr>
          <p:spPr>
            <a:xfrm>
              <a:off x="4981188" y="2276872"/>
              <a:ext cx="3631123" cy="954107"/>
            </a:xfrm>
            <a:prstGeom prst="rect">
              <a:avLst/>
            </a:prstGeom>
            <a:noFill/>
          </p:spPr>
          <p:txBody>
            <a:bodyPr wrap="none" rtlCol="0">
              <a:spAutoFit/>
            </a:bodyPr>
            <a:lstStyle/>
            <a:p>
              <a:r>
                <a:rPr lang="ja-JP" altLang="en-US" sz="3200" dirty="0">
                  <a:solidFill>
                    <a:srgbClr val="FF0000"/>
                  </a:solidFill>
                </a:rPr>
                <a:t>ヒューマンファクター</a:t>
              </a:r>
              <a:endParaRPr lang="en-US" altLang="ja-JP" sz="3200" dirty="0">
                <a:solidFill>
                  <a:srgbClr val="FF0000"/>
                </a:solidFill>
              </a:endParaRPr>
            </a:p>
            <a:p>
              <a:endParaRPr kumimoji="1" lang="ja-JP" altLang="en-US" dirty="0"/>
            </a:p>
          </p:txBody>
        </p:sp>
        <p:sp>
          <p:nvSpPr>
            <p:cNvPr id="6" name="テキスト ボックス 5"/>
            <p:cNvSpPr txBox="1"/>
            <p:nvPr/>
          </p:nvSpPr>
          <p:spPr>
            <a:xfrm>
              <a:off x="5194804" y="4232518"/>
              <a:ext cx="3249609" cy="584775"/>
            </a:xfrm>
            <a:prstGeom prst="rect">
              <a:avLst/>
            </a:prstGeom>
            <a:noFill/>
          </p:spPr>
          <p:txBody>
            <a:bodyPr wrap="none" rtlCol="0">
              <a:spAutoFit/>
            </a:bodyPr>
            <a:lstStyle/>
            <a:p>
              <a:r>
                <a:rPr lang="ja-JP" altLang="en-US" sz="3200" dirty="0">
                  <a:solidFill>
                    <a:srgbClr val="FF0000"/>
                  </a:solidFill>
                </a:rPr>
                <a:t>コミュニケーション</a:t>
              </a:r>
              <a:endParaRPr kumimoji="1" lang="ja-JP" altLang="en-US" sz="3200" dirty="0">
                <a:solidFill>
                  <a:srgbClr val="FF0000"/>
                </a:solidFill>
              </a:endParaRPr>
            </a:p>
          </p:txBody>
        </p:sp>
      </p:grpSp>
    </p:spTree>
    <p:extLst>
      <p:ext uri="{BB962C8B-B14F-4D97-AF65-F5344CB8AC3E}">
        <p14:creationId xmlns:p14="http://schemas.microsoft.com/office/powerpoint/2010/main" val="348050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755576" y="1484784"/>
            <a:ext cx="8244408" cy="3994150"/>
          </a:xfrm>
        </p:spPr>
        <p:txBody>
          <a:bodyPr/>
          <a:lstStyle/>
          <a:p>
            <a:pPr eaLnBrk="1" hangingPunct="1">
              <a:buNone/>
            </a:pPr>
            <a:r>
              <a:rPr lang="ja-JP" altLang="en-US" dirty="0"/>
              <a:t>３</a:t>
            </a:r>
            <a:r>
              <a:rPr lang="ja-JP" altLang="en-US" dirty="0" smtClean="0"/>
              <a:t>－１．設備運転の人材</a:t>
            </a:r>
            <a:r>
              <a:rPr lang="ja-JP" altLang="en-US" sz="2800" dirty="0" smtClean="0"/>
              <a:t>　</a:t>
            </a:r>
            <a:r>
              <a:rPr lang="en-US" altLang="ja-JP" sz="2800" dirty="0" smtClean="0"/>
              <a:t/>
            </a:r>
            <a:br>
              <a:rPr lang="en-US" altLang="ja-JP" sz="2800" dirty="0" smtClean="0"/>
            </a:br>
            <a:r>
              <a:rPr lang="ja-JP" altLang="en-US" sz="2800" dirty="0" smtClean="0"/>
              <a:t>　　　　　</a:t>
            </a:r>
            <a:r>
              <a:rPr lang="en-US" altLang="ja-JP" sz="2800" dirty="0" smtClean="0">
                <a:solidFill>
                  <a:schemeClr val="accent3">
                    <a:lumMod val="50000"/>
                  </a:schemeClr>
                </a:solidFill>
              </a:rPr>
              <a:t>Human</a:t>
            </a:r>
            <a:r>
              <a:rPr lang="ja-JP" altLang="en-US" sz="2800" dirty="0" smtClean="0">
                <a:solidFill>
                  <a:schemeClr val="accent3">
                    <a:lumMod val="50000"/>
                  </a:schemeClr>
                </a:solidFill>
              </a:rPr>
              <a:t> </a:t>
            </a:r>
            <a:r>
              <a:rPr lang="en-US" altLang="ja-JP" sz="2800" dirty="0">
                <a:solidFill>
                  <a:schemeClr val="accent3">
                    <a:lumMod val="50000"/>
                  </a:schemeClr>
                </a:solidFill>
              </a:rPr>
              <a:t>Factor </a:t>
            </a:r>
            <a:r>
              <a:rPr lang="en-US" altLang="ja-JP" sz="2800" dirty="0" smtClean="0">
                <a:solidFill>
                  <a:schemeClr val="accent3">
                    <a:lumMod val="50000"/>
                  </a:schemeClr>
                </a:solidFill>
              </a:rPr>
              <a:t>in </a:t>
            </a:r>
            <a:r>
              <a:rPr lang="en-US" altLang="ja-JP" sz="2800" dirty="0">
                <a:solidFill>
                  <a:schemeClr val="accent3">
                    <a:lumMod val="50000"/>
                  </a:schemeClr>
                </a:solidFill>
              </a:rPr>
              <a:t>Operation </a:t>
            </a:r>
            <a:endParaRPr lang="en-US" altLang="ja-JP" sz="3600" dirty="0">
              <a:solidFill>
                <a:schemeClr val="accent3">
                  <a:lumMod val="50000"/>
                </a:schemeClr>
              </a:solidFill>
            </a:endParaRPr>
          </a:p>
          <a:p>
            <a:pPr eaLnBrk="1" hangingPunct="1">
              <a:buNone/>
            </a:pPr>
            <a:r>
              <a:rPr lang="ja-JP" altLang="en-US" sz="3600" dirty="0" smtClean="0"/>
              <a:t>　</a:t>
            </a:r>
            <a:r>
              <a:rPr lang="ja-JP" altLang="en-US" dirty="0" smtClean="0"/>
              <a:t>このところ、日本の化学産業では、火災事故が多い。過去にはプラントの状況を包括的に把握する有能な人材が存在した。</a:t>
            </a:r>
            <a:r>
              <a:rPr lang="ja-JP" altLang="en-US" sz="2800" dirty="0" smtClean="0">
                <a:solidFill>
                  <a:schemeClr val="accent3">
                    <a:lumMod val="50000"/>
                  </a:schemeClr>
                </a:solidFill>
              </a:rPr>
              <a:t>　</a:t>
            </a:r>
            <a:r>
              <a:rPr lang="en-US" altLang="ja-JP" sz="2800" dirty="0" smtClean="0">
                <a:solidFill>
                  <a:schemeClr val="accent3">
                    <a:lumMod val="50000"/>
                  </a:schemeClr>
                </a:solidFill>
              </a:rPr>
              <a:t>Recently fire accidents of chemical plants increased in Japan.  In the past, some talented persons with the capability to percept all status of the plant somehow worked in most of locations.  How</a:t>
            </a:r>
            <a:r>
              <a:rPr lang="ja-JP" altLang="en-US" sz="2800" dirty="0">
                <a:solidFill>
                  <a:schemeClr val="accent3">
                    <a:lumMod val="50000"/>
                  </a:schemeClr>
                </a:solidFill>
              </a:rPr>
              <a:t> </a:t>
            </a:r>
            <a:r>
              <a:rPr lang="en-US" altLang="ja-JP" sz="2800" dirty="0" smtClean="0">
                <a:solidFill>
                  <a:schemeClr val="accent3">
                    <a:lumMod val="50000"/>
                  </a:schemeClr>
                </a:solidFill>
              </a:rPr>
              <a:t>in NPPs??</a:t>
            </a:r>
          </a:p>
          <a:p>
            <a:pPr eaLnBrk="1" hangingPunct="1">
              <a:buNone/>
            </a:pPr>
            <a:endParaRPr lang="ja-JP" altLang="en-US" sz="2800" dirty="0" smtClean="0">
              <a:solidFill>
                <a:schemeClr val="accent3">
                  <a:lumMod val="50000"/>
                </a:schemeClr>
              </a:solidFill>
            </a:endParaRPr>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13</a:t>
            </a:fld>
            <a:endParaRPr lang="ja-JP" altLang="en-US">
              <a:solidFill>
                <a:prstClr val="black">
                  <a:tint val="75000"/>
                </a:prstClr>
              </a:solidFill>
            </a:endParaRPr>
          </a:p>
        </p:txBody>
      </p:sp>
      <p:sp>
        <p:nvSpPr>
          <p:cNvPr id="6" name="タイトル 1"/>
          <p:cNvSpPr txBox="1">
            <a:spLocks/>
          </p:cNvSpPr>
          <p:nvPr/>
        </p:nvSpPr>
        <p:spPr bwMode="auto">
          <a:xfrm>
            <a:off x="539552" y="260648"/>
            <a:ext cx="8388424" cy="1152128"/>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a:solidFill>
                  <a:schemeClr val="accent5">
                    <a:lumMod val="50000"/>
                  </a:schemeClr>
                </a:solidFill>
              </a:rPr>
              <a:t>３</a:t>
            </a:r>
            <a:r>
              <a:rPr lang="ja-JP" altLang="en-US" sz="3600" dirty="0" smtClean="0">
                <a:solidFill>
                  <a:schemeClr val="accent5">
                    <a:lumMod val="50000"/>
                  </a:schemeClr>
                </a:solidFill>
              </a:rPr>
              <a:t>．ヒューマン・ファクター</a:t>
            </a:r>
            <a:endParaRPr lang="en-US" altLang="ja-JP" sz="3600" dirty="0">
              <a:solidFill>
                <a:schemeClr val="accent5">
                  <a:lumMod val="50000"/>
                </a:schemeClr>
              </a:solidFill>
            </a:endParaRPr>
          </a:p>
          <a:p>
            <a:pPr algn="l" eaLnBrk="1" hangingPunct="1"/>
            <a:r>
              <a:rPr lang="ja-JP" altLang="en-US" sz="3200" dirty="0">
                <a:solidFill>
                  <a:schemeClr val="accent3">
                    <a:lumMod val="50000"/>
                  </a:schemeClr>
                </a:solidFill>
              </a:rPr>
              <a:t>　</a:t>
            </a:r>
            <a:r>
              <a:rPr lang="ja-JP" altLang="en-US" sz="3200" dirty="0" smtClean="0">
                <a:solidFill>
                  <a:schemeClr val="accent3">
                    <a:lumMod val="50000"/>
                  </a:schemeClr>
                </a:solidFill>
              </a:rPr>
              <a:t>　　　</a:t>
            </a:r>
            <a:r>
              <a:rPr lang="en-US" altLang="ja-JP" sz="3200" dirty="0" smtClean="0">
                <a:solidFill>
                  <a:schemeClr val="accent3">
                    <a:lumMod val="50000"/>
                  </a:schemeClr>
                </a:solidFill>
              </a:rPr>
              <a:t>Human Factor</a:t>
            </a:r>
            <a:endParaRPr lang="en-US" altLang="ja-JP" sz="3200" dirty="0">
              <a:solidFill>
                <a:schemeClr val="accent3">
                  <a:lumMod val="50000"/>
                </a:schemeClr>
              </a:solidFill>
            </a:endParaRPr>
          </a:p>
        </p:txBody>
      </p:sp>
    </p:spTree>
    <p:extLst>
      <p:ext uri="{BB962C8B-B14F-4D97-AF65-F5344CB8AC3E}">
        <p14:creationId xmlns:p14="http://schemas.microsoft.com/office/powerpoint/2010/main" val="2435463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755576" y="1484784"/>
            <a:ext cx="8208912" cy="3994150"/>
          </a:xfrm>
        </p:spPr>
        <p:txBody>
          <a:bodyPr/>
          <a:lstStyle/>
          <a:p>
            <a:pPr eaLnBrk="1" hangingPunct="1">
              <a:buNone/>
            </a:pPr>
            <a:r>
              <a:rPr lang="ja-JP" altLang="en-US" dirty="0" smtClean="0"/>
              <a:t>３－２．コミュニケーション人材</a:t>
            </a:r>
            <a:r>
              <a:rPr lang="ja-JP" altLang="en-US" sz="2400" dirty="0" smtClean="0"/>
              <a:t>　</a:t>
            </a:r>
            <a:r>
              <a:rPr lang="en-US" altLang="ja-JP" sz="2400" dirty="0" smtClean="0"/>
              <a:t/>
            </a:r>
            <a:br>
              <a:rPr lang="en-US" altLang="ja-JP" sz="2400" dirty="0" smtClean="0"/>
            </a:br>
            <a:r>
              <a:rPr lang="en-US" altLang="ja-JP" sz="2800" dirty="0" smtClean="0">
                <a:solidFill>
                  <a:schemeClr val="accent3">
                    <a:lumMod val="50000"/>
                  </a:schemeClr>
                </a:solidFill>
              </a:rPr>
              <a:t>Human</a:t>
            </a:r>
            <a:r>
              <a:rPr lang="ja-JP" altLang="en-US" sz="2800" dirty="0" smtClean="0">
                <a:solidFill>
                  <a:schemeClr val="accent3">
                    <a:lumMod val="50000"/>
                  </a:schemeClr>
                </a:solidFill>
              </a:rPr>
              <a:t> </a:t>
            </a:r>
            <a:r>
              <a:rPr lang="en-US" altLang="ja-JP" sz="2800" dirty="0">
                <a:solidFill>
                  <a:schemeClr val="accent3">
                    <a:lumMod val="50000"/>
                  </a:schemeClr>
                </a:solidFill>
              </a:rPr>
              <a:t>Factor </a:t>
            </a:r>
            <a:r>
              <a:rPr lang="en-US" altLang="ja-JP" sz="2800" dirty="0" smtClean="0">
                <a:solidFill>
                  <a:schemeClr val="accent3">
                    <a:lumMod val="50000"/>
                  </a:schemeClr>
                </a:solidFill>
              </a:rPr>
              <a:t>for Risk Communication</a:t>
            </a:r>
            <a:endParaRPr lang="en-US" altLang="ja-JP" dirty="0">
              <a:solidFill>
                <a:schemeClr val="accent3">
                  <a:lumMod val="50000"/>
                </a:schemeClr>
              </a:solidFill>
            </a:endParaRPr>
          </a:p>
          <a:p>
            <a:pPr eaLnBrk="1" hangingPunct="1">
              <a:buNone/>
            </a:pPr>
            <a:r>
              <a:rPr lang="ja-JP" altLang="en-US" dirty="0" smtClean="0"/>
              <a:t>　安全神話型のコミュニケーションを離脱できるのか</a:t>
            </a:r>
            <a:r>
              <a:rPr lang="ja-JP" altLang="en-US" sz="2800" dirty="0" smtClean="0">
                <a:solidFill>
                  <a:schemeClr val="accent3">
                    <a:lumMod val="50000"/>
                  </a:schemeClr>
                </a:solidFill>
              </a:rPr>
              <a:t>　</a:t>
            </a:r>
            <a:r>
              <a:rPr lang="en-US" altLang="ja-JP" sz="2800" dirty="0" smtClean="0">
                <a:solidFill>
                  <a:schemeClr val="accent3">
                    <a:lumMod val="50000"/>
                  </a:schemeClr>
                </a:solidFill>
              </a:rPr>
              <a:t>Communication with the myth of absolute safety was the only way before Fukushima</a:t>
            </a:r>
            <a:r>
              <a:rPr lang="en-US" altLang="ja-JP" sz="2400" dirty="0" smtClean="0">
                <a:solidFill>
                  <a:schemeClr val="accent3">
                    <a:lumMod val="50000"/>
                  </a:schemeClr>
                </a:solidFill>
              </a:rPr>
              <a:t>.  </a:t>
            </a:r>
          </a:p>
          <a:p>
            <a:pPr eaLnBrk="1" hangingPunct="1">
              <a:buNone/>
            </a:pPr>
            <a:r>
              <a:rPr lang="ja-JP" altLang="en-US" sz="2400" dirty="0" smtClean="0">
                <a:solidFill>
                  <a:schemeClr val="accent3">
                    <a:lumMod val="50000"/>
                  </a:schemeClr>
                </a:solidFill>
              </a:rPr>
              <a:t>　</a:t>
            </a:r>
            <a:r>
              <a:rPr lang="en-US" altLang="ja-JP" sz="2400" dirty="0" smtClean="0">
                <a:solidFill>
                  <a:schemeClr val="accent3">
                    <a:lumMod val="50000"/>
                  </a:schemeClr>
                </a:solidFill>
              </a:rPr>
              <a:t> </a:t>
            </a:r>
            <a:r>
              <a:rPr lang="ja-JP" altLang="en-US" dirty="0" smtClean="0"/>
              <a:t>リスクのすべてを開示しつつ（透明性）、納得を</a:t>
            </a:r>
            <a:r>
              <a:rPr lang="ja-JP" altLang="en-US" dirty="0"/>
              <a:t>して貰える</a:t>
            </a:r>
            <a:r>
              <a:rPr lang="ja-JP" altLang="en-US" dirty="0" smtClean="0"/>
              <a:t>タイプのコミュニケータは育成できるか</a:t>
            </a:r>
            <a:r>
              <a:rPr lang="ja-JP" altLang="en-US" sz="2400" dirty="0" smtClean="0"/>
              <a:t>　</a:t>
            </a:r>
            <a:r>
              <a:rPr lang="en-US" altLang="ja-JP" sz="2800" dirty="0" smtClean="0">
                <a:solidFill>
                  <a:schemeClr val="accent3">
                    <a:lumMod val="50000"/>
                  </a:schemeClr>
                </a:solidFill>
              </a:rPr>
              <a:t>All Risk and Safety information must be transparent for public.  Is it possible to get understandings of people to some extent?</a:t>
            </a:r>
            <a:endParaRPr lang="ja-JP" altLang="en-US" dirty="0" smtClean="0">
              <a:solidFill>
                <a:schemeClr val="accent3">
                  <a:lumMod val="50000"/>
                </a:schemeClr>
              </a:solidFill>
            </a:endParaRPr>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14</a:t>
            </a:fld>
            <a:endParaRPr lang="ja-JP" altLang="en-US">
              <a:solidFill>
                <a:prstClr val="black">
                  <a:tint val="75000"/>
                </a:prstClr>
              </a:solidFill>
            </a:endParaRPr>
          </a:p>
        </p:txBody>
      </p:sp>
      <p:sp>
        <p:nvSpPr>
          <p:cNvPr id="5" name="タイトル 1"/>
          <p:cNvSpPr txBox="1">
            <a:spLocks/>
          </p:cNvSpPr>
          <p:nvPr/>
        </p:nvSpPr>
        <p:spPr bwMode="auto">
          <a:xfrm>
            <a:off x="539552" y="116632"/>
            <a:ext cx="8388424" cy="1512168"/>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a:solidFill>
                  <a:schemeClr val="accent5">
                    <a:lumMod val="50000"/>
                  </a:schemeClr>
                </a:solidFill>
              </a:rPr>
              <a:t>３</a:t>
            </a:r>
            <a:r>
              <a:rPr lang="ja-JP" altLang="en-US" sz="3600" dirty="0" smtClean="0">
                <a:solidFill>
                  <a:schemeClr val="accent5">
                    <a:lumMod val="50000"/>
                  </a:schemeClr>
                </a:solidFill>
              </a:rPr>
              <a:t>．ヒューマン・ファクター</a:t>
            </a:r>
            <a:endParaRPr lang="en-US" altLang="ja-JP" sz="3600" dirty="0">
              <a:solidFill>
                <a:schemeClr val="accent5">
                  <a:lumMod val="50000"/>
                </a:schemeClr>
              </a:solidFill>
            </a:endParaRPr>
          </a:p>
          <a:p>
            <a:pPr algn="l" eaLnBrk="1" hangingPunct="1"/>
            <a:r>
              <a:rPr lang="ja-JP" altLang="en-US" sz="3200" dirty="0">
                <a:solidFill>
                  <a:schemeClr val="accent3">
                    <a:lumMod val="50000"/>
                  </a:schemeClr>
                </a:solidFill>
              </a:rPr>
              <a:t>　</a:t>
            </a:r>
            <a:r>
              <a:rPr lang="ja-JP" altLang="en-US" sz="3200" dirty="0" smtClean="0">
                <a:solidFill>
                  <a:schemeClr val="accent3">
                    <a:lumMod val="50000"/>
                  </a:schemeClr>
                </a:solidFill>
              </a:rPr>
              <a:t>　　　</a:t>
            </a:r>
            <a:r>
              <a:rPr lang="en-US" altLang="ja-JP" sz="3200" dirty="0" smtClean="0">
                <a:solidFill>
                  <a:schemeClr val="accent3">
                    <a:lumMod val="50000"/>
                  </a:schemeClr>
                </a:solidFill>
              </a:rPr>
              <a:t>Human Factor</a:t>
            </a:r>
            <a:endParaRPr lang="en-US" altLang="ja-JP" sz="3200" dirty="0">
              <a:solidFill>
                <a:schemeClr val="accent3">
                  <a:lumMod val="50000"/>
                </a:schemeClr>
              </a:solidFill>
            </a:endParaRPr>
          </a:p>
        </p:txBody>
      </p:sp>
    </p:spTree>
    <p:extLst>
      <p:ext uri="{BB962C8B-B14F-4D97-AF65-F5344CB8AC3E}">
        <p14:creationId xmlns:p14="http://schemas.microsoft.com/office/powerpoint/2010/main" val="4711857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539552" y="1340768"/>
            <a:ext cx="8640960" cy="5112568"/>
          </a:xfrm>
        </p:spPr>
        <p:txBody>
          <a:bodyPr/>
          <a:lstStyle/>
          <a:p>
            <a:pPr eaLnBrk="1" hangingPunct="1">
              <a:lnSpc>
                <a:spcPts val="3300"/>
              </a:lnSpc>
              <a:buFont typeface="Arial" charset="0"/>
              <a:buNone/>
            </a:pPr>
            <a:r>
              <a:rPr lang="ja-JP" altLang="en-US" dirty="0" smtClean="0"/>
              <a:t>安心　</a:t>
            </a:r>
            <a:r>
              <a:rPr lang="en-US" altLang="ja-JP" dirty="0" smtClean="0"/>
              <a:t>“</a:t>
            </a:r>
            <a:r>
              <a:rPr lang="en-US" altLang="ja-JP" dirty="0" err="1" smtClean="0"/>
              <a:t>Anshin</a:t>
            </a:r>
            <a:r>
              <a:rPr lang="en-US" altLang="ja-JP" dirty="0" smtClean="0"/>
              <a:t>”</a:t>
            </a:r>
            <a:r>
              <a:rPr lang="ja-JP" altLang="en-US" dirty="0" smtClean="0"/>
              <a:t>　</a:t>
            </a:r>
            <a:endParaRPr lang="en-US" altLang="ja-JP" dirty="0" smtClean="0"/>
          </a:p>
          <a:p>
            <a:pPr eaLnBrk="1" hangingPunct="1">
              <a:lnSpc>
                <a:spcPts val="3300"/>
              </a:lnSpc>
              <a:buFont typeface="Arial" charset="0"/>
              <a:buNone/>
            </a:pPr>
            <a:r>
              <a:rPr lang="ja-JP" altLang="en-US" dirty="0" smtClean="0"/>
              <a:t>＝　</a:t>
            </a:r>
            <a:r>
              <a:rPr lang="ja-JP" altLang="en-US" dirty="0" smtClean="0">
                <a:solidFill>
                  <a:srgbClr val="0070C0"/>
                </a:solidFill>
              </a:rPr>
              <a:t>安全</a:t>
            </a:r>
            <a:r>
              <a:rPr lang="ja-JP" altLang="en-US" dirty="0" smtClean="0"/>
              <a:t>  ｘ　</a:t>
            </a:r>
            <a:r>
              <a:rPr lang="ja-JP" altLang="en-US" dirty="0" smtClean="0">
                <a:solidFill>
                  <a:srgbClr val="7030A0"/>
                </a:solidFill>
              </a:rPr>
              <a:t>信頼</a:t>
            </a:r>
            <a:r>
              <a:rPr lang="ja-JP" altLang="en-US" dirty="0" smtClean="0"/>
              <a:t>　</a:t>
            </a:r>
            <a:r>
              <a:rPr lang="en-US" altLang="ja-JP" sz="2400" dirty="0" smtClean="0">
                <a:solidFill>
                  <a:schemeClr val="accent3">
                    <a:lumMod val="50000"/>
                  </a:schemeClr>
                </a:solidFill>
              </a:rPr>
              <a:t>Safety</a:t>
            </a:r>
            <a:r>
              <a:rPr lang="ja-JP" altLang="en-US" sz="2400" dirty="0" smtClean="0">
                <a:solidFill>
                  <a:schemeClr val="accent3">
                    <a:lumMod val="50000"/>
                  </a:schemeClr>
                </a:solidFill>
              </a:rPr>
              <a:t>  ｘ　</a:t>
            </a:r>
            <a:r>
              <a:rPr lang="en-US" altLang="ja-JP" sz="2400" dirty="0" smtClean="0">
                <a:solidFill>
                  <a:schemeClr val="accent3">
                    <a:lumMod val="50000"/>
                  </a:schemeClr>
                </a:solidFill>
              </a:rPr>
              <a:t>Trust by People</a:t>
            </a:r>
          </a:p>
          <a:p>
            <a:pPr eaLnBrk="1" hangingPunct="1">
              <a:lnSpc>
                <a:spcPts val="3300"/>
              </a:lnSpc>
              <a:buFont typeface="Arial" charset="0"/>
              <a:buNone/>
            </a:pPr>
            <a:r>
              <a:rPr lang="ja-JP" altLang="en-US" dirty="0" smtClean="0"/>
              <a:t>＝　</a:t>
            </a:r>
            <a:r>
              <a:rPr lang="ja-JP" altLang="en-US" dirty="0" smtClean="0">
                <a:solidFill>
                  <a:srgbClr val="0070C0"/>
                </a:solidFill>
              </a:rPr>
              <a:t>安全な設備　ｘ　安全（ヒューマンファクター）</a:t>
            </a:r>
            <a:r>
              <a:rPr lang="en-US" altLang="ja-JP" dirty="0" smtClean="0">
                <a:solidFill>
                  <a:srgbClr val="0070C0"/>
                </a:solidFill>
              </a:rPr>
              <a:t/>
            </a:r>
            <a:br>
              <a:rPr lang="en-US" altLang="ja-JP" dirty="0" smtClean="0">
                <a:solidFill>
                  <a:srgbClr val="0070C0"/>
                </a:solidFill>
              </a:rPr>
            </a:br>
            <a:r>
              <a:rPr lang="en-US" altLang="ja-JP" dirty="0" smtClean="0"/>
              <a:t>   </a:t>
            </a:r>
            <a:r>
              <a:rPr lang="en-US" altLang="ja-JP" sz="2800" dirty="0" smtClean="0">
                <a:solidFill>
                  <a:schemeClr val="accent3">
                    <a:lumMod val="50000"/>
                  </a:schemeClr>
                </a:solidFill>
              </a:rPr>
              <a:t>Safety of Hardware</a:t>
            </a:r>
            <a:r>
              <a:rPr lang="ja-JP" altLang="en-US" sz="2800" dirty="0" smtClean="0">
                <a:solidFill>
                  <a:schemeClr val="accent3">
                    <a:lumMod val="50000"/>
                  </a:schemeClr>
                </a:solidFill>
              </a:rPr>
              <a:t>　　　</a:t>
            </a:r>
            <a:r>
              <a:rPr lang="en-US" altLang="ja-JP" sz="2800" dirty="0" smtClean="0">
                <a:solidFill>
                  <a:schemeClr val="accent3">
                    <a:lumMod val="50000"/>
                  </a:schemeClr>
                </a:solidFill>
              </a:rPr>
              <a:t>Safety</a:t>
            </a:r>
            <a:r>
              <a:rPr lang="ja-JP" altLang="en-US" sz="2800" dirty="0">
                <a:solidFill>
                  <a:schemeClr val="accent3">
                    <a:lumMod val="50000"/>
                  </a:schemeClr>
                </a:solidFill>
              </a:rPr>
              <a:t> </a:t>
            </a:r>
            <a:r>
              <a:rPr lang="ja-JP" altLang="en-US" sz="2800" dirty="0" smtClean="0">
                <a:solidFill>
                  <a:schemeClr val="accent3">
                    <a:lumMod val="50000"/>
                  </a:schemeClr>
                </a:solidFill>
              </a:rPr>
              <a:t>（</a:t>
            </a:r>
            <a:r>
              <a:rPr lang="en-US" altLang="ja-JP" sz="2800" dirty="0" smtClean="0">
                <a:solidFill>
                  <a:schemeClr val="accent3">
                    <a:lumMod val="50000"/>
                  </a:schemeClr>
                </a:solidFill>
              </a:rPr>
              <a:t>Human Factor</a:t>
            </a:r>
            <a:r>
              <a:rPr lang="ja-JP" altLang="en-US" sz="2800" dirty="0" smtClean="0">
                <a:solidFill>
                  <a:schemeClr val="accent3">
                    <a:lumMod val="50000"/>
                  </a:schemeClr>
                </a:solidFill>
              </a:rPr>
              <a:t>）</a:t>
            </a:r>
            <a:endParaRPr lang="en-US" altLang="ja-JP" dirty="0" smtClean="0">
              <a:solidFill>
                <a:schemeClr val="accent3">
                  <a:lumMod val="50000"/>
                </a:schemeClr>
              </a:solidFill>
            </a:endParaRPr>
          </a:p>
          <a:p>
            <a:pPr eaLnBrk="1" hangingPunct="1">
              <a:lnSpc>
                <a:spcPts val="3300"/>
              </a:lnSpc>
              <a:buFont typeface="Arial" charset="0"/>
              <a:buNone/>
            </a:pPr>
            <a:r>
              <a:rPr lang="ja-JP" altLang="en-US" dirty="0" smtClean="0"/>
              <a:t>　　ｘ　</a:t>
            </a:r>
            <a:r>
              <a:rPr lang="ja-JP" altLang="en-US" dirty="0" smtClean="0">
                <a:solidFill>
                  <a:srgbClr val="7030A0"/>
                </a:solidFill>
              </a:rPr>
              <a:t>事業者への信頼</a:t>
            </a:r>
            <a:r>
              <a:rPr lang="ja-JP" altLang="en-US" sz="2800" dirty="0" smtClean="0">
                <a:solidFill>
                  <a:srgbClr val="7030A0"/>
                </a:solidFill>
              </a:rPr>
              <a:t>（国民の科学リテラシー）</a:t>
            </a:r>
            <a:r>
              <a:rPr lang="ja-JP" altLang="en-US" sz="2400" dirty="0" smtClean="0">
                <a:solidFill>
                  <a:srgbClr val="7030A0"/>
                </a:solidFill>
              </a:rPr>
              <a:t>　</a:t>
            </a:r>
            <a:endParaRPr lang="en-US" altLang="ja-JP" sz="2400" dirty="0" smtClean="0">
              <a:solidFill>
                <a:srgbClr val="7030A0"/>
              </a:solidFill>
            </a:endParaRPr>
          </a:p>
          <a:p>
            <a:pPr eaLnBrk="1" hangingPunct="1">
              <a:lnSpc>
                <a:spcPts val="3300"/>
              </a:lnSpc>
              <a:buFont typeface="Arial" charset="0"/>
              <a:buNone/>
            </a:pPr>
            <a:r>
              <a:rPr lang="ja-JP" altLang="en-US" sz="2000" dirty="0" smtClean="0"/>
              <a:t>　　</a:t>
            </a:r>
            <a:r>
              <a:rPr lang="en-US" altLang="ja-JP" sz="2400" dirty="0" smtClean="0">
                <a:solidFill>
                  <a:schemeClr val="accent3">
                    <a:lumMod val="50000"/>
                  </a:schemeClr>
                </a:solidFill>
              </a:rPr>
              <a:t>Trustworthy Utility as a function of Science Literacy </a:t>
            </a:r>
          </a:p>
          <a:p>
            <a:pPr eaLnBrk="1" hangingPunct="1">
              <a:lnSpc>
                <a:spcPts val="3300"/>
              </a:lnSpc>
              <a:buFont typeface="Arial" charset="0"/>
              <a:buNone/>
            </a:pPr>
            <a:r>
              <a:rPr lang="ja-JP" altLang="en-US" dirty="0"/>
              <a:t>　</a:t>
            </a:r>
            <a:r>
              <a:rPr lang="ja-JP" altLang="en-US" dirty="0" smtClean="0"/>
              <a:t>　ｘ　</a:t>
            </a:r>
            <a:r>
              <a:rPr lang="ja-JP" altLang="en-US" dirty="0" smtClean="0">
                <a:solidFill>
                  <a:srgbClr val="7030A0"/>
                </a:solidFill>
              </a:rPr>
              <a:t>事業者の自己信頼 ｘ コミュニケーション</a:t>
            </a:r>
            <a:r>
              <a:rPr lang="ja-JP" altLang="en-US" sz="1200" dirty="0" smtClean="0"/>
              <a:t>　</a:t>
            </a:r>
            <a:endParaRPr lang="en-US" altLang="ja-JP" sz="1200" dirty="0" smtClean="0"/>
          </a:p>
          <a:p>
            <a:pPr eaLnBrk="1" hangingPunct="1">
              <a:lnSpc>
                <a:spcPts val="3300"/>
              </a:lnSpc>
              <a:buNone/>
            </a:pPr>
            <a:r>
              <a:rPr lang="ja-JP" altLang="en-US" sz="1200" dirty="0"/>
              <a:t>　</a:t>
            </a:r>
            <a:r>
              <a:rPr lang="ja-JP" altLang="en-US" sz="1100" dirty="0" smtClean="0"/>
              <a:t>　　　</a:t>
            </a:r>
            <a:r>
              <a:rPr lang="en-US" altLang="ja-JP" sz="2400" dirty="0">
                <a:solidFill>
                  <a:schemeClr val="accent3">
                    <a:lumMod val="50000"/>
                  </a:schemeClr>
                </a:solidFill>
              </a:rPr>
              <a:t> </a:t>
            </a:r>
            <a:r>
              <a:rPr lang="en-US" altLang="ja-JP" sz="2400" dirty="0" smtClean="0">
                <a:solidFill>
                  <a:schemeClr val="accent3">
                    <a:lumMod val="50000"/>
                  </a:schemeClr>
                </a:solidFill>
              </a:rPr>
              <a:t>Self-Confidence of Utility and Communication</a:t>
            </a:r>
          </a:p>
          <a:p>
            <a:pPr eaLnBrk="1" hangingPunct="1">
              <a:lnSpc>
                <a:spcPts val="3300"/>
              </a:lnSpc>
              <a:buNone/>
            </a:pPr>
            <a:r>
              <a:rPr lang="ja-JP" altLang="en-US" sz="2400" dirty="0">
                <a:solidFill>
                  <a:schemeClr val="accent3">
                    <a:lumMod val="50000"/>
                  </a:schemeClr>
                </a:solidFill>
              </a:rPr>
              <a:t>　</a:t>
            </a:r>
            <a:r>
              <a:rPr lang="ja-JP" altLang="en-US" sz="2400" dirty="0" smtClean="0">
                <a:solidFill>
                  <a:schemeClr val="accent3">
                    <a:lumMod val="50000"/>
                  </a:schemeClr>
                </a:solidFill>
              </a:rPr>
              <a:t>　 </a:t>
            </a:r>
            <a:r>
              <a:rPr lang="ja-JP" altLang="en-US" dirty="0" smtClean="0"/>
              <a:t>ｘ　</a:t>
            </a:r>
            <a:r>
              <a:rPr lang="ja-JP" altLang="en-US" dirty="0" smtClean="0">
                <a:solidFill>
                  <a:srgbClr val="7030A0"/>
                </a:solidFill>
              </a:rPr>
              <a:t>情報の透明性</a:t>
            </a:r>
            <a:r>
              <a:rPr lang="ja-JP" altLang="en-US" sz="2800" dirty="0">
                <a:solidFill>
                  <a:srgbClr val="7030A0"/>
                </a:solidFill>
              </a:rPr>
              <a:t>（国民の科学リテラシー）</a:t>
            </a:r>
            <a:endParaRPr lang="en-US" altLang="ja-JP" sz="2800" dirty="0" smtClean="0">
              <a:solidFill>
                <a:srgbClr val="7030A0"/>
              </a:solidFill>
            </a:endParaRPr>
          </a:p>
          <a:p>
            <a:pPr eaLnBrk="1" hangingPunct="1">
              <a:lnSpc>
                <a:spcPts val="3300"/>
              </a:lnSpc>
              <a:buFont typeface="Arial" charset="0"/>
              <a:buNone/>
            </a:pPr>
            <a:r>
              <a:rPr lang="ja-JP" altLang="en-US" sz="2400" dirty="0">
                <a:solidFill>
                  <a:schemeClr val="accent3">
                    <a:lumMod val="50000"/>
                  </a:schemeClr>
                </a:solidFill>
              </a:rPr>
              <a:t>　</a:t>
            </a:r>
            <a:r>
              <a:rPr lang="ja-JP" altLang="en-US" sz="2400" dirty="0" smtClean="0">
                <a:solidFill>
                  <a:schemeClr val="accent3">
                    <a:lumMod val="50000"/>
                  </a:schemeClr>
                </a:solidFill>
              </a:rPr>
              <a:t>  </a:t>
            </a:r>
            <a:r>
              <a:rPr lang="en-US" altLang="ja-JP" sz="2400" dirty="0" smtClean="0">
                <a:solidFill>
                  <a:schemeClr val="accent3">
                    <a:lumMod val="50000"/>
                  </a:schemeClr>
                </a:solidFill>
              </a:rPr>
              <a:t>Transparency</a:t>
            </a:r>
            <a:r>
              <a:rPr lang="ja-JP" altLang="en-US" sz="2400" dirty="0">
                <a:solidFill>
                  <a:schemeClr val="accent3">
                    <a:lumMod val="50000"/>
                  </a:schemeClr>
                </a:solidFill>
              </a:rPr>
              <a:t> </a:t>
            </a:r>
            <a:r>
              <a:rPr lang="en-US" altLang="ja-JP" sz="2400" dirty="0" smtClean="0">
                <a:solidFill>
                  <a:schemeClr val="accent3">
                    <a:lumMod val="50000"/>
                  </a:schemeClr>
                </a:solidFill>
              </a:rPr>
              <a:t>of Safety and Risk Information</a:t>
            </a:r>
            <a:endParaRPr lang="ja-JP" altLang="en-US" sz="2000" dirty="0" smtClean="0">
              <a:solidFill>
                <a:schemeClr val="accent3">
                  <a:lumMod val="50000"/>
                </a:schemeClr>
              </a:solidFill>
            </a:endParaRPr>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15</a:t>
            </a:fld>
            <a:endParaRPr lang="ja-JP" altLang="en-US">
              <a:solidFill>
                <a:prstClr val="black">
                  <a:tint val="75000"/>
                </a:prstClr>
              </a:solidFill>
            </a:endParaRPr>
          </a:p>
        </p:txBody>
      </p:sp>
      <p:sp>
        <p:nvSpPr>
          <p:cNvPr id="5" name="タイトル 1"/>
          <p:cNvSpPr txBox="1">
            <a:spLocks/>
          </p:cNvSpPr>
          <p:nvPr/>
        </p:nvSpPr>
        <p:spPr bwMode="auto">
          <a:xfrm>
            <a:off x="683568" y="332656"/>
            <a:ext cx="7776467" cy="864096"/>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smtClean="0">
                <a:solidFill>
                  <a:schemeClr val="accent5">
                    <a:lumMod val="50000"/>
                  </a:schemeClr>
                </a:solidFill>
              </a:rPr>
              <a:t>安心を満たす式　</a:t>
            </a:r>
            <a:r>
              <a:rPr lang="en-US" altLang="ja-JP" sz="3600" dirty="0" smtClean="0">
                <a:solidFill>
                  <a:schemeClr val="accent5">
                    <a:lumMod val="50000"/>
                  </a:schemeClr>
                </a:solidFill>
              </a:rPr>
              <a:t>Equation for “</a:t>
            </a:r>
            <a:r>
              <a:rPr lang="en-US" altLang="ja-JP" sz="3600" dirty="0" err="1" smtClean="0">
                <a:solidFill>
                  <a:schemeClr val="accent5">
                    <a:lumMod val="50000"/>
                  </a:schemeClr>
                </a:solidFill>
              </a:rPr>
              <a:t>Anshin</a:t>
            </a:r>
            <a:r>
              <a:rPr lang="en-US" altLang="ja-JP" sz="3600" dirty="0" smtClean="0">
                <a:solidFill>
                  <a:schemeClr val="accent5">
                    <a:lumMod val="50000"/>
                  </a:schemeClr>
                </a:solidFill>
              </a:rPr>
              <a:t>”</a:t>
            </a:r>
            <a:endParaRPr lang="ja-JP" altLang="en-US" sz="3600" dirty="0" smtClean="0">
              <a:solidFill>
                <a:schemeClr val="accent5">
                  <a:lumMod val="50000"/>
                </a:schemeClr>
              </a:solidFill>
            </a:endParaRPr>
          </a:p>
        </p:txBody>
      </p:sp>
      <p:grpSp>
        <p:nvGrpSpPr>
          <p:cNvPr id="3" name="グループ化 2"/>
          <p:cNvGrpSpPr/>
          <p:nvPr/>
        </p:nvGrpSpPr>
        <p:grpSpPr>
          <a:xfrm>
            <a:off x="4127116" y="3296414"/>
            <a:ext cx="3992413" cy="2528014"/>
            <a:chOff x="4127116" y="3296414"/>
            <a:chExt cx="3992413" cy="2528014"/>
          </a:xfrm>
        </p:grpSpPr>
        <p:sp>
          <p:nvSpPr>
            <p:cNvPr id="2" name="テキスト ボックス 1"/>
            <p:cNvSpPr txBox="1"/>
            <p:nvPr/>
          </p:nvSpPr>
          <p:spPr>
            <a:xfrm>
              <a:off x="4595807" y="3296414"/>
              <a:ext cx="3523722" cy="523220"/>
            </a:xfrm>
            <a:prstGeom prst="rect">
              <a:avLst/>
            </a:prstGeom>
            <a:noFill/>
          </p:spPr>
          <p:txBody>
            <a:bodyPr wrap="none" rtlCol="0">
              <a:spAutoFit/>
            </a:bodyPr>
            <a:lstStyle/>
            <a:p>
              <a:r>
                <a:rPr lang="ja-JP" altLang="en-US" sz="2800" dirty="0">
                  <a:solidFill>
                    <a:srgbClr val="FF0000"/>
                  </a:solidFill>
                </a:rPr>
                <a:t>国民の科学リテラシー</a:t>
              </a:r>
              <a:endParaRPr kumimoji="1" lang="ja-JP" altLang="en-US" sz="2800" dirty="0">
                <a:solidFill>
                  <a:srgbClr val="FF0000"/>
                </a:solidFill>
              </a:endParaRPr>
            </a:p>
          </p:txBody>
        </p:sp>
        <p:sp>
          <p:nvSpPr>
            <p:cNvPr id="6" name="テキスト ボックス 5"/>
            <p:cNvSpPr txBox="1"/>
            <p:nvPr/>
          </p:nvSpPr>
          <p:spPr>
            <a:xfrm>
              <a:off x="4127116" y="5301208"/>
              <a:ext cx="3523722" cy="523220"/>
            </a:xfrm>
            <a:prstGeom prst="rect">
              <a:avLst/>
            </a:prstGeom>
            <a:noFill/>
          </p:spPr>
          <p:txBody>
            <a:bodyPr wrap="none" rtlCol="0">
              <a:spAutoFit/>
            </a:bodyPr>
            <a:lstStyle/>
            <a:p>
              <a:r>
                <a:rPr lang="ja-JP" altLang="en-US" sz="2800" dirty="0">
                  <a:solidFill>
                    <a:srgbClr val="FF0000"/>
                  </a:solidFill>
                </a:rPr>
                <a:t>国民の科学リテラシー</a:t>
              </a:r>
              <a:endParaRPr kumimoji="1" lang="ja-JP" altLang="en-US" sz="2800" dirty="0">
                <a:solidFill>
                  <a:srgbClr val="FF0000"/>
                </a:solidFill>
              </a:endParaRPr>
            </a:p>
          </p:txBody>
        </p:sp>
      </p:grpSp>
    </p:spTree>
    <p:extLst>
      <p:ext uri="{BB962C8B-B14F-4D97-AF65-F5344CB8AC3E}">
        <p14:creationId xmlns:p14="http://schemas.microsoft.com/office/powerpoint/2010/main" val="348050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nodeType="clickEffect">
                                  <p:stCondLst>
                                    <p:cond delay="0"/>
                                  </p:stCondLst>
                                  <p:childTnLst>
                                    <p:animClr clrSpc="hsl" dir="cw">
                                      <p:cBhvr override="childStyle">
                                        <p:cTn id="6" dur="500" fill="hold"/>
                                        <p:tgtEl>
                                          <p:spTgt spid="6147">
                                            <p:txEl>
                                              <p:pRg st="3" end="3"/>
                                            </p:txEl>
                                          </p:spTgt>
                                        </p:tgtEl>
                                        <p:attrNameLst>
                                          <p:attrName>style.color</p:attrName>
                                        </p:attrNameLst>
                                      </p:cBhvr>
                                      <p:by>
                                        <p:hsl h="0" s="-12549" l="-25098"/>
                                      </p:by>
                                    </p:animClr>
                                    <p:animClr clrSpc="hsl" dir="cw">
                                      <p:cBhvr>
                                        <p:cTn id="7" dur="500" fill="hold"/>
                                        <p:tgtEl>
                                          <p:spTgt spid="6147">
                                            <p:txEl>
                                              <p:pRg st="3" end="3"/>
                                            </p:txEl>
                                          </p:spTgt>
                                        </p:tgtEl>
                                        <p:attrNameLst>
                                          <p:attrName>fillcolor</p:attrName>
                                        </p:attrNameLst>
                                      </p:cBhvr>
                                      <p:by>
                                        <p:hsl h="0" s="-12549" l="-25098"/>
                                      </p:by>
                                    </p:animClr>
                                    <p:animClr clrSpc="hsl" dir="cw">
                                      <p:cBhvr>
                                        <p:cTn id="8" dur="500" fill="hold"/>
                                        <p:tgtEl>
                                          <p:spTgt spid="6147">
                                            <p:txEl>
                                              <p:pRg st="3" end="3"/>
                                            </p:txEl>
                                          </p:spTgt>
                                        </p:tgtEl>
                                        <p:attrNameLst>
                                          <p:attrName>stroke.color</p:attrName>
                                        </p:attrNameLst>
                                      </p:cBhvr>
                                      <p:by>
                                        <p:hsl h="0" s="-12549" l="-25098"/>
                                      </p:by>
                                    </p:animClr>
                                    <p:set>
                                      <p:cBhvr>
                                        <p:cTn id="9" dur="500" fill="hold"/>
                                        <p:tgtEl>
                                          <p:spTgt spid="6147">
                                            <p:txEl>
                                              <p:pRg st="3" end="3"/>
                                            </p:txEl>
                                          </p:spTgt>
                                        </p:tgtEl>
                                        <p:attrNameLst>
                                          <p:attrName>fill.type</p:attrName>
                                        </p:attrNameLst>
                                      </p:cBhvr>
                                      <p:to>
                                        <p:strVal val="solid"/>
                                      </p:to>
                                    </p:set>
                                  </p:childTnLst>
                                </p:cTn>
                              </p:par>
                              <p:par>
                                <p:cTn id="10" presetID="24" presetClass="emph" presetSubtype="0" fill="hold" nodeType="withEffect">
                                  <p:stCondLst>
                                    <p:cond delay="0"/>
                                  </p:stCondLst>
                                  <p:childTnLst>
                                    <p:animClr clrSpc="hsl" dir="cw">
                                      <p:cBhvr override="childStyle">
                                        <p:cTn id="11" dur="500" fill="hold"/>
                                        <p:tgtEl>
                                          <p:spTgt spid="6147">
                                            <p:txEl>
                                              <p:pRg st="7" end="7"/>
                                            </p:txEl>
                                          </p:spTgt>
                                        </p:tgtEl>
                                        <p:attrNameLst>
                                          <p:attrName>style.color</p:attrName>
                                        </p:attrNameLst>
                                      </p:cBhvr>
                                      <p:by>
                                        <p:hsl h="0" s="-12549" l="-25098"/>
                                      </p:by>
                                    </p:animClr>
                                    <p:animClr clrSpc="hsl" dir="cw">
                                      <p:cBhvr>
                                        <p:cTn id="12" dur="500" fill="hold"/>
                                        <p:tgtEl>
                                          <p:spTgt spid="6147">
                                            <p:txEl>
                                              <p:pRg st="7" end="7"/>
                                            </p:txEl>
                                          </p:spTgt>
                                        </p:tgtEl>
                                        <p:attrNameLst>
                                          <p:attrName>fillcolor</p:attrName>
                                        </p:attrNameLst>
                                      </p:cBhvr>
                                      <p:by>
                                        <p:hsl h="0" s="-12549" l="-25098"/>
                                      </p:by>
                                    </p:animClr>
                                    <p:animClr clrSpc="hsl" dir="cw">
                                      <p:cBhvr>
                                        <p:cTn id="13" dur="500" fill="hold"/>
                                        <p:tgtEl>
                                          <p:spTgt spid="6147">
                                            <p:txEl>
                                              <p:pRg st="7" end="7"/>
                                            </p:txEl>
                                          </p:spTgt>
                                        </p:tgtEl>
                                        <p:attrNameLst>
                                          <p:attrName>stroke.color</p:attrName>
                                        </p:attrNameLst>
                                      </p:cBhvr>
                                      <p:by>
                                        <p:hsl h="0" s="-12549" l="-25098"/>
                                      </p:by>
                                    </p:animClr>
                                    <p:set>
                                      <p:cBhvr>
                                        <p:cTn id="14" dur="500" fill="hold"/>
                                        <p:tgtEl>
                                          <p:spTgt spid="6147">
                                            <p:txEl>
                                              <p:pRg st="7" end="7"/>
                                            </p:txEl>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ropbox\通常用\Que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6592" y="1556791"/>
            <a:ext cx="8418620" cy="5040561"/>
          </a:xfrm>
          <a:prstGeom prst="rect">
            <a:avLst/>
          </a:prstGeom>
          <a:noFill/>
          <a:extLst>
            <a:ext uri="{909E8E84-426E-40DD-AFC4-6F175D3DCCD1}">
              <a14:hiddenFill xmlns:a14="http://schemas.microsoft.com/office/drawing/2010/main">
                <a:solidFill>
                  <a:srgbClr val="FFFFFF"/>
                </a:solidFill>
              </a14:hiddenFill>
            </a:ext>
          </a:extLst>
        </p:spPr>
      </p:pic>
      <p:sp>
        <p:nvSpPr>
          <p:cNvPr id="5" name="タイトル 1"/>
          <p:cNvSpPr txBox="1">
            <a:spLocks noGrp="1"/>
          </p:cNvSpPr>
          <p:nvPr>
            <p:ph type="title"/>
          </p:nvPr>
        </p:nvSpPr>
        <p:spPr bwMode="auto">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lnSpc>
                <a:spcPts val="3600"/>
              </a:lnSpc>
            </a:pPr>
            <a:r>
              <a:rPr lang="en-US" altLang="ja-JP" sz="3200" dirty="0" smtClean="0">
                <a:solidFill>
                  <a:schemeClr val="accent5">
                    <a:lumMod val="50000"/>
                  </a:schemeClr>
                </a:solidFill>
              </a:rPr>
              <a:t>“Radio-Active Elements decay into other Elements with radiation, therefore, they have limited lifetime.”    Collect?</a:t>
            </a:r>
            <a:endParaRPr lang="ja-JP" altLang="en-US" sz="3200" dirty="0" smtClean="0">
              <a:solidFill>
                <a:schemeClr val="accent5">
                  <a:lumMod val="50000"/>
                </a:schemeClr>
              </a:solidFill>
            </a:endParaRPr>
          </a:p>
        </p:txBody>
      </p:sp>
      <p:sp>
        <p:nvSpPr>
          <p:cNvPr id="7" name="テキスト ボックス 6"/>
          <p:cNvSpPr txBox="1"/>
          <p:nvPr/>
        </p:nvSpPr>
        <p:spPr>
          <a:xfrm>
            <a:off x="7236296" y="3717032"/>
            <a:ext cx="1750223" cy="1495602"/>
          </a:xfrm>
          <a:prstGeom prst="rect">
            <a:avLst/>
          </a:prstGeom>
          <a:noFill/>
        </p:spPr>
        <p:txBody>
          <a:bodyPr wrap="none" rtlCol="0">
            <a:spAutoFit/>
          </a:bodyPr>
          <a:lstStyle/>
          <a:p>
            <a:pPr algn="r">
              <a:lnSpc>
                <a:spcPts val="3800"/>
              </a:lnSpc>
            </a:pPr>
            <a:r>
              <a:rPr kumimoji="1" lang="en-US" altLang="ja-JP" dirty="0" smtClean="0"/>
              <a:t>Collect</a:t>
            </a:r>
          </a:p>
          <a:p>
            <a:pPr algn="r">
              <a:lnSpc>
                <a:spcPts val="3800"/>
              </a:lnSpc>
            </a:pPr>
            <a:r>
              <a:rPr lang="en-US" altLang="ja-JP" dirty="0" smtClean="0"/>
              <a:t>Wrong</a:t>
            </a:r>
          </a:p>
          <a:p>
            <a:pPr algn="r">
              <a:lnSpc>
                <a:spcPts val="3800"/>
              </a:lnSpc>
            </a:pPr>
            <a:r>
              <a:rPr kumimoji="1" lang="en-US" altLang="ja-JP" dirty="0" smtClean="0"/>
              <a:t>Don’t Know</a:t>
            </a:r>
            <a:endParaRPr kumimoji="1" lang="ja-JP" altLang="en-US" dirty="0"/>
          </a:p>
        </p:txBody>
      </p:sp>
    </p:spTree>
    <p:extLst>
      <p:ext uri="{BB962C8B-B14F-4D97-AF65-F5344CB8AC3E}">
        <p14:creationId xmlns:p14="http://schemas.microsoft.com/office/powerpoint/2010/main" val="23924199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noGrp="1"/>
          </p:cNvSpPr>
          <p:nvPr>
            <p:ph type="title"/>
          </p:nvPr>
        </p:nvSpPr>
        <p:spPr bwMode="auto">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lnSpc>
                <a:spcPts val="3600"/>
              </a:lnSpc>
            </a:pPr>
            <a:r>
              <a:rPr lang="en-US" altLang="ja-JP" sz="3200" dirty="0" smtClean="0">
                <a:solidFill>
                  <a:schemeClr val="accent5">
                    <a:lumMod val="50000"/>
                  </a:schemeClr>
                </a:solidFill>
              </a:rPr>
              <a:t>“Even we live our lives in ordinary way, we receive the amount of radiation about 2.4mSv/Year from Environment.”    Collect?</a:t>
            </a:r>
            <a:endParaRPr lang="ja-JP" altLang="en-US" sz="3200" dirty="0" smtClean="0">
              <a:solidFill>
                <a:schemeClr val="accent5">
                  <a:lumMod val="50000"/>
                </a:schemeClr>
              </a:solidFill>
            </a:endParaRPr>
          </a:p>
        </p:txBody>
      </p:sp>
      <p:pic>
        <p:nvPicPr>
          <p:cNvPr id="2050" name="Picture 2" descr="C:\Users\user\Dropbox\通常用\Ques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0568" y="1700808"/>
            <a:ext cx="8327573" cy="4968552"/>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a:off x="7236296" y="4005064"/>
            <a:ext cx="1750223" cy="1495602"/>
          </a:xfrm>
          <a:prstGeom prst="rect">
            <a:avLst/>
          </a:prstGeom>
          <a:noFill/>
        </p:spPr>
        <p:txBody>
          <a:bodyPr wrap="none" rtlCol="0">
            <a:spAutoFit/>
          </a:bodyPr>
          <a:lstStyle/>
          <a:p>
            <a:pPr algn="r">
              <a:lnSpc>
                <a:spcPts val="3800"/>
              </a:lnSpc>
            </a:pPr>
            <a:r>
              <a:rPr kumimoji="1" lang="en-US" altLang="ja-JP" dirty="0" smtClean="0"/>
              <a:t>Collect</a:t>
            </a:r>
          </a:p>
          <a:p>
            <a:pPr algn="r">
              <a:lnSpc>
                <a:spcPts val="3800"/>
              </a:lnSpc>
            </a:pPr>
            <a:r>
              <a:rPr lang="en-US" altLang="ja-JP" dirty="0" smtClean="0"/>
              <a:t>Wrong</a:t>
            </a:r>
          </a:p>
          <a:p>
            <a:pPr algn="r">
              <a:lnSpc>
                <a:spcPts val="3800"/>
              </a:lnSpc>
            </a:pPr>
            <a:r>
              <a:rPr kumimoji="1" lang="en-US" altLang="ja-JP" dirty="0" smtClean="0"/>
              <a:t>Don’t Know</a:t>
            </a:r>
            <a:endParaRPr kumimoji="1" lang="ja-JP" altLang="en-US" dirty="0"/>
          </a:p>
        </p:txBody>
      </p:sp>
    </p:spTree>
    <p:extLst>
      <p:ext uri="{BB962C8B-B14F-4D97-AF65-F5344CB8AC3E}">
        <p14:creationId xmlns:p14="http://schemas.microsoft.com/office/powerpoint/2010/main" val="3618714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noGrp="1"/>
          </p:cNvSpPr>
          <p:nvPr>
            <p:ph type="title"/>
          </p:nvPr>
        </p:nvSpPr>
        <p:spPr bwMode="auto">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lnSpc>
                <a:spcPts val="3600"/>
              </a:lnSpc>
            </a:pPr>
            <a:r>
              <a:rPr lang="en-US" altLang="ja-JP" sz="3200" dirty="0" smtClean="0">
                <a:solidFill>
                  <a:schemeClr val="accent5">
                    <a:lumMod val="50000"/>
                  </a:schemeClr>
                </a:solidFill>
              </a:rPr>
              <a:t>“The adverse effects of Radiation from man-made Radioactive Elements are same as that of natural radioactive elements. ”    Collect?</a:t>
            </a:r>
            <a:endParaRPr lang="ja-JP" altLang="en-US" sz="3200" dirty="0" smtClean="0">
              <a:solidFill>
                <a:schemeClr val="accent5">
                  <a:lumMod val="50000"/>
                </a:schemeClr>
              </a:solidFill>
            </a:endParaRPr>
          </a:p>
        </p:txBody>
      </p:sp>
      <p:pic>
        <p:nvPicPr>
          <p:cNvPr id="3074" name="Picture 2" descr="C:\Users\user\Dropbox\通常用\Ques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560" y="1656438"/>
            <a:ext cx="8339444" cy="4968552"/>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7358281" y="3789040"/>
            <a:ext cx="1750223" cy="1495602"/>
          </a:xfrm>
          <a:prstGeom prst="rect">
            <a:avLst/>
          </a:prstGeom>
          <a:noFill/>
        </p:spPr>
        <p:txBody>
          <a:bodyPr wrap="none" rtlCol="0">
            <a:spAutoFit/>
          </a:bodyPr>
          <a:lstStyle/>
          <a:p>
            <a:pPr algn="r">
              <a:lnSpc>
                <a:spcPts val="3800"/>
              </a:lnSpc>
            </a:pPr>
            <a:r>
              <a:rPr kumimoji="1" lang="en-US" altLang="ja-JP" dirty="0" smtClean="0"/>
              <a:t>Collect</a:t>
            </a:r>
          </a:p>
          <a:p>
            <a:pPr algn="r">
              <a:lnSpc>
                <a:spcPts val="3800"/>
              </a:lnSpc>
            </a:pPr>
            <a:r>
              <a:rPr lang="en-US" altLang="ja-JP" dirty="0" smtClean="0"/>
              <a:t>Wrong</a:t>
            </a:r>
          </a:p>
          <a:p>
            <a:pPr algn="r">
              <a:lnSpc>
                <a:spcPts val="3800"/>
              </a:lnSpc>
            </a:pPr>
            <a:r>
              <a:rPr kumimoji="1" lang="en-US" altLang="ja-JP" dirty="0" smtClean="0"/>
              <a:t>Don’t Know</a:t>
            </a:r>
            <a:endParaRPr kumimoji="1" lang="ja-JP" altLang="en-US" dirty="0"/>
          </a:p>
        </p:txBody>
      </p:sp>
    </p:spTree>
    <p:extLst>
      <p:ext uri="{BB962C8B-B14F-4D97-AF65-F5344CB8AC3E}">
        <p14:creationId xmlns:p14="http://schemas.microsoft.com/office/powerpoint/2010/main" val="3618714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539552" y="1340768"/>
            <a:ext cx="8640960" cy="5112568"/>
          </a:xfrm>
        </p:spPr>
        <p:txBody>
          <a:bodyPr/>
          <a:lstStyle/>
          <a:p>
            <a:pPr eaLnBrk="1" hangingPunct="1">
              <a:lnSpc>
                <a:spcPts val="3300"/>
              </a:lnSpc>
              <a:buFont typeface="Arial" charset="0"/>
              <a:buNone/>
            </a:pPr>
            <a:r>
              <a:rPr lang="ja-JP" altLang="en-US" dirty="0" smtClean="0"/>
              <a:t>安心　</a:t>
            </a:r>
            <a:r>
              <a:rPr lang="en-US" altLang="ja-JP" dirty="0" smtClean="0"/>
              <a:t>“</a:t>
            </a:r>
            <a:r>
              <a:rPr lang="en-US" altLang="ja-JP" dirty="0" err="1" smtClean="0"/>
              <a:t>Anshin</a:t>
            </a:r>
            <a:r>
              <a:rPr lang="en-US" altLang="ja-JP" dirty="0" smtClean="0"/>
              <a:t>”</a:t>
            </a:r>
            <a:r>
              <a:rPr lang="ja-JP" altLang="en-US" dirty="0" smtClean="0"/>
              <a:t>　</a:t>
            </a:r>
            <a:endParaRPr lang="en-US" altLang="ja-JP" dirty="0" smtClean="0"/>
          </a:p>
          <a:p>
            <a:pPr eaLnBrk="1" hangingPunct="1">
              <a:lnSpc>
                <a:spcPts val="3300"/>
              </a:lnSpc>
              <a:buFont typeface="Arial" charset="0"/>
              <a:buNone/>
            </a:pPr>
            <a:r>
              <a:rPr lang="ja-JP" altLang="en-US" dirty="0" smtClean="0"/>
              <a:t>＝　</a:t>
            </a:r>
            <a:r>
              <a:rPr lang="ja-JP" altLang="en-US" dirty="0" smtClean="0">
                <a:solidFill>
                  <a:srgbClr val="0070C0"/>
                </a:solidFill>
              </a:rPr>
              <a:t>安全</a:t>
            </a:r>
            <a:r>
              <a:rPr lang="ja-JP" altLang="en-US" dirty="0" smtClean="0"/>
              <a:t>  ｘ　</a:t>
            </a:r>
            <a:r>
              <a:rPr lang="ja-JP" altLang="en-US" dirty="0" smtClean="0">
                <a:solidFill>
                  <a:srgbClr val="7030A0"/>
                </a:solidFill>
              </a:rPr>
              <a:t>信頼</a:t>
            </a:r>
            <a:r>
              <a:rPr lang="ja-JP" altLang="en-US" dirty="0" smtClean="0"/>
              <a:t>　</a:t>
            </a:r>
            <a:r>
              <a:rPr lang="en-US" altLang="ja-JP" sz="2400" dirty="0" smtClean="0">
                <a:solidFill>
                  <a:schemeClr val="accent3">
                    <a:lumMod val="50000"/>
                  </a:schemeClr>
                </a:solidFill>
              </a:rPr>
              <a:t>Safety</a:t>
            </a:r>
            <a:r>
              <a:rPr lang="ja-JP" altLang="en-US" sz="2400" dirty="0" smtClean="0">
                <a:solidFill>
                  <a:schemeClr val="accent3">
                    <a:lumMod val="50000"/>
                  </a:schemeClr>
                </a:solidFill>
              </a:rPr>
              <a:t>  ｘ　</a:t>
            </a:r>
            <a:r>
              <a:rPr lang="en-US" altLang="ja-JP" sz="2400" dirty="0" smtClean="0">
                <a:solidFill>
                  <a:schemeClr val="accent3">
                    <a:lumMod val="50000"/>
                  </a:schemeClr>
                </a:solidFill>
              </a:rPr>
              <a:t>Trust by People</a:t>
            </a:r>
          </a:p>
          <a:p>
            <a:pPr eaLnBrk="1" hangingPunct="1">
              <a:lnSpc>
                <a:spcPts val="3300"/>
              </a:lnSpc>
              <a:buFont typeface="Arial" charset="0"/>
              <a:buNone/>
            </a:pPr>
            <a:r>
              <a:rPr lang="ja-JP" altLang="en-US" dirty="0" smtClean="0"/>
              <a:t>＝　</a:t>
            </a:r>
            <a:r>
              <a:rPr lang="ja-JP" altLang="en-US" dirty="0" smtClean="0">
                <a:solidFill>
                  <a:srgbClr val="0070C0"/>
                </a:solidFill>
              </a:rPr>
              <a:t>安全な設備　ｘ　安全（ヒューマンファクター）</a:t>
            </a:r>
            <a:r>
              <a:rPr lang="en-US" altLang="ja-JP" dirty="0" smtClean="0">
                <a:solidFill>
                  <a:srgbClr val="0070C0"/>
                </a:solidFill>
              </a:rPr>
              <a:t/>
            </a:r>
            <a:br>
              <a:rPr lang="en-US" altLang="ja-JP" dirty="0" smtClean="0">
                <a:solidFill>
                  <a:srgbClr val="0070C0"/>
                </a:solidFill>
              </a:rPr>
            </a:br>
            <a:r>
              <a:rPr lang="en-US" altLang="ja-JP" dirty="0" smtClean="0"/>
              <a:t>   </a:t>
            </a:r>
            <a:r>
              <a:rPr lang="en-US" altLang="ja-JP" sz="2800" dirty="0" smtClean="0">
                <a:solidFill>
                  <a:schemeClr val="accent3">
                    <a:lumMod val="50000"/>
                  </a:schemeClr>
                </a:solidFill>
              </a:rPr>
              <a:t>Safety of Hardware</a:t>
            </a:r>
            <a:r>
              <a:rPr lang="ja-JP" altLang="en-US" sz="2800" dirty="0" smtClean="0">
                <a:solidFill>
                  <a:schemeClr val="accent3">
                    <a:lumMod val="50000"/>
                  </a:schemeClr>
                </a:solidFill>
              </a:rPr>
              <a:t>　　　</a:t>
            </a:r>
            <a:r>
              <a:rPr lang="en-US" altLang="ja-JP" sz="2800" dirty="0" smtClean="0">
                <a:solidFill>
                  <a:schemeClr val="accent3">
                    <a:lumMod val="50000"/>
                  </a:schemeClr>
                </a:solidFill>
              </a:rPr>
              <a:t>Safety</a:t>
            </a:r>
            <a:r>
              <a:rPr lang="ja-JP" altLang="en-US" sz="2800" dirty="0">
                <a:solidFill>
                  <a:schemeClr val="accent3">
                    <a:lumMod val="50000"/>
                  </a:schemeClr>
                </a:solidFill>
              </a:rPr>
              <a:t> </a:t>
            </a:r>
            <a:r>
              <a:rPr lang="ja-JP" altLang="en-US" sz="2800" dirty="0" smtClean="0">
                <a:solidFill>
                  <a:schemeClr val="accent3">
                    <a:lumMod val="50000"/>
                  </a:schemeClr>
                </a:solidFill>
              </a:rPr>
              <a:t>（</a:t>
            </a:r>
            <a:r>
              <a:rPr lang="en-US" altLang="ja-JP" sz="2800" dirty="0" smtClean="0">
                <a:solidFill>
                  <a:schemeClr val="accent3">
                    <a:lumMod val="50000"/>
                  </a:schemeClr>
                </a:solidFill>
              </a:rPr>
              <a:t>Human Factor</a:t>
            </a:r>
            <a:r>
              <a:rPr lang="ja-JP" altLang="en-US" sz="2800" dirty="0" smtClean="0">
                <a:solidFill>
                  <a:schemeClr val="accent3">
                    <a:lumMod val="50000"/>
                  </a:schemeClr>
                </a:solidFill>
              </a:rPr>
              <a:t>）</a:t>
            </a:r>
            <a:endParaRPr lang="en-US" altLang="ja-JP" dirty="0" smtClean="0">
              <a:solidFill>
                <a:schemeClr val="accent3">
                  <a:lumMod val="50000"/>
                </a:schemeClr>
              </a:solidFill>
            </a:endParaRPr>
          </a:p>
          <a:p>
            <a:pPr eaLnBrk="1" hangingPunct="1">
              <a:lnSpc>
                <a:spcPts val="3300"/>
              </a:lnSpc>
              <a:buFont typeface="Arial" charset="0"/>
              <a:buNone/>
            </a:pPr>
            <a:r>
              <a:rPr lang="ja-JP" altLang="en-US" dirty="0" smtClean="0"/>
              <a:t>　　ｘ　</a:t>
            </a:r>
            <a:r>
              <a:rPr lang="ja-JP" altLang="en-US" dirty="0" smtClean="0">
                <a:solidFill>
                  <a:srgbClr val="7030A0"/>
                </a:solidFill>
              </a:rPr>
              <a:t>事業者への信頼</a:t>
            </a:r>
            <a:r>
              <a:rPr lang="ja-JP" altLang="en-US" sz="2800" dirty="0" smtClean="0">
                <a:solidFill>
                  <a:srgbClr val="7030A0"/>
                </a:solidFill>
              </a:rPr>
              <a:t>（国民の科学リテラシー）</a:t>
            </a:r>
            <a:r>
              <a:rPr lang="ja-JP" altLang="en-US" sz="2400" dirty="0" smtClean="0">
                <a:solidFill>
                  <a:srgbClr val="7030A0"/>
                </a:solidFill>
              </a:rPr>
              <a:t>　</a:t>
            </a:r>
            <a:endParaRPr lang="en-US" altLang="ja-JP" sz="2400" dirty="0" smtClean="0">
              <a:solidFill>
                <a:srgbClr val="7030A0"/>
              </a:solidFill>
            </a:endParaRPr>
          </a:p>
          <a:p>
            <a:pPr eaLnBrk="1" hangingPunct="1">
              <a:lnSpc>
                <a:spcPts val="3300"/>
              </a:lnSpc>
              <a:buFont typeface="Arial" charset="0"/>
              <a:buNone/>
            </a:pPr>
            <a:r>
              <a:rPr lang="ja-JP" altLang="en-US" sz="2000" dirty="0" smtClean="0"/>
              <a:t>　　</a:t>
            </a:r>
            <a:r>
              <a:rPr lang="en-US" altLang="ja-JP" sz="2400" dirty="0" smtClean="0">
                <a:solidFill>
                  <a:schemeClr val="accent3">
                    <a:lumMod val="50000"/>
                  </a:schemeClr>
                </a:solidFill>
              </a:rPr>
              <a:t>Trustworthy Utility as a function of Science Literacy </a:t>
            </a:r>
          </a:p>
          <a:p>
            <a:pPr eaLnBrk="1" hangingPunct="1">
              <a:lnSpc>
                <a:spcPts val="3300"/>
              </a:lnSpc>
              <a:buFont typeface="Arial" charset="0"/>
              <a:buNone/>
            </a:pPr>
            <a:r>
              <a:rPr lang="ja-JP" altLang="en-US" dirty="0"/>
              <a:t>　</a:t>
            </a:r>
            <a:r>
              <a:rPr lang="ja-JP" altLang="en-US" dirty="0" smtClean="0"/>
              <a:t>　ｘ　</a:t>
            </a:r>
            <a:r>
              <a:rPr lang="ja-JP" altLang="en-US" dirty="0" smtClean="0">
                <a:solidFill>
                  <a:srgbClr val="7030A0"/>
                </a:solidFill>
              </a:rPr>
              <a:t>事業者の自己信頼 ｘ コミュニケーション</a:t>
            </a:r>
            <a:r>
              <a:rPr lang="ja-JP" altLang="en-US" sz="1200" dirty="0" smtClean="0"/>
              <a:t>　</a:t>
            </a:r>
            <a:endParaRPr lang="en-US" altLang="ja-JP" sz="1200" dirty="0" smtClean="0"/>
          </a:p>
          <a:p>
            <a:pPr eaLnBrk="1" hangingPunct="1">
              <a:lnSpc>
                <a:spcPts val="3300"/>
              </a:lnSpc>
              <a:buNone/>
            </a:pPr>
            <a:r>
              <a:rPr lang="ja-JP" altLang="en-US" sz="1200" dirty="0"/>
              <a:t>　</a:t>
            </a:r>
            <a:r>
              <a:rPr lang="ja-JP" altLang="en-US" sz="1100" dirty="0" smtClean="0"/>
              <a:t>　　　</a:t>
            </a:r>
            <a:r>
              <a:rPr lang="en-US" altLang="ja-JP" sz="2400" dirty="0">
                <a:solidFill>
                  <a:schemeClr val="accent3">
                    <a:lumMod val="50000"/>
                  </a:schemeClr>
                </a:solidFill>
              </a:rPr>
              <a:t> </a:t>
            </a:r>
            <a:r>
              <a:rPr lang="en-US" altLang="ja-JP" sz="2400" dirty="0" smtClean="0">
                <a:solidFill>
                  <a:schemeClr val="accent3">
                    <a:lumMod val="50000"/>
                  </a:schemeClr>
                </a:solidFill>
              </a:rPr>
              <a:t>Self-Confidence of Utility and Communication</a:t>
            </a:r>
          </a:p>
          <a:p>
            <a:pPr eaLnBrk="1" hangingPunct="1">
              <a:lnSpc>
                <a:spcPts val="3300"/>
              </a:lnSpc>
              <a:buNone/>
            </a:pPr>
            <a:r>
              <a:rPr lang="ja-JP" altLang="en-US" sz="2400" dirty="0">
                <a:solidFill>
                  <a:schemeClr val="accent3">
                    <a:lumMod val="50000"/>
                  </a:schemeClr>
                </a:solidFill>
              </a:rPr>
              <a:t>　</a:t>
            </a:r>
            <a:r>
              <a:rPr lang="ja-JP" altLang="en-US" sz="2400" dirty="0" smtClean="0">
                <a:solidFill>
                  <a:schemeClr val="accent3">
                    <a:lumMod val="50000"/>
                  </a:schemeClr>
                </a:solidFill>
              </a:rPr>
              <a:t>　 </a:t>
            </a:r>
            <a:r>
              <a:rPr lang="ja-JP" altLang="en-US" dirty="0" smtClean="0"/>
              <a:t>ｘ　</a:t>
            </a:r>
            <a:r>
              <a:rPr lang="ja-JP" altLang="en-US" dirty="0" smtClean="0">
                <a:solidFill>
                  <a:srgbClr val="7030A0"/>
                </a:solidFill>
              </a:rPr>
              <a:t>情報の透明性</a:t>
            </a:r>
            <a:r>
              <a:rPr lang="ja-JP" altLang="en-US" sz="2800" dirty="0">
                <a:solidFill>
                  <a:srgbClr val="7030A0"/>
                </a:solidFill>
              </a:rPr>
              <a:t>（国民の科学リテラシー）</a:t>
            </a:r>
            <a:endParaRPr lang="en-US" altLang="ja-JP" sz="2800" dirty="0" smtClean="0">
              <a:solidFill>
                <a:srgbClr val="7030A0"/>
              </a:solidFill>
            </a:endParaRPr>
          </a:p>
          <a:p>
            <a:pPr eaLnBrk="1" hangingPunct="1">
              <a:lnSpc>
                <a:spcPts val="3300"/>
              </a:lnSpc>
              <a:buFont typeface="Arial" charset="0"/>
              <a:buNone/>
            </a:pPr>
            <a:r>
              <a:rPr lang="ja-JP" altLang="en-US" sz="2400" dirty="0">
                <a:solidFill>
                  <a:schemeClr val="accent3">
                    <a:lumMod val="50000"/>
                  </a:schemeClr>
                </a:solidFill>
              </a:rPr>
              <a:t>　</a:t>
            </a:r>
            <a:r>
              <a:rPr lang="ja-JP" altLang="en-US" sz="2400" dirty="0" smtClean="0">
                <a:solidFill>
                  <a:schemeClr val="accent3">
                    <a:lumMod val="50000"/>
                  </a:schemeClr>
                </a:solidFill>
              </a:rPr>
              <a:t>  </a:t>
            </a:r>
            <a:r>
              <a:rPr lang="en-US" altLang="ja-JP" sz="2400" dirty="0" smtClean="0">
                <a:solidFill>
                  <a:schemeClr val="accent3">
                    <a:lumMod val="50000"/>
                  </a:schemeClr>
                </a:solidFill>
              </a:rPr>
              <a:t>Transparency</a:t>
            </a:r>
            <a:r>
              <a:rPr lang="ja-JP" altLang="en-US" sz="2400" dirty="0">
                <a:solidFill>
                  <a:schemeClr val="accent3">
                    <a:lumMod val="50000"/>
                  </a:schemeClr>
                </a:solidFill>
              </a:rPr>
              <a:t> </a:t>
            </a:r>
            <a:r>
              <a:rPr lang="en-US" altLang="ja-JP" sz="2400" dirty="0" smtClean="0">
                <a:solidFill>
                  <a:schemeClr val="accent3">
                    <a:lumMod val="50000"/>
                  </a:schemeClr>
                </a:solidFill>
              </a:rPr>
              <a:t>of Safety and Risk Information</a:t>
            </a:r>
            <a:endParaRPr lang="ja-JP" altLang="en-US" sz="2000" dirty="0" smtClean="0">
              <a:solidFill>
                <a:schemeClr val="accent3">
                  <a:lumMod val="50000"/>
                </a:schemeClr>
              </a:solidFill>
            </a:endParaRPr>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19</a:t>
            </a:fld>
            <a:endParaRPr lang="ja-JP" altLang="en-US">
              <a:solidFill>
                <a:prstClr val="black">
                  <a:tint val="75000"/>
                </a:prstClr>
              </a:solidFill>
            </a:endParaRPr>
          </a:p>
        </p:txBody>
      </p:sp>
      <p:sp>
        <p:nvSpPr>
          <p:cNvPr id="5" name="タイトル 1"/>
          <p:cNvSpPr txBox="1">
            <a:spLocks/>
          </p:cNvSpPr>
          <p:nvPr/>
        </p:nvSpPr>
        <p:spPr bwMode="auto">
          <a:xfrm>
            <a:off x="683568" y="332656"/>
            <a:ext cx="7776467" cy="864096"/>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smtClean="0">
                <a:solidFill>
                  <a:schemeClr val="accent5">
                    <a:lumMod val="50000"/>
                  </a:schemeClr>
                </a:solidFill>
              </a:rPr>
              <a:t>安心を満たす式　</a:t>
            </a:r>
            <a:r>
              <a:rPr lang="en-US" altLang="ja-JP" sz="3600" dirty="0" smtClean="0">
                <a:solidFill>
                  <a:schemeClr val="accent5">
                    <a:lumMod val="50000"/>
                  </a:schemeClr>
                </a:solidFill>
              </a:rPr>
              <a:t>Equation for “</a:t>
            </a:r>
            <a:r>
              <a:rPr lang="en-US" altLang="ja-JP" sz="3600" dirty="0" err="1" smtClean="0">
                <a:solidFill>
                  <a:schemeClr val="accent5">
                    <a:lumMod val="50000"/>
                  </a:schemeClr>
                </a:solidFill>
              </a:rPr>
              <a:t>Anshin</a:t>
            </a:r>
            <a:r>
              <a:rPr lang="en-US" altLang="ja-JP" sz="3600" dirty="0" smtClean="0">
                <a:solidFill>
                  <a:schemeClr val="accent5">
                    <a:lumMod val="50000"/>
                  </a:schemeClr>
                </a:solidFill>
              </a:rPr>
              <a:t>”</a:t>
            </a:r>
            <a:endParaRPr lang="ja-JP" altLang="en-US" sz="3600" dirty="0" smtClean="0">
              <a:solidFill>
                <a:schemeClr val="accent5">
                  <a:lumMod val="50000"/>
                </a:schemeClr>
              </a:solidFill>
            </a:endParaRPr>
          </a:p>
        </p:txBody>
      </p:sp>
      <p:sp>
        <p:nvSpPr>
          <p:cNvPr id="2" name="テキスト ボックス 1"/>
          <p:cNvSpPr txBox="1"/>
          <p:nvPr/>
        </p:nvSpPr>
        <p:spPr>
          <a:xfrm>
            <a:off x="1498516" y="5244058"/>
            <a:ext cx="2646879" cy="584775"/>
          </a:xfrm>
          <a:prstGeom prst="rect">
            <a:avLst/>
          </a:prstGeom>
          <a:noFill/>
        </p:spPr>
        <p:txBody>
          <a:bodyPr wrap="none" rtlCol="0">
            <a:spAutoFit/>
          </a:bodyPr>
          <a:lstStyle/>
          <a:p>
            <a:r>
              <a:rPr lang="ja-JP" altLang="en-US" sz="3200" dirty="0">
                <a:solidFill>
                  <a:srgbClr val="FF0000"/>
                </a:solidFill>
              </a:rPr>
              <a:t>情報の透明性</a:t>
            </a:r>
            <a:endParaRPr kumimoji="1" lang="ja-JP" altLang="en-US" sz="3200" dirty="0">
              <a:solidFill>
                <a:srgbClr val="FF0000"/>
              </a:solidFill>
            </a:endParaRPr>
          </a:p>
        </p:txBody>
      </p:sp>
    </p:spTree>
    <p:extLst>
      <p:ext uri="{BB962C8B-B14F-4D97-AF65-F5344CB8AC3E}">
        <p14:creationId xmlns:p14="http://schemas.microsoft.com/office/powerpoint/2010/main" val="4146296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11560" y="116632"/>
            <a:ext cx="8229600" cy="922114"/>
          </a:xfrm>
          <a:solidFill>
            <a:schemeClr val="bg1">
              <a:alpha val="64000"/>
            </a:schemeClr>
          </a:solidFill>
        </p:spPr>
        <p:txBody>
          <a:bodyPr/>
          <a:lstStyle/>
          <a:p>
            <a:pPr algn="l"/>
            <a:r>
              <a:rPr lang="ja-JP" altLang="en-US" sz="3600" dirty="0">
                <a:solidFill>
                  <a:schemeClr val="accent5">
                    <a:lumMod val="50000"/>
                  </a:schemeClr>
                </a:solidFill>
              </a:rPr>
              <a:t>１．</a:t>
            </a:r>
            <a:r>
              <a:rPr lang="ja-JP" altLang="en-US" sz="3600" dirty="0" smtClean="0">
                <a:solidFill>
                  <a:schemeClr val="accent5">
                    <a:lumMod val="50000"/>
                  </a:schemeClr>
                </a:solidFill>
              </a:rPr>
              <a:t>安心とは何か</a:t>
            </a:r>
            <a:r>
              <a:rPr lang="ja-JP" altLang="en-US" sz="3600" dirty="0" smtClean="0"/>
              <a:t>　</a:t>
            </a:r>
            <a:r>
              <a:rPr lang="en-US" altLang="ja-JP" sz="3600" dirty="0" err="1" smtClean="0">
                <a:solidFill>
                  <a:schemeClr val="accent3">
                    <a:lumMod val="50000"/>
                  </a:schemeClr>
                </a:solidFill>
              </a:rPr>
              <a:t>Anshin</a:t>
            </a:r>
            <a:r>
              <a:rPr lang="en-US" altLang="ja-JP" sz="3600" dirty="0" smtClean="0">
                <a:solidFill>
                  <a:schemeClr val="accent3">
                    <a:lumMod val="50000"/>
                  </a:schemeClr>
                </a:solidFill>
              </a:rPr>
              <a:t>? What?</a:t>
            </a:r>
            <a:endParaRPr kumimoji="1" lang="ja-JP" altLang="en-US" sz="3600" dirty="0">
              <a:solidFill>
                <a:schemeClr val="accent3">
                  <a:lumMod val="50000"/>
                </a:schemeClr>
              </a:solidFill>
            </a:endParaRPr>
          </a:p>
        </p:txBody>
      </p:sp>
      <p:sp>
        <p:nvSpPr>
          <p:cNvPr id="3" name="コンテンツ プレースホルダー 2"/>
          <p:cNvSpPr>
            <a:spLocks noGrp="1"/>
          </p:cNvSpPr>
          <p:nvPr>
            <p:ph idx="1"/>
          </p:nvPr>
        </p:nvSpPr>
        <p:spPr>
          <a:xfrm>
            <a:off x="806896" y="1052736"/>
            <a:ext cx="8229600" cy="5616624"/>
          </a:xfrm>
          <a:solidFill>
            <a:schemeClr val="bg1">
              <a:alpha val="73000"/>
            </a:schemeClr>
          </a:solidFill>
        </p:spPr>
        <p:txBody>
          <a:bodyPr/>
          <a:lstStyle/>
          <a:p>
            <a:pPr>
              <a:buFont typeface="Wingdings" panose="05000000000000000000" pitchFamily="2" charset="2"/>
              <a:buChar char="Ø"/>
            </a:pPr>
            <a:r>
              <a:rPr kumimoji="1" lang="ja-JP" altLang="en-US" sz="2800" dirty="0" smtClean="0"/>
              <a:t>どうやら英語単語一つで安心を表現できる言葉は無い</a:t>
            </a:r>
            <a:r>
              <a:rPr lang="ja-JP" altLang="en-US" sz="2800" dirty="0"/>
              <a:t>と</a:t>
            </a:r>
            <a:r>
              <a:rPr kumimoji="1" lang="ja-JP" altLang="en-US" sz="2800" dirty="0" smtClean="0"/>
              <a:t>思う　</a:t>
            </a:r>
            <a:r>
              <a:rPr kumimoji="1" lang="ja-JP" altLang="en-US" sz="2800" dirty="0" smtClean="0">
                <a:solidFill>
                  <a:schemeClr val="accent3">
                    <a:lumMod val="50000"/>
                  </a:schemeClr>
                </a:solidFill>
              </a:rPr>
              <a:t>　</a:t>
            </a:r>
            <a:r>
              <a:rPr kumimoji="1" lang="en-US" altLang="ja-JP" sz="2800" dirty="0" smtClean="0">
                <a:solidFill>
                  <a:schemeClr val="accent3">
                    <a:lumMod val="50000"/>
                  </a:schemeClr>
                </a:solidFill>
              </a:rPr>
              <a:t>No one word in English can express the true meanings of “</a:t>
            </a:r>
            <a:r>
              <a:rPr kumimoji="1" lang="en-US" altLang="ja-JP" sz="2800" dirty="0" err="1" smtClean="0">
                <a:solidFill>
                  <a:schemeClr val="accent3">
                    <a:lumMod val="50000"/>
                  </a:schemeClr>
                </a:solidFill>
              </a:rPr>
              <a:t>Anshin</a:t>
            </a:r>
            <a:r>
              <a:rPr kumimoji="1" lang="en-US" altLang="ja-JP" sz="2800" dirty="0" smtClean="0">
                <a:solidFill>
                  <a:schemeClr val="accent3">
                    <a:lumMod val="50000"/>
                  </a:schemeClr>
                </a:solidFill>
              </a:rPr>
              <a:t>”</a:t>
            </a:r>
            <a:r>
              <a:rPr lang="en-US" altLang="ja-JP" sz="2800" dirty="0" smtClean="0">
                <a:solidFill>
                  <a:schemeClr val="accent3">
                    <a:lumMod val="50000"/>
                  </a:schemeClr>
                </a:solidFill>
              </a:rPr>
              <a:t>.</a:t>
            </a:r>
            <a:r>
              <a:rPr lang="ja-JP" altLang="en-US" sz="2800" dirty="0" smtClean="0">
                <a:solidFill>
                  <a:schemeClr val="accent3">
                    <a:lumMod val="50000"/>
                  </a:schemeClr>
                </a:solidFill>
              </a:rPr>
              <a:t>　</a:t>
            </a:r>
            <a:r>
              <a:rPr lang="en-US" altLang="ja-JP" sz="2800" dirty="0">
                <a:solidFill>
                  <a:schemeClr val="accent3">
                    <a:lumMod val="50000"/>
                  </a:schemeClr>
                </a:solidFill>
              </a:rPr>
              <a:t> Feel Secure,  Peace of Mind, Reassurance, </a:t>
            </a:r>
            <a:r>
              <a:rPr lang="en-US" altLang="ja-JP" sz="2800" dirty="0" smtClean="0">
                <a:solidFill>
                  <a:schemeClr val="accent3">
                    <a:lumMod val="50000"/>
                  </a:schemeClr>
                </a:solidFill>
              </a:rPr>
              <a:t>Repose,,,,, Not Enough</a:t>
            </a:r>
          </a:p>
          <a:p>
            <a:pPr>
              <a:buFont typeface="Wingdings" panose="05000000000000000000" pitchFamily="2" charset="2"/>
              <a:buChar char="Ø"/>
            </a:pPr>
            <a:r>
              <a:rPr lang="en-US" altLang="ja-JP" sz="2800" dirty="0" smtClean="0"/>
              <a:t>Risk</a:t>
            </a:r>
            <a:r>
              <a:rPr lang="ja-JP" altLang="en-US" sz="2800" dirty="0" smtClean="0"/>
              <a:t>に対する態度、受容性は、生活習慣、文化、宗教、哲学などの影響を受けている</a:t>
            </a:r>
            <a:r>
              <a:rPr lang="ja-JP" altLang="en-US" sz="2800" dirty="0" smtClean="0">
                <a:solidFill>
                  <a:schemeClr val="accent3">
                    <a:lumMod val="50000"/>
                  </a:schemeClr>
                </a:solidFill>
              </a:rPr>
              <a:t>　</a:t>
            </a:r>
            <a:r>
              <a:rPr lang="en-US" altLang="ja-JP" sz="2800" dirty="0" smtClean="0">
                <a:solidFill>
                  <a:schemeClr val="accent3">
                    <a:lumMod val="50000"/>
                  </a:schemeClr>
                </a:solidFill>
              </a:rPr>
              <a:t>Attitude to RISK </a:t>
            </a:r>
            <a:r>
              <a:rPr lang="en-US" altLang="ja-JP" sz="2800" dirty="0">
                <a:solidFill>
                  <a:schemeClr val="accent3">
                    <a:lumMod val="50000"/>
                  </a:schemeClr>
                </a:solidFill>
              </a:rPr>
              <a:t>i</a:t>
            </a:r>
            <a:r>
              <a:rPr lang="en-US" altLang="ja-JP" sz="2800" dirty="0" smtClean="0">
                <a:solidFill>
                  <a:schemeClr val="accent3">
                    <a:lumMod val="50000"/>
                  </a:schemeClr>
                </a:solidFill>
              </a:rPr>
              <a:t>s affected and formed by several factors including historical ways of daily life, culture, religion, philosophy etc.</a:t>
            </a:r>
          </a:p>
          <a:p>
            <a:pPr>
              <a:buFont typeface="Wingdings" panose="05000000000000000000" pitchFamily="2" charset="2"/>
              <a:buChar char="Ø"/>
            </a:pPr>
            <a:r>
              <a:rPr lang="ja-JP" altLang="en-US" sz="2800" dirty="0" smtClean="0"/>
              <a:t>食生活と食料の獲得法は大きなファクター 　  </a:t>
            </a:r>
            <a:r>
              <a:rPr lang="en-US" altLang="ja-JP" sz="2800" dirty="0" smtClean="0">
                <a:solidFill>
                  <a:schemeClr val="accent3">
                    <a:lumMod val="50000"/>
                  </a:schemeClr>
                </a:solidFill>
              </a:rPr>
              <a:t>Foods in daily life and methods to get those are very important factors.</a:t>
            </a:r>
          </a:p>
          <a:p>
            <a:pPr>
              <a:buFont typeface="Wingdings" panose="05000000000000000000" pitchFamily="2" charset="2"/>
              <a:buChar char="Ø"/>
            </a:pPr>
            <a:endParaRPr kumimoji="1" lang="ja-JP" altLang="en-US" dirty="0"/>
          </a:p>
        </p:txBody>
      </p:sp>
    </p:spTree>
    <p:extLst>
      <p:ext uri="{BB962C8B-B14F-4D97-AF65-F5344CB8AC3E}">
        <p14:creationId xmlns:p14="http://schemas.microsoft.com/office/powerpoint/2010/main" val="3155346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95536" y="179015"/>
            <a:ext cx="8247412" cy="1815882"/>
          </a:xfrm>
          <a:prstGeom prst="rect">
            <a:avLst/>
          </a:prstGeom>
          <a:solidFill>
            <a:schemeClr val="bg1">
              <a:alpha val="68000"/>
            </a:schemeClr>
          </a:solidFill>
        </p:spPr>
        <p:txBody>
          <a:bodyPr wrap="square" rtlCol="0">
            <a:spAutoFit/>
          </a:bodyPr>
          <a:lstStyle/>
          <a:p>
            <a:pPr algn="l"/>
            <a:r>
              <a:rPr lang="ja-JP" altLang="en-US" sz="3600" dirty="0">
                <a:solidFill>
                  <a:schemeClr val="accent5">
                    <a:lumMod val="50000"/>
                  </a:schemeClr>
                </a:solidFill>
              </a:rPr>
              <a:t>４</a:t>
            </a:r>
            <a:r>
              <a:rPr lang="ja-JP" altLang="en-US" sz="3600" dirty="0" smtClean="0">
                <a:solidFill>
                  <a:schemeClr val="accent5">
                    <a:lumMod val="50000"/>
                  </a:schemeClr>
                </a:solidFill>
              </a:rPr>
              <a:t>．情報</a:t>
            </a:r>
            <a:r>
              <a:rPr lang="ja-JP" altLang="en-US" sz="3600" dirty="0">
                <a:solidFill>
                  <a:schemeClr val="accent5">
                    <a:lumMod val="50000"/>
                  </a:schemeClr>
                </a:solidFill>
              </a:rPr>
              <a:t>の</a:t>
            </a:r>
            <a:r>
              <a:rPr lang="ja-JP" altLang="en-US" sz="3600" dirty="0" smtClean="0">
                <a:solidFill>
                  <a:schemeClr val="accent5">
                    <a:lumMod val="50000"/>
                  </a:schemeClr>
                </a:solidFill>
              </a:rPr>
              <a:t>透明性</a:t>
            </a:r>
            <a:r>
              <a:rPr lang="ja-JP" altLang="en-US" sz="3600" dirty="0">
                <a:solidFill>
                  <a:schemeClr val="accent5">
                    <a:lumMod val="50000"/>
                  </a:schemeClr>
                </a:solidFill>
              </a:rPr>
              <a:t>と立ち位置</a:t>
            </a:r>
            <a:endParaRPr lang="en-US" altLang="ja-JP" sz="2800" dirty="0">
              <a:solidFill>
                <a:schemeClr val="accent5">
                  <a:lumMod val="50000"/>
                </a:schemeClr>
              </a:solidFill>
            </a:endParaRPr>
          </a:p>
          <a:p>
            <a:pPr algn="l"/>
            <a:r>
              <a:rPr lang="ja-JP" altLang="en-US" sz="2800" dirty="0" smtClean="0">
                <a:solidFill>
                  <a:schemeClr val="accent5">
                    <a:lumMod val="50000"/>
                  </a:schemeClr>
                </a:solidFill>
              </a:rPr>
              <a:t>　　事</a:t>
            </a:r>
            <a:r>
              <a:rPr lang="ja-JP" altLang="en-US" sz="2800" dirty="0">
                <a:solidFill>
                  <a:schemeClr val="accent5">
                    <a:lumMod val="50000"/>
                  </a:schemeClr>
                </a:solidFill>
              </a:rPr>
              <a:t>業者によるリスコミの前提条件</a:t>
            </a:r>
            <a:endParaRPr lang="en-US" altLang="ja-JP" sz="2800" dirty="0">
              <a:solidFill>
                <a:schemeClr val="accent5">
                  <a:lumMod val="50000"/>
                </a:schemeClr>
              </a:solidFill>
            </a:endParaRPr>
          </a:p>
          <a:p>
            <a:pPr algn="l"/>
            <a:r>
              <a:rPr lang="en-US" altLang="ja-JP" dirty="0" smtClean="0">
                <a:solidFill>
                  <a:schemeClr val="accent3">
                    <a:lumMod val="50000"/>
                  </a:schemeClr>
                </a:solidFill>
              </a:rPr>
              <a:t>Transparency </a:t>
            </a:r>
            <a:r>
              <a:rPr lang="en-US" altLang="ja-JP" dirty="0">
                <a:solidFill>
                  <a:schemeClr val="accent3">
                    <a:lumMod val="50000"/>
                  </a:schemeClr>
                </a:solidFill>
              </a:rPr>
              <a:t>of Information and Position of </a:t>
            </a:r>
            <a:r>
              <a:rPr lang="en-US" altLang="ja-JP" dirty="0" smtClean="0">
                <a:solidFill>
                  <a:schemeClr val="accent3">
                    <a:lumMod val="50000"/>
                  </a:schemeClr>
                </a:solidFill>
              </a:rPr>
              <a:t>Companies</a:t>
            </a:r>
            <a:br>
              <a:rPr lang="en-US" altLang="ja-JP" dirty="0" smtClean="0">
                <a:solidFill>
                  <a:schemeClr val="accent3">
                    <a:lumMod val="50000"/>
                  </a:schemeClr>
                </a:solidFill>
              </a:rPr>
            </a:br>
            <a:r>
              <a:rPr lang="ja-JP" altLang="en-US" dirty="0" smtClean="0">
                <a:solidFill>
                  <a:schemeClr val="accent3">
                    <a:lumMod val="50000"/>
                  </a:schemeClr>
                </a:solidFill>
              </a:rPr>
              <a:t>＝</a:t>
            </a:r>
            <a:r>
              <a:rPr lang="en-US" altLang="ja-JP" dirty="0" smtClean="0">
                <a:solidFill>
                  <a:schemeClr val="accent3">
                    <a:lumMod val="50000"/>
                  </a:schemeClr>
                </a:solidFill>
              </a:rPr>
              <a:t>Prerequisite of Risk Communication by Power Companies</a:t>
            </a:r>
          </a:p>
        </p:txBody>
      </p:sp>
      <p:sp>
        <p:nvSpPr>
          <p:cNvPr id="3" name="テキスト ボックス 2"/>
          <p:cNvSpPr txBox="1"/>
          <p:nvPr/>
        </p:nvSpPr>
        <p:spPr>
          <a:xfrm>
            <a:off x="395536" y="2276872"/>
            <a:ext cx="8496944" cy="4462760"/>
          </a:xfrm>
          <a:prstGeom prst="rect">
            <a:avLst/>
          </a:prstGeom>
          <a:noFill/>
        </p:spPr>
        <p:txBody>
          <a:bodyPr wrap="square" rtlCol="0">
            <a:spAutoFit/>
          </a:bodyPr>
          <a:lstStyle/>
          <a:p>
            <a:pPr marL="528638" indent="-528638" algn="l"/>
            <a:r>
              <a:rPr lang="ja-JP" altLang="en-US" sz="2800" dirty="0" smtClean="0"/>
              <a:t>①　リスク情報が、どの</a:t>
            </a:r>
            <a:r>
              <a:rPr lang="ja-JP" altLang="en-US" sz="2800" dirty="0"/>
              <a:t>ようなプロセスで、誰によってとりまとめられたか</a:t>
            </a:r>
            <a:endParaRPr lang="en-US" altLang="ja-JP" sz="2800" dirty="0"/>
          </a:p>
          <a:p>
            <a:pPr marL="528638" indent="-528638" algn="l"/>
            <a:r>
              <a:rPr lang="en-US" altLang="ja-JP" dirty="0" smtClean="0"/>
              <a:t>  </a:t>
            </a:r>
            <a:r>
              <a:rPr lang="en-US" altLang="ja-JP" dirty="0" smtClean="0">
                <a:solidFill>
                  <a:schemeClr val="accent3">
                    <a:lumMod val="50000"/>
                  </a:schemeClr>
                </a:solidFill>
              </a:rPr>
              <a:t>Transparency of Risk Information</a:t>
            </a:r>
            <a:r>
              <a:rPr lang="ja-JP" altLang="en-US" dirty="0">
                <a:solidFill>
                  <a:schemeClr val="accent3">
                    <a:lumMod val="50000"/>
                  </a:schemeClr>
                </a:solidFill>
              </a:rPr>
              <a:t> </a:t>
            </a:r>
            <a:r>
              <a:rPr lang="en-US" altLang="ja-JP" dirty="0" smtClean="0">
                <a:solidFill>
                  <a:schemeClr val="accent3">
                    <a:lumMod val="50000"/>
                  </a:schemeClr>
                </a:solidFill>
              </a:rPr>
              <a:t>for Communication; </a:t>
            </a:r>
          </a:p>
          <a:p>
            <a:pPr marL="528638" indent="-528638" algn="l"/>
            <a:r>
              <a:rPr lang="en-US" altLang="ja-JP" dirty="0">
                <a:solidFill>
                  <a:schemeClr val="accent3">
                    <a:lumMod val="50000"/>
                  </a:schemeClr>
                </a:solidFill>
              </a:rPr>
              <a:t> </a:t>
            </a:r>
            <a:r>
              <a:rPr lang="en-US" altLang="ja-JP" dirty="0" smtClean="0">
                <a:solidFill>
                  <a:schemeClr val="accent3">
                    <a:lumMod val="50000"/>
                  </a:schemeClr>
                </a:solidFill>
              </a:rPr>
              <a:t>=How and by whom it was compiled.</a:t>
            </a:r>
          </a:p>
          <a:p>
            <a:pPr marL="528638" indent="-528638" algn="l"/>
            <a:endParaRPr kumimoji="1" lang="en-US" altLang="ja-JP" sz="2400" dirty="0" smtClean="0"/>
          </a:p>
          <a:p>
            <a:pPr marL="528638" indent="-528638" algn="l"/>
            <a:r>
              <a:rPr lang="ja-JP" altLang="en-US" sz="2800" dirty="0" smtClean="0"/>
              <a:t>②　リスク情報の受け手（立地地域住民等）からのフィードバックを自らの経営判断、リスクマネジメントに積極的に活かしていく姿勢が</a:t>
            </a:r>
            <a:r>
              <a:rPr lang="ja-JP" altLang="en-US" sz="2800" dirty="0"/>
              <a:t>あるか</a:t>
            </a:r>
            <a:endParaRPr lang="en-US" altLang="ja-JP" sz="2800" dirty="0" smtClean="0"/>
          </a:p>
          <a:p>
            <a:pPr marL="528638" indent="-528638" algn="l"/>
            <a:r>
              <a:rPr lang="en-US" altLang="ja-JP" dirty="0" smtClean="0"/>
              <a:t>  </a:t>
            </a:r>
            <a:r>
              <a:rPr lang="en-US" altLang="ja-JP" dirty="0" smtClean="0">
                <a:solidFill>
                  <a:schemeClr val="accent3">
                    <a:lumMod val="50000"/>
                  </a:schemeClr>
                </a:solidFill>
              </a:rPr>
              <a:t>Company’s </a:t>
            </a:r>
            <a:r>
              <a:rPr lang="en-US" altLang="ja-JP" dirty="0">
                <a:solidFill>
                  <a:schemeClr val="accent3">
                    <a:lumMod val="50000"/>
                  </a:schemeClr>
                </a:solidFill>
              </a:rPr>
              <a:t>intent to </a:t>
            </a:r>
            <a:r>
              <a:rPr lang="en-US" altLang="ja-JP" dirty="0" smtClean="0">
                <a:solidFill>
                  <a:schemeClr val="accent3">
                    <a:lumMod val="50000"/>
                  </a:schemeClr>
                </a:solidFill>
              </a:rPr>
              <a:t>embed </a:t>
            </a:r>
            <a:r>
              <a:rPr lang="en-US" altLang="ja-JP" dirty="0">
                <a:solidFill>
                  <a:schemeClr val="accent3">
                    <a:lumMod val="50000"/>
                  </a:schemeClr>
                </a:solidFill>
              </a:rPr>
              <a:t>feedbacks from local </a:t>
            </a:r>
            <a:r>
              <a:rPr lang="en-US" altLang="ja-JP" dirty="0" smtClean="0">
                <a:solidFill>
                  <a:schemeClr val="accent3">
                    <a:lumMod val="50000"/>
                  </a:schemeClr>
                </a:solidFill>
              </a:rPr>
              <a:t>residents </a:t>
            </a:r>
            <a:r>
              <a:rPr lang="en-US" altLang="ja-JP" dirty="0">
                <a:solidFill>
                  <a:schemeClr val="accent3">
                    <a:lumMod val="50000"/>
                  </a:schemeClr>
                </a:solidFill>
              </a:rPr>
              <a:t>into its business judgment.</a:t>
            </a:r>
            <a:endParaRPr kumimoji="1" lang="en-US" altLang="ja-JP" sz="2400" dirty="0" smtClean="0">
              <a:solidFill>
                <a:schemeClr val="accent3">
                  <a:lumMod val="50000"/>
                </a:schemeClr>
              </a:solidFill>
            </a:endParaRPr>
          </a:p>
          <a:p>
            <a:pPr algn="l"/>
            <a:endParaRPr kumimoji="1" lang="en-US" altLang="ja-JP" sz="2400" dirty="0" smtClean="0"/>
          </a:p>
        </p:txBody>
      </p:sp>
    </p:spTree>
    <p:extLst>
      <p:ext uri="{BB962C8B-B14F-4D97-AF65-F5344CB8AC3E}">
        <p14:creationId xmlns:p14="http://schemas.microsoft.com/office/powerpoint/2010/main" val="15919226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539552" y="1700808"/>
            <a:ext cx="8640960" cy="4752528"/>
          </a:xfrm>
        </p:spPr>
        <p:txBody>
          <a:bodyPr/>
          <a:lstStyle/>
          <a:p>
            <a:pPr eaLnBrk="1" hangingPunct="1">
              <a:lnSpc>
                <a:spcPts val="3300"/>
              </a:lnSpc>
              <a:buFont typeface="Arial" charset="0"/>
              <a:buNone/>
            </a:pPr>
            <a:endParaRPr lang="en-US" altLang="ja-JP" dirty="0" smtClean="0"/>
          </a:p>
          <a:p>
            <a:pPr eaLnBrk="1" hangingPunct="1">
              <a:lnSpc>
                <a:spcPts val="3300"/>
              </a:lnSpc>
              <a:buFont typeface="Arial" charset="0"/>
              <a:buNone/>
            </a:pPr>
            <a:r>
              <a:rPr lang="ja-JP" altLang="en-US" dirty="0" smtClean="0"/>
              <a:t>安心　</a:t>
            </a:r>
            <a:r>
              <a:rPr lang="en-US" altLang="ja-JP" dirty="0" smtClean="0"/>
              <a:t>“</a:t>
            </a:r>
            <a:r>
              <a:rPr lang="en-US" altLang="ja-JP" dirty="0" err="1" smtClean="0"/>
              <a:t>Anshin</a:t>
            </a:r>
            <a:r>
              <a:rPr lang="en-US" altLang="ja-JP" dirty="0" smtClean="0"/>
              <a:t>”</a:t>
            </a:r>
            <a:r>
              <a:rPr lang="ja-JP" altLang="en-US" dirty="0" smtClean="0"/>
              <a:t>　</a:t>
            </a:r>
            <a:endParaRPr lang="en-US" altLang="ja-JP" dirty="0" smtClean="0"/>
          </a:p>
          <a:p>
            <a:pPr eaLnBrk="1" hangingPunct="1">
              <a:lnSpc>
                <a:spcPts val="3300"/>
              </a:lnSpc>
              <a:buFont typeface="Arial" charset="0"/>
              <a:buNone/>
            </a:pPr>
            <a:r>
              <a:rPr lang="ja-JP" altLang="en-US" dirty="0" smtClean="0"/>
              <a:t>＝　安全  ｘ　信頼　</a:t>
            </a:r>
            <a:r>
              <a:rPr lang="en-US" altLang="ja-JP" sz="2400" dirty="0" smtClean="0">
                <a:solidFill>
                  <a:schemeClr val="accent3">
                    <a:lumMod val="50000"/>
                  </a:schemeClr>
                </a:solidFill>
              </a:rPr>
              <a:t>Safety</a:t>
            </a:r>
            <a:r>
              <a:rPr lang="ja-JP" altLang="en-US" sz="2400" dirty="0" smtClean="0">
                <a:solidFill>
                  <a:schemeClr val="accent3">
                    <a:lumMod val="50000"/>
                  </a:schemeClr>
                </a:solidFill>
              </a:rPr>
              <a:t>  ｘ　</a:t>
            </a:r>
            <a:r>
              <a:rPr lang="en-US" altLang="ja-JP" sz="2400" dirty="0" smtClean="0">
                <a:solidFill>
                  <a:schemeClr val="accent3">
                    <a:lumMod val="50000"/>
                  </a:schemeClr>
                </a:solidFill>
              </a:rPr>
              <a:t>Trust by People</a:t>
            </a:r>
          </a:p>
          <a:p>
            <a:pPr eaLnBrk="1" hangingPunct="1">
              <a:lnSpc>
                <a:spcPts val="3300"/>
              </a:lnSpc>
              <a:buFont typeface="Arial" charset="0"/>
              <a:buNone/>
            </a:pPr>
            <a:r>
              <a:rPr lang="ja-JP" altLang="en-US" dirty="0" smtClean="0"/>
              <a:t>＝　安全 ｘ 信頼 ｘ </a:t>
            </a:r>
            <a:r>
              <a:rPr lang="ja-JP" altLang="en-US" dirty="0" smtClean="0">
                <a:solidFill>
                  <a:srgbClr val="FF0000"/>
                </a:solidFill>
              </a:rPr>
              <a:t>受容性</a:t>
            </a:r>
            <a:r>
              <a:rPr lang="ja-JP" altLang="en-US" dirty="0" smtClean="0">
                <a:solidFill>
                  <a:schemeClr val="accent3">
                    <a:lumMod val="50000"/>
                  </a:schemeClr>
                </a:solidFill>
              </a:rPr>
              <a:t>（</a:t>
            </a:r>
            <a:r>
              <a:rPr lang="en-US" altLang="ja-JP" dirty="0" smtClean="0">
                <a:solidFill>
                  <a:schemeClr val="accent3">
                    <a:lumMod val="50000"/>
                  </a:schemeClr>
                </a:solidFill>
              </a:rPr>
              <a:t>Acceptability</a:t>
            </a:r>
            <a:r>
              <a:rPr lang="ja-JP" altLang="en-US" dirty="0" smtClean="0">
                <a:solidFill>
                  <a:schemeClr val="accent3">
                    <a:lumMod val="50000"/>
                  </a:schemeClr>
                </a:solidFill>
              </a:rPr>
              <a:t>）</a:t>
            </a:r>
            <a:endParaRPr lang="en-US" altLang="ja-JP" dirty="0" smtClean="0">
              <a:solidFill>
                <a:schemeClr val="accent3">
                  <a:lumMod val="50000"/>
                </a:schemeClr>
              </a:solidFill>
            </a:endParaRPr>
          </a:p>
          <a:p>
            <a:pPr eaLnBrk="1" hangingPunct="1">
              <a:lnSpc>
                <a:spcPts val="3300"/>
              </a:lnSpc>
              <a:buFont typeface="Arial" charset="0"/>
              <a:buNone/>
            </a:pPr>
            <a:endParaRPr lang="en-US" altLang="ja-JP" sz="2000" dirty="0">
              <a:solidFill>
                <a:srgbClr val="FF0000"/>
              </a:solidFill>
            </a:endParaRPr>
          </a:p>
          <a:p>
            <a:pPr eaLnBrk="1" hangingPunct="1">
              <a:lnSpc>
                <a:spcPts val="3300"/>
              </a:lnSpc>
              <a:buNone/>
            </a:pPr>
            <a:r>
              <a:rPr lang="ja-JP" altLang="en-US" dirty="0">
                <a:solidFill>
                  <a:srgbClr val="FF0000"/>
                </a:solidFill>
              </a:rPr>
              <a:t>受容性</a:t>
            </a:r>
            <a:r>
              <a:rPr lang="ja-JP" altLang="en-US" dirty="0">
                <a:solidFill>
                  <a:schemeClr val="accent3">
                    <a:lumMod val="50000"/>
                  </a:schemeClr>
                </a:solidFill>
              </a:rPr>
              <a:t>（</a:t>
            </a:r>
            <a:r>
              <a:rPr lang="en-US" altLang="ja-JP" dirty="0">
                <a:solidFill>
                  <a:schemeClr val="accent3">
                    <a:lumMod val="50000"/>
                  </a:schemeClr>
                </a:solidFill>
              </a:rPr>
              <a:t>Acceptability</a:t>
            </a:r>
            <a:r>
              <a:rPr lang="ja-JP" altLang="en-US" dirty="0" smtClean="0">
                <a:solidFill>
                  <a:schemeClr val="accent3">
                    <a:lumMod val="50000"/>
                  </a:schemeClr>
                </a:solidFill>
              </a:rPr>
              <a:t>） </a:t>
            </a:r>
            <a:endParaRPr lang="en-US" altLang="ja-JP" dirty="0" smtClean="0">
              <a:solidFill>
                <a:schemeClr val="accent3">
                  <a:lumMod val="50000"/>
                </a:schemeClr>
              </a:solidFill>
            </a:endParaRPr>
          </a:p>
          <a:p>
            <a:pPr eaLnBrk="1" hangingPunct="1">
              <a:lnSpc>
                <a:spcPts val="3300"/>
              </a:lnSpc>
              <a:buNone/>
            </a:pPr>
            <a:r>
              <a:rPr lang="en-US" altLang="ja-JP" dirty="0" smtClean="0">
                <a:solidFill>
                  <a:srgbClr val="FF0000"/>
                </a:solidFill>
              </a:rPr>
              <a:t>=</a:t>
            </a:r>
            <a:r>
              <a:rPr lang="ja-JP" altLang="en-US" dirty="0" smtClean="0">
                <a:solidFill>
                  <a:srgbClr val="FF0000"/>
                </a:solidFill>
              </a:rPr>
              <a:t>　補償 ｘ 自己選択 ｘ リスク</a:t>
            </a:r>
            <a:r>
              <a:rPr lang="ja-JP" altLang="en-US" dirty="0">
                <a:solidFill>
                  <a:srgbClr val="FF0000"/>
                </a:solidFill>
              </a:rPr>
              <a:t>プロファイル</a:t>
            </a:r>
            <a:endParaRPr lang="en-US" altLang="ja-JP" dirty="0" smtClean="0">
              <a:solidFill>
                <a:srgbClr val="FF0000"/>
              </a:solidFill>
            </a:endParaRPr>
          </a:p>
          <a:p>
            <a:pPr eaLnBrk="1" hangingPunct="1">
              <a:lnSpc>
                <a:spcPts val="3300"/>
              </a:lnSpc>
              <a:buNone/>
            </a:pPr>
            <a:r>
              <a:rPr lang="ja-JP" altLang="en-US" dirty="0" smtClean="0">
                <a:solidFill>
                  <a:srgbClr val="FF0000"/>
                </a:solidFill>
              </a:rPr>
              <a:t>　</a:t>
            </a:r>
            <a:r>
              <a:rPr lang="en-US" altLang="ja-JP" sz="2400" dirty="0" smtClean="0">
                <a:solidFill>
                  <a:schemeClr val="accent3">
                    <a:lumMod val="50000"/>
                  </a:schemeClr>
                </a:solidFill>
              </a:rPr>
              <a:t>Compensation × Selected by myself ×</a:t>
            </a:r>
            <a:r>
              <a:rPr lang="ja-JP" altLang="en-US" sz="2400" dirty="0" smtClean="0">
                <a:solidFill>
                  <a:schemeClr val="accent3">
                    <a:lumMod val="50000"/>
                  </a:schemeClr>
                </a:solidFill>
              </a:rPr>
              <a:t> </a:t>
            </a:r>
            <a:r>
              <a:rPr lang="en-US" altLang="ja-JP" sz="2400" dirty="0" smtClean="0">
                <a:solidFill>
                  <a:schemeClr val="accent3">
                    <a:lumMod val="50000"/>
                  </a:schemeClr>
                </a:solidFill>
              </a:rPr>
              <a:t>Risk Profile</a:t>
            </a:r>
            <a:r>
              <a:rPr lang="ja-JP" altLang="en-US" dirty="0" smtClean="0">
                <a:solidFill>
                  <a:srgbClr val="FF0000"/>
                </a:solidFill>
              </a:rPr>
              <a:t>　</a:t>
            </a:r>
            <a:r>
              <a:rPr lang="en-US" altLang="ja-JP" dirty="0" smtClean="0">
                <a:solidFill>
                  <a:srgbClr val="FF0000"/>
                </a:solidFill>
              </a:rPr>
              <a:t> </a:t>
            </a:r>
            <a:endParaRPr lang="en-US" altLang="ja-JP" dirty="0">
              <a:solidFill>
                <a:srgbClr val="FF0000"/>
              </a:solidFill>
            </a:endParaRPr>
          </a:p>
          <a:p>
            <a:pPr eaLnBrk="1" hangingPunct="1">
              <a:lnSpc>
                <a:spcPts val="3300"/>
              </a:lnSpc>
              <a:buNone/>
            </a:pPr>
            <a:r>
              <a:rPr lang="ja-JP" altLang="en-US" dirty="0" smtClean="0">
                <a:solidFill>
                  <a:srgbClr val="FF0000"/>
                </a:solidFill>
              </a:rPr>
              <a:t>     </a:t>
            </a:r>
            <a:endParaRPr lang="en-US" altLang="ja-JP" sz="2000" dirty="0" smtClean="0">
              <a:solidFill>
                <a:srgbClr val="FF0000"/>
              </a:solidFill>
            </a:endParaRPr>
          </a:p>
          <a:p>
            <a:pPr eaLnBrk="1" hangingPunct="1">
              <a:lnSpc>
                <a:spcPts val="3300"/>
              </a:lnSpc>
              <a:buFont typeface="Arial" charset="0"/>
              <a:buNone/>
            </a:pPr>
            <a:endParaRPr lang="ja-JP" altLang="en-US" sz="2000" dirty="0" smtClean="0">
              <a:solidFill>
                <a:srgbClr val="FF0000"/>
              </a:solidFill>
            </a:endParaRPr>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21</a:t>
            </a:fld>
            <a:endParaRPr lang="ja-JP" altLang="en-US">
              <a:solidFill>
                <a:prstClr val="black">
                  <a:tint val="75000"/>
                </a:prstClr>
              </a:solidFill>
            </a:endParaRPr>
          </a:p>
        </p:txBody>
      </p:sp>
      <p:sp>
        <p:nvSpPr>
          <p:cNvPr id="5" name="タイトル 1"/>
          <p:cNvSpPr txBox="1">
            <a:spLocks/>
          </p:cNvSpPr>
          <p:nvPr/>
        </p:nvSpPr>
        <p:spPr bwMode="auto">
          <a:xfrm>
            <a:off x="683568" y="332656"/>
            <a:ext cx="7776467" cy="864096"/>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smtClean="0">
                <a:solidFill>
                  <a:schemeClr val="accent5">
                    <a:lumMod val="50000"/>
                  </a:schemeClr>
                </a:solidFill>
              </a:rPr>
              <a:t>安心を満たす式　</a:t>
            </a:r>
            <a:r>
              <a:rPr lang="en-US" altLang="ja-JP" sz="3600" dirty="0" smtClean="0">
                <a:solidFill>
                  <a:schemeClr val="accent5">
                    <a:lumMod val="50000"/>
                  </a:schemeClr>
                </a:solidFill>
              </a:rPr>
              <a:t>Equation for “</a:t>
            </a:r>
            <a:r>
              <a:rPr lang="en-US" altLang="ja-JP" sz="3600" dirty="0" err="1" smtClean="0">
                <a:solidFill>
                  <a:schemeClr val="accent5">
                    <a:lumMod val="50000"/>
                  </a:schemeClr>
                </a:solidFill>
              </a:rPr>
              <a:t>Anshin</a:t>
            </a:r>
            <a:r>
              <a:rPr lang="en-US" altLang="ja-JP" sz="3600" dirty="0" smtClean="0">
                <a:solidFill>
                  <a:schemeClr val="accent5">
                    <a:lumMod val="50000"/>
                  </a:schemeClr>
                </a:solidFill>
              </a:rPr>
              <a:t>”</a:t>
            </a:r>
          </a:p>
          <a:p>
            <a:pPr algn="l" eaLnBrk="1" hangingPunct="1"/>
            <a:r>
              <a:rPr lang="ja-JP" altLang="en-US" sz="3600" dirty="0" smtClean="0">
                <a:solidFill>
                  <a:schemeClr val="accent5">
                    <a:lumMod val="50000"/>
                  </a:schemeClr>
                </a:solidFill>
              </a:rPr>
              <a:t>項目の追加　</a:t>
            </a:r>
            <a:r>
              <a:rPr lang="en-US" altLang="ja-JP" sz="3600" dirty="0" smtClean="0">
                <a:solidFill>
                  <a:schemeClr val="accent5">
                    <a:lumMod val="50000"/>
                  </a:schemeClr>
                </a:solidFill>
              </a:rPr>
              <a:t>Addition of a </a:t>
            </a:r>
            <a:r>
              <a:rPr lang="en-US" altLang="ja-JP" sz="3600" dirty="0">
                <a:solidFill>
                  <a:schemeClr val="accent5">
                    <a:lumMod val="50000"/>
                  </a:schemeClr>
                </a:solidFill>
              </a:rPr>
              <a:t>N</a:t>
            </a:r>
            <a:r>
              <a:rPr lang="en-US" altLang="ja-JP" sz="3600" dirty="0" smtClean="0">
                <a:solidFill>
                  <a:schemeClr val="accent5">
                    <a:lumMod val="50000"/>
                  </a:schemeClr>
                </a:solidFill>
              </a:rPr>
              <a:t>ew Term</a:t>
            </a:r>
            <a:endParaRPr lang="ja-JP" altLang="en-US" sz="3600" dirty="0" smtClean="0">
              <a:solidFill>
                <a:schemeClr val="accent5">
                  <a:lumMod val="50000"/>
                </a:schemeClr>
              </a:solidFill>
            </a:endParaRPr>
          </a:p>
        </p:txBody>
      </p:sp>
    </p:spTree>
    <p:extLst>
      <p:ext uri="{BB962C8B-B14F-4D97-AF65-F5344CB8AC3E}">
        <p14:creationId xmlns:p14="http://schemas.microsoft.com/office/powerpoint/2010/main" val="222033831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pic>
        <p:nvPicPr>
          <p:cNvPr id="4098" name="Picture 2" descr="C:\Users\user\Dropbox\通常用\OnboardFatalitiesBoe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35421"/>
            <a:ext cx="8829676" cy="6073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28650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alpha val="66000"/>
            </a:schemeClr>
          </a:solidFill>
        </p:spPr>
        <p:txBody>
          <a:bodyPr/>
          <a:lstStyle/>
          <a:p>
            <a:r>
              <a:rPr kumimoji="1" lang="ja-JP" altLang="en-US" sz="3600" dirty="0" smtClean="0"/>
              <a:t>リスク分布の違い</a:t>
            </a:r>
            <a:r>
              <a:rPr kumimoji="1" lang="en-US" altLang="ja-JP" sz="3600" dirty="0" smtClean="0"/>
              <a:t/>
            </a:r>
            <a:br>
              <a:rPr kumimoji="1" lang="en-US" altLang="ja-JP" sz="3600" dirty="0" smtClean="0"/>
            </a:br>
            <a:r>
              <a:rPr kumimoji="1" lang="en-US" altLang="ja-JP" sz="4000" dirty="0" smtClean="0"/>
              <a:t>Different </a:t>
            </a:r>
            <a:r>
              <a:rPr lang="en-US" altLang="ja-JP" sz="4000" dirty="0" smtClean="0"/>
              <a:t>Risk</a:t>
            </a:r>
            <a:r>
              <a:rPr lang="ja-JP" altLang="en-US" sz="4000" dirty="0" smtClean="0"/>
              <a:t> </a:t>
            </a:r>
            <a:r>
              <a:rPr lang="en-US" altLang="ja-JP" sz="4000" dirty="0" smtClean="0"/>
              <a:t>Profile</a:t>
            </a:r>
            <a:endParaRPr kumimoji="1" lang="ja-JP" altLang="en-US" sz="4000" dirty="0"/>
          </a:p>
        </p:txBody>
      </p:sp>
      <p:sp>
        <p:nvSpPr>
          <p:cNvPr id="4" name="正方形/長方形 3"/>
          <p:cNvSpPr/>
          <p:nvPr/>
        </p:nvSpPr>
        <p:spPr>
          <a:xfrm>
            <a:off x="251520" y="1556792"/>
            <a:ext cx="4032448" cy="4176464"/>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525216" y="5805264"/>
            <a:ext cx="1253035" cy="461665"/>
          </a:xfrm>
          <a:prstGeom prst="rect">
            <a:avLst/>
          </a:prstGeom>
          <a:noFill/>
        </p:spPr>
        <p:txBody>
          <a:bodyPr wrap="none" rtlCol="0">
            <a:spAutoFit/>
          </a:bodyPr>
          <a:lstStyle/>
          <a:p>
            <a:r>
              <a:rPr lang="en-US" altLang="ja-JP" dirty="0" smtClean="0"/>
              <a:t>10</a:t>
            </a:r>
            <a:r>
              <a:rPr kumimoji="1" lang="en-US" altLang="ja-JP" dirty="0" smtClean="0"/>
              <a:t>Years</a:t>
            </a:r>
            <a:endParaRPr kumimoji="1" lang="ja-JP" altLang="en-US" dirty="0"/>
          </a:p>
        </p:txBody>
      </p:sp>
      <p:sp>
        <p:nvSpPr>
          <p:cNvPr id="6" name="正方形/長方形 5"/>
          <p:cNvSpPr/>
          <p:nvPr/>
        </p:nvSpPr>
        <p:spPr>
          <a:xfrm>
            <a:off x="4860032" y="1556792"/>
            <a:ext cx="4032448" cy="417646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6133728" y="5805264"/>
            <a:ext cx="1253035" cy="461665"/>
          </a:xfrm>
          <a:prstGeom prst="rect">
            <a:avLst/>
          </a:prstGeom>
          <a:noFill/>
        </p:spPr>
        <p:txBody>
          <a:bodyPr wrap="none" rtlCol="0">
            <a:spAutoFit/>
          </a:bodyPr>
          <a:lstStyle/>
          <a:p>
            <a:r>
              <a:rPr lang="en-US" altLang="ja-JP" dirty="0" smtClean="0"/>
              <a:t>10</a:t>
            </a:r>
            <a:r>
              <a:rPr kumimoji="1" lang="en-US" altLang="ja-JP" dirty="0" smtClean="0"/>
              <a:t>Years</a:t>
            </a:r>
            <a:endParaRPr kumimoji="1" lang="ja-JP" altLang="en-US" dirty="0"/>
          </a:p>
        </p:txBody>
      </p:sp>
      <p:sp>
        <p:nvSpPr>
          <p:cNvPr id="8" name="フリーフォーム 7"/>
          <p:cNvSpPr/>
          <p:nvPr/>
        </p:nvSpPr>
        <p:spPr>
          <a:xfrm>
            <a:off x="262882" y="5510897"/>
            <a:ext cx="4023360" cy="139385"/>
          </a:xfrm>
          <a:custGeom>
            <a:avLst/>
            <a:gdLst>
              <a:gd name="connsiteX0" fmla="*/ 0 w 4023360"/>
              <a:gd name="connsiteY0" fmla="*/ 42203 h 126714"/>
              <a:gd name="connsiteX1" fmla="*/ 154744 w 4023360"/>
              <a:gd name="connsiteY1" fmla="*/ 28135 h 126714"/>
              <a:gd name="connsiteX2" fmla="*/ 267286 w 4023360"/>
              <a:gd name="connsiteY2" fmla="*/ 0 h 126714"/>
              <a:gd name="connsiteX3" fmla="*/ 534572 w 4023360"/>
              <a:gd name="connsiteY3" fmla="*/ 28135 h 126714"/>
              <a:gd name="connsiteX4" fmla="*/ 717452 w 4023360"/>
              <a:gd name="connsiteY4" fmla="*/ 42203 h 126714"/>
              <a:gd name="connsiteX5" fmla="*/ 914400 w 4023360"/>
              <a:gd name="connsiteY5" fmla="*/ 28135 h 126714"/>
              <a:gd name="connsiteX6" fmla="*/ 1125415 w 4023360"/>
              <a:gd name="connsiteY6" fmla="*/ 70338 h 126714"/>
              <a:gd name="connsiteX7" fmla="*/ 1350498 w 4023360"/>
              <a:gd name="connsiteY7" fmla="*/ 70338 h 126714"/>
              <a:gd name="connsiteX8" fmla="*/ 1659988 w 4023360"/>
              <a:gd name="connsiteY8" fmla="*/ 126609 h 126714"/>
              <a:gd name="connsiteX9" fmla="*/ 1772529 w 4023360"/>
              <a:gd name="connsiteY9" fmla="*/ 84406 h 126714"/>
              <a:gd name="connsiteX10" fmla="*/ 1997612 w 4023360"/>
              <a:gd name="connsiteY10" fmla="*/ 84406 h 126714"/>
              <a:gd name="connsiteX11" fmla="*/ 2293034 w 4023360"/>
              <a:gd name="connsiteY11" fmla="*/ 42203 h 126714"/>
              <a:gd name="connsiteX12" fmla="*/ 2532184 w 4023360"/>
              <a:gd name="connsiteY12" fmla="*/ 42203 h 126714"/>
              <a:gd name="connsiteX13" fmla="*/ 2771335 w 4023360"/>
              <a:gd name="connsiteY13" fmla="*/ 56271 h 126714"/>
              <a:gd name="connsiteX14" fmla="*/ 2926080 w 4023360"/>
              <a:gd name="connsiteY14" fmla="*/ 84406 h 126714"/>
              <a:gd name="connsiteX15" fmla="*/ 3221501 w 4023360"/>
              <a:gd name="connsiteY15" fmla="*/ 98474 h 126714"/>
              <a:gd name="connsiteX16" fmla="*/ 3460652 w 4023360"/>
              <a:gd name="connsiteY16" fmla="*/ 70338 h 126714"/>
              <a:gd name="connsiteX17" fmla="*/ 3685735 w 4023360"/>
              <a:gd name="connsiteY17" fmla="*/ 28135 h 126714"/>
              <a:gd name="connsiteX18" fmla="*/ 3826412 w 4023360"/>
              <a:gd name="connsiteY18" fmla="*/ 70338 h 126714"/>
              <a:gd name="connsiteX19" fmla="*/ 4023360 w 4023360"/>
              <a:gd name="connsiteY19" fmla="*/ 84406 h 126714"/>
              <a:gd name="connsiteX20" fmla="*/ 4023360 w 4023360"/>
              <a:gd name="connsiteY20" fmla="*/ 84406 h 126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023360" h="126714">
                <a:moveTo>
                  <a:pt x="0" y="42203"/>
                </a:moveTo>
                <a:cubicBezTo>
                  <a:pt x="55098" y="38686"/>
                  <a:pt x="110196" y="35169"/>
                  <a:pt x="154744" y="28135"/>
                </a:cubicBezTo>
                <a:cubicBezTo>
                  <a:pt x="199292" y="21101"/>
                  <a:pt x="203981" y="0"/>
                  <a:pt x="267286" y="0"/>
                </a:cubicBezTo>
                <a:cubicBezTo>
                  <a:pt x="330591" y="0"/>
                  <a:pt x="459544" y="21101"/>
                  <a:pt x="534572" y="28135"/>
                </a:cubicBezTo>
                <a:cubicBezTo>
                  <a:pt x="609600" y="35169"/>
                  <a:pt x="654147" y="42203"/>
                  <a:pt x="717452" y="42203"/>
                </a:cubicBezTo>
                <a:cubicBezTo>
                  <a:pt x="780757" y="42203"/>
                  <a:pt x="846406" y="23446"/>
                  <a:pt x="914400" y="28135"/>
                </a:cubicBezTo>
                <a:cubicBezTo>
                  <a:pt x="982394" y="32824"/>
                  <a:pt x="1052732" y="63304"/>
                  <a:pt x="1125415" y="70338"/>
                </a:cubicBezTo>
                <a:cubicBezTo>
                  <a:pt x="1198098" y="77372"/>
                  <a:pt x="1261403" y="60960"/>
                  <a:pt x="1350498" y="70338"/>
                </a:cubicBezTo>
                <a:cubicBezTo>
                  <a:pt x="1439593" y="79716"/>
                  <a:pt x="1589650" y="124264"/>
                  <a:pt x="1659988" y="126609"/>
                </a:cubicBezTo>
                <a:cubicBezTo>
                  <a:pt x="1730326" y="128954"/>
                  <a:pt x="1716258" y="91440"/>
                  <a:pt x="1772529" y="84406"/>
                </a:cubicBezTo>
                <a:cubicBezTo>
                  <a:pt x="1828800" y="77372"/>
                  <a:pt x="1910861" y="91440"/>
                  <a:pt x="1997612" y="84406"/>
                </a:cubicBezTo>
                <a:cubicBezTo>
                  <a:pt x="2084363" y="77372"/>
                  <a:pt x="2203939" y="49237"/>
                  <a:pt x="2293034" y="42203"/>
                </a:cubicBezTo>
                <a:cubicBezTo>
                  <a:pt x="2382129" y="35169"/>
                  <a:pt x="2452467" y="39858"/>
                  <a:pt x="2532184" y="42203"/>
                </a:cubicBezTo>
                <a:cubicBezTo>
                  <a:pt x="2611901" y="44548"/>
                  <a:pt x="2705686" y="49237"/>
                  <a:pt x="2771335" y="56271"/>
                </a:cubicBezTo>
                <a:cubicBezTo>
                  <a:pt x="2836984" y="63305"/>
                  <a:pt x="2851052" y="77372"/>
                  <a:pt x="2926080" y="84406"/>
                </a:cubicBezTo>
                <a:cubicBezTo>
                  <a:pt x="3001108" y="91440"/>
                  <a:pt x="3132406" y="100819"/>
                  <a:pt x="3221501" y="98474"/>
                </a:cubicBezTo>
                <a:cubicBezTo>
                  <a:pt x="3310596" y="96129"/>
                  <a:pt x="3383280" y="82061"/>
                  <a:pt x="3460652" y="70338"/>
                </a:cubicBezTo>
                <a:cubicBezTo>
                  <a:pt x="3538024" y="58615"/>
                  <a:pt x="3624775" y="28135"/>
                  <a:pt x="3685735" y="28135"/>
                </a:cubicBezTo>
                <a:cubicBezTo>
                  <a:pt x="3746695" y="28135"/>
                  <a:pt x="3770141" y="60960"/>
                  <a:pt x="3826412" y="70338"/>
                </a:cubicBezTo>
                <a:cubicBezTo>
                  <a:pt x="3882683" y="79716"/>
                  <a:pt x="4023360" y="84406"/>
                  <a:pt x="4023360" y="84406"/>
                </a:cubicBezTo>
                <a:lnTo>
                  <a:pt x="4023360" y="84406"/>
                </a:lnTo>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899592" y="2780928"/>
            <a:ext cx="2665217" cy="830997"/>
          </a:xfrm>
          <a:prstGeom prst="rect">
            <a:avLst/>
          </a:prstGeom>
          <a:noFill/>
        </p:spPr>
        <p:txBody>
          <a:bodyPr wrap="none" rtlCol="0">
            <a:spAutoFit/>
          </a:bodyPr>
          <a:lstStyle/>
          <a:p>
            <a:pPr algn="l"/>
            <a:r>
              <a:rPr lang="ja-JP" altLang="en-US" dirty="0"/>
              <a:t>航空機</a:t>
            </a:r>
            <a:r>
              <a:rPr lang="ja-JP" altLang="en-US" dirty="0" smtClean="0"/>
              <a:t>事故</a:t>
            </a:r>
            <a:endParaRPr lang="en-US" altLang="ja-JP" dirty="0" smtClean="0"/>
          </a:p>
          <a:p>
            <a:pPr algn="l"/>
            <a:r>
              <a:rPr kumimoji="1" lang="en-US" altLang="ja-JP" dirty="0" smtClean="0"/>
              <a:t>Airplane Accidents</a:t>
            </a:r>
            <a:endParaRPr kumimoji="1" lang="ja-JP" altLang="en-US" dirty="0"/>
          </a:p>
        </p:txBody>
      </p:sp>
      <p:sp>
        <p:nvSpPr>
          <p:cNvPr id="11" name="フリーフォーム 10"/>
          <p:cNvSpPr/>
          <p:nvPr/>
        </p:nvSpPr>
        <p:spPr>
          <a:xfrm>
            <a:off x="4881489" y="2060848"/>
            <a:ext cx="3995225" cy="3678770"/>
          </a:xfrm>
          <a:custGeom>
            <a:avLst/>
            <a:gdLst>
              <a:gd name="connsiteX0" fmla="*/ 0 w 3995225"/>
              <a:gd name="connsiteY0" fmla="*/ 4038305 h 4066440"/>
              <a:gd name="connsiteX1" fmla="*/ 1758462 w 3995225"/>
              <a:gd name="connsiteY1" fmla="*/ 4038305 h 4066440"/>
              <a:gd name="connsiteX2" fmla="*/ 1758462 w 3995225"/>
              <a:gd name="connsiteY2" fmla="*/ 4038305 h 4066440"/>
              <a:gd name="connsiteX3" fmla="*/ 1758462 w 3995225"/>
              <a:gd name="connsiteY3" fmla="*/ 4010170 h 4066440"/>
              <a:gd name="connsiteX4" fmla="*/ 1758462 w 3995225"/>
              <a:gd name="connsiteY4" fmla="*/ 3630342 h 4066440"/>
              <a:gd name="connsiteX5" fmla="*/ 1744394 w 3995225"/>
              <a:gd name="connsiteY5" fmla="*/ 211893 h 4066440"/>
              <a:gd name="connsiteX6" fmla="*/ 1744394 w 3995225"/>
              <a:gd name="connsiteY6" fmla="*/ 732397 h 4066440"/>
              <a:gd name="connsiteX7" fmla="*/ 1758462 w 3995225"/>
              <a:gd name="connsiteY7" fmla="*/ 3742884 h 4066440"/>
              <a:gd name="connsiteX8" fmla="*/ 1758462 w 3995225"/>
              <a:gd name="connsiteY8" fmla="*/ 3996102 h 4066440"/>
              <a:gd name="connsiteX9" fmla="*/ 1772529 w 3995225"/>
              <a:gd name="connsiteY9" fmla="*/ 4038305 h 4066440"/>
              <a:gd name="connsiteX10" fmla="*/ 2025748 w 3995225"/>
              <a:gd name="connsiteY10" fmla="*/ 4052373 h 4066440"/>
              <a:gd name="connsiteX11" fmla="*/ 3995225 w 3995225"/>
              <a:gd name="connsiteY11" fmla="*/ 4066440 h 4066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995225" h="4066440">
                <a:moveTo>
                  <a:pt x="0" y="4038305"/>
                </a:moveTo>
                <a:lnTo>
                  <a:pt x="1758462" y="4038305"/>
                </a:lnTo>
                <a:lnTo>
                  <a:pt x="1758462" y="4038305"/>
                </a:lnTo>
                <a:lnTo>
                  <a:pt x="1758462" y="4010170"/>
                </a:lnTo>
                <a:cubicBezTo>
                  <a:pt x="1758462" y="3942176"/>
                  <a:pt x="1760807" y="4263388"/>
                  <a:pt x="1758462" y="3630342"/>
                </a:cubicBezTo>
                <a:cubicBezTo>
                  <a:pt x="1756117" y="2997296"/>
                  <a:pt x="1746739" y="694884"/>
                  <a:pt x="1744394" y="211893"/>
                </a:cubicBezTo>
                <a:cubicBezTo>
                  <a:pt x="1742049" y="-271098"/>
                  <a:pt x="1742049" y="143899"/>
                  <a:pt x="1744394" y="732397"/>
                </a:cubicBezTo>
                <a:cubicBezTo>
                  <a:pt x="1746739" y="1320895"/>
                  <a:pt x="1756117" y="3198933"/>
                  <a:pt x="1758462" y="3742884"/>
                </a:cubicBezTo>
                <a:cubicBezTo>
                  <a:pt x="1760807" y="4286835"/>
                  <a:pt x="1756118" y="3946865"/>
                  <a:pt x="1758462" y="3996102"/>
                </a:cubicBezTo>
                <a:cubicBezTo>
                  <a:pt x="1760806" y="4045339"/>
                  <a:pt x="1727981" y="4028927"/>
                  <a:pt x="1772529" y="4038305"/>
                </a:cubicBezTo>
                <a:cubicBezTo>
                  <a:pt x="1817077" y="4047683"/>
                  <a:pt x="2025748" y="4052373"/>
                  <a:pt x="2025748" y="4052373"/>
                </a:cubicBezTo>
                <a:lnTo>
                  <a:pt x="3995225" y="4066440"/>
                </a:lnTo>
              </a:path>
            </a:pathLst>
          </a:cu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5292080" y="2814027"/>
            <a:ext cx="3123547" cy="830997"/>
          </a:xfrm>
          <a:prstGeom prst="rect">
            <a:avLst/>
          </a:prstGeom>
          <a:noFill/>
        </p:spPr>
        <p:txBody>
          <a:bodyPr wrap="none" rtlCol="0">
            <a:spAutoFit/>
          </a:bodyPr>
          <a:lstStyle/>
          <a:p>
            <a:r>
              <a:rPr kumimoji="1" lang="ja-JP" altLang="en-US" dirty="0" smtClean="0"/>
              <a:t>原発の過酷事故</a:t>
            </a:r>
            <a:endParaRPr kumimoji="1" lang="en-US" altLang="ja-JP" dirty="0" smtClean="0"/>
          </a:p>
          <a:p>
            <a:r>
              <a:rPr kumimoji="1" lang="en-US" altLang="ja-JP" dirty="0" smtClean="0"/>
              <a:t>NPP</a:t>
            </a:r>
            <a:r>
              <a:rPr lang="ja-JP" altLang="en-US" dirty="0" smtClean="0"/>
              <a:t> </a:t>
            </a:r>
            <a:r>
              <a:rPr lang="en-US" altLang="ja-JP" dirty="0" smtClean="0"/>
              <a:t>Severe Accidents</a:t>
            </a:r>
            <a:endParaRPr kumimoji="1" lang="ja-JP" altLang="en-US" dirty="0"/>
          </a:p>
        </p:txBody>
      </p:sp>
    </p:spTree>
    <p:extLst>
      <p:ext uri="{BB962C8B-B14F-4D97-AF65-F5344CB8AC3E}">
        <p14:creationId xmlns:p14="http://schemas.microsoft.com/office/powerpoint/2010/main" val="1902016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782960"/>
          </a:xfrm>
          <a:solidFill>
            <a:schemeClr val="bg1">
              <a:alpha val="69000"/>
            </a:schemeClr>
          </a:solidFill>
        </p:spPr>
        <p:txBody>
          <a:bodyPr/>
          <a:lstStyle/>
          <a:p>
            <a:r>
              <a:rPr kumimoji="1" lang="ja-JP" altLang="en-US" sz="2800" dirty="0" smtClean="0">
                <a:solidFill>
                  <a:schemeClr val="accent5">
                    <a:lumMod val="50000"/>
                  </a:schemeClr>
                </a:solidFill>
              </a:rPr>
              <a:t>リスクプロファイルの違いによる受容性の相違</a:t>
            </a:r>
            <a:r>
              <a:rPr kumimoji="1" lang="en-US" altLang="ja-JP" sz="2800" dirty="0" smtClean="0">
                <a:solidFill>
                  <a:schemeClr val="accent5">
                    <a:lumMod val="50000"/>
                  </a:schemeClr>
                </a:solidFill>
              </a:rPr>
              <a:t/>
            </a:r>
            <a:br>
              <a:rPr kumimoji="1" lang="en-US" altLang="ja-JP" sz="2800" dirty="0" smtClean="0">
                <a:solidFill>
                  <a:schemeClr val="accent5">
                    <a:lumMod val="50000"/>
                  </a:schemeClr>
                </a:solidFill>
              </a:rPr>
            </a:br>
            <a:r>
              <a:rPr kumimoji="1" lang="en-US" altLang="ja-JP" sz="2800" dirty="0" smtClean="0">
                <a:solidFill>
                  <a:schemeClr val="accent5">
                    <a:lumMod val="50000"/>
                  </a:schemeClr>
                </a:solidFill>
              </a:rPr>
              <a:t>Risk Profile </a:t>
            </a:r>
            <a:r>
              <a:rPr lang="en-US" altLang="ja-JP" sz="2800" dirty="0" smtClean="0">
                <a:solidFill>
                  <a:schemeClr val="accent5">
                    <a:lumMod val="50000"/>
                  </a:schemeClr>
                </a:solidFill>
              </a:rPr>
              <a:t>&amp; Acceptability</a:t>
            </a:r>
            <a:endParaRPr kumimoji="1" lang="ja-JP" altLang="en-US" sz="2800" dirty="0">
              <a:solidFill>
                <a:schemeClr val="accent5">
                  <a:lumMod val="50000"/>
                </a:schemeClr>
              </a:solidFill>
            </a:endParaRPr>
          </a:p>
        </p:txBody>
      </p:sp>
      <p:sp>
        <p:nvSpPr>
          <p:cNvPr id="3" name="コンテンツ プレースホルダー 2"/>
          <p:cNvSpPr>
            <a:spLocks noGrp="1"/>
          </p:cNvSpPr>
          <p:nvPr>
            <p:ph idx="1"/>
          </p:nvPr>
        </p:nvSpPr>
        <p:spPr>
          <a:xfrm>
            <a:off x="611560" y="1124744"/>
            <a:ext cx="8229600" cy="4525963"/>
          </a:xfrm>
        </p:spPr>
        <p:txBody>
          <a:bodyPr/>
          <a:lstStyle/>
          <a:p>
            <a:pPr>
              <a:buFont typeface="Wingdings" panose="05000000000000000000" pitchFamily="2" charset="2"/>
              <a:buChar char="Ø"/>
            </a:pPr>
            <a:r>
              <a:rPr lang="ja-JP" altLang="en-US" sz="2800" dirty="0" smtClean="0"/>
              <a:t>原発過酷</a:t>
            </a:r>
            <a:r>
              <a:rPr lang="ja-JP" altLang="en-US" sz="2800" dirty="0"/>
              <a:t>事故</a:t>
            </a:r>
            <a:r>
              <a:rPr kumimoji="1" lang="ja-JP" altLang="en-US" sz="2800" dirty="0" smtClean="0"/>
              <a:t>型の</a:t>
            </a:r>
            <a:r>
              <a:rPr kumimoji="1" lang="en-US" altLang="ja-JP" sz="2800" dirty="0" smtClean="0"/>
              <a:t>Risk Profile</a:t>
            </a:r>
            <a:r>
              <a:rPr kumimoji="1" lang="ja-JP" altLang="en-US" sz="2800" dirty="0" smtClean="0"/>
              <a:t>に対しては、経験知を積むことができない。　→　受容困難</a:t>
            </a:r>
            <a:endParaRPr kumimoji="1" lang="en-US" altLang="ja-JP" sz="2800" dirty="0" smtClean="0"/>
          </a:p>
          <a:p>
            <a:pPr>
              <a:buFont typeface="Wingdings" panose="05000000000000000000" pitchFamily="2" charset="2"/>
              <a:buChar char="Ø"/>
            </a:pPr>
            <a:endParaRPr kumimoji="1" lang="en-US" altLang="ja-JP" sz="2800" dirty="0" smtClean="0"/>
          </a:p>
          <a:p>
            <a:pPr>
              <a:buFont typeface="Wingdings" panose="05000000000000000000" pitchFamily="2" charset="2"/>
              <a:buChar char="Ø"/>
            </a:pPr>
            <a:endParaRPr lang="en-US" altLang="ja-JP" sz="2800" dirty="0"/>
          </a:p>
          <a:p>
            <a:pPr>
              <a:buFont typeface="Wingdings" panose="05000000000000000000" pitchFamily="2" charset="2"/>
              <a:buChar char="Ø"/>
            </a:pPr>
            <a:r>
              <a:rPr kumimoji="1" lang="ja-JP" altLang="en-US" sz="2800" dirty="0" smtClean="0"/>
              <a:t>そのため、今回の福島での最大の失敗のように、無用な恐怖感から不必要な避難を行うなどによって、被害者も増えると同時に、人間関係、家族関係、地域社会が破壊される。</a:t>
            </a:r>
            <a:endParaRPr kumimoji="1" lang="ja-JP" altLang="en-US" sz="2800" dirty="0"/>
          </a:p>
        </p:txBody>
      </p:sp>
      <p:sp>
        <p:nvSpPr>
          <p:cNvPr id="4" name="コンテンツ プレースホルダー 2"/>
          <p:cNvSpPr txBox="1">
            <a:spLocks/>
          </p:cNvSpPr>
          <p:nvPr/>
        </p:nvSpPr>
        <p:spPr bwMode="auto">
          <a:xfrm>
            <a:off x="755576" y="191683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Wingdings" panose="05000000000000000000" pitchFamily="2" charset="2"/>
              <a:buChar char="Ø"/>
            </a:pPr>
            <a:r>
              <a:rPr lang="en-US" altLang="ja-JP" sz="2400" dirty="0" smtClean="0">
                <a:solidFill>
                  <a:schemeClr val="accent3">
                    <a:lumMod val="50000"/>
                  </a:schemeClr>
                </a:solidFill>
              </a:rPr>
              <a:t>Difficult to have Empirical Knowledge due to the Risk Profile of NPP Severe Accident -&gt; Difficult to Accept</a:t>
            </a:r>
          </a:p>
          <a:p>
            <a:pPr>
              <a:buFont typeface="Wingdings" panose="05000000000000000000" pitchFamily="2" charset="2"/>
              <a:buChar char="Ø"/>
            </a:pPr>
            <a:endParaRPr lang="en-US" altLang="ja-JP" sz="2400" dirty="0" smtClean="0">
              <a:solidFill>
                <a:schemeClr val="accent3">
                  <a:lumMod val="50000"/>
                </a:schemeClr>
              </a:solidFill>
            </a:endParaRPr>
          </a:p>
          <a:p>
            <a:pPr>
              <a:buFont typeface="Wingdings" panose="05000000000000000000" pitchFamily="2" charset="2"/>
              <a:buChar char="Ø"/>
            </a:pPr>
            <a:endParaRPr lang="en-US" altLang="ja-JP" sz="2400" dirty="0">
              <a:solidFill>
                <a:schemeClr val="accent3">
                  <a:lumMod val="50000"/>
                </a:schemeClr>
              </a:solidFill>
            </a:endParaRPr>
          </a:p>
          <a:p>
            <a:pPr>
              <a:buFont typeface="Wingdings" panose="05000000000000000000" pitchFamily="2" charset="2"/>
              <a:buChar char="Ø"/>
            </a:pPr>
            <a:endParaRPr lang="en-US" altLang="ja-JP" sz="2400" dirty="0" smtClean="0">
              <a:solidFill>
                <a:schemeClr val="accent3">
                  <a:lumMod val="50000"/>
                </a:schemeClr>
              </a:solidFill>
            </a:endParaRPr>
          </a:p>
          <a:p>
            <a:pPr>
              <a:buFont typeface="Wingdings" panose="05000000000000000000" pitchFamily="2" charset="2"/>
              <a:buChar char="Ø"/>
            </a:pPr>
            <a:endParaRPr lang="en-US" altLang="ja-JP" sz="2400" dirty="0">
              <a:solidFill>
                <a:schemeClr val="accent3">
                  <a:lumMod val="50000"/>
                </a:schemeClr>
              </a:solidFill>
            </a:endParaRPr>
          </a:p>
          <a:p>
            <a:pPr>
              <a:buFont typeface="Wingdings" panose="05000000000000000000" pitchFamily="2" charset="2"/>
              <a:buChar char="Ø"/>
            </a:pPr>
            <a:endParaRPr lang="en-US" altLang="ja-JP" sz="2400" dirty="0" smtClean="0">
              <a:solidFill>
                <a:schemeClr val="accent3">
                  <a:lumMod val="50000"/>
                </a:schemeClr>
              </a:solidFill>
            </a:endParaRPr>
          </a:p>
          <a:p>
            <a:pPr>
              <a:buFont typeface="Wingdings" panose="05000000000000000000" pitchFamily="2" charset="2"/>
              <a:buChar char="Ø"/>
            </a:pPr>
            <a:r>
              <a:rPr lang="en-US" altLang="ja-JP" sz="2400" dirty="0" smtClean="0">
                <a:solidFill>
                  <a:schemeClr val="accent3">
                    <a:lumMod val="50000"/>
                  </a:schemeClr>
                </a:solidFill>
              </a:rPr>
              <a:t>Because of unnecessary fear, some family went out from Fukushima Pref. and ended up destruction of human relations, such as family, local community, etc.   This is the worst consequence in Fukushima. </a:t>
            </a:r>
            <a:endParaRPr lang="ja-JP" altLang="en-US" sz="2400" dirty="0">
              <a:solidFill>
                <a:schemeClr val="accent3">
                  <a:lumMod val="50000"/>
                </a:schemeClr>
              </a:solidFill>
            </a:endParaRPr>
          </a:p>
        </p:txBody>
      </p:sp>
    </p:spTree>
    <p:extLst>
      <p:ext uri="{BB962C8B-B14F-4D97-AF65-F5344CB8AC3E}">
        <p14:creationId xmlns:p14="http://schemas.microsoft.com/office/powerpoint/2010/main" val="11200039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alpha val="67000"/>
            </a:schemeClr>
          </a:solidFill>
        </p:spPr>
        <p:txBody>
          <a:bodyPr/>
          <a:lstStyle/>
          <a:p>
            <a:r>
              <a:rPr kumimoji="1" lang="ja-JP" altLang="en-US" sz="3600" dirty="0" smtClean="0"/>
              <a:t>リスク分布の違い　２</a:t>
            </a:r>
            <a:r>
              <a:rPr kumimoji="1" lang="en-US" altLang="ja-JP" sz="3600" dirty="0" smtClean="0"/>
              <a:t/>
            </a:r>
            <a:br>
              <a:rPr kumimoji="1" lang="en-US" altLang="ja-JP" sz="3600" dirty="0" smtClean="0"/>
            </a:br>
            <a:r>
              <a:rPr kumimoji="1" lang="en-US" altLang="ja-JP" sz="4000" dirty="0" smtClean="0"/>
              <a:t>Different </a:t>
            </a:r>
            <a:r>
              <a:rPr lang="en-US" altLang="ja-JP" sz="4000" dirty="0" smtClean="0"/>
              <a:t>Risk</a:t>
            </a:r>
            <a:r>
              <a:rPr lang="ja-JP" altLang="en-US" sz="4000" dirty="0" smtClean="0"/>
              <a:t> </a:t>
            </a:r>
            <a:r>
              <a:rPr lang="en-US" altLang="ja-JP" sz="4000" dirty="0" smtClean="0"/>
              <a:t>Profile</a:t>
            </a:r>
            <a:r>
              <a:rPr lang="ja-JP" altLang="en-US" sz="4000" dirty="0" smtClean="0"/>
              <a:t>　</a:t>
            </a:r>
            <a:r>
              <a:rPr lang="en-US" altLang="ja-JP" sz="4000" dirty="0" smtClean="0"/>
              <a:t>2</a:t>
            </a:r>
            <a:endParaRPr kumimoji="1" lang="ja-JP" altLang="en-US" sz="4000" dirty="0"/>
          </a:p>
        </p:txBody>
      </p:sp>
      <p:sp>
        <p:nvSpPr>
          <p:cNvPr id="4" name="正方形/長方形 3"/>
          <p:cNvSpPr/>
          <p:nvPr/>
        </p:nvSpPr>
        <p:spPr>
          <a:xfrm>
            <a:off x="251520" y="1556792"/>
            <a:ext cx="4032448" cy="417646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356901" y="5805264"/>
            <a:ext cx="1589667" cy="461665"/>
          </a:xfrm>
          <a:prstGeom prst="rect">
            <a:avLst/>
          </a:prstGeom>
          <a:noFill/>
        </p:spPr>
        <p:txBody>
          <a:bodyPr wrap="none" rtlCol="0">
            <a:spAutoFit/>
          </a:bodyPr>
          <a:lstStyle/>
          <a:p>
            <a:r>
              <a:rPr lang="en-US" altLang="ja-JP" dirty="0"/>
              <a:t>1000</a:t>
            </a:r>
            <a:r>
              <a:rPr kumimoji="1" lang="en-US" altLang="ja-JP" dirty="0" smtClean="0"/>
              <a:t>Years</a:t>
            </a:r>
            <a:endParaRPr kumimoji="1" lang="ja-JP" altLang="en-US" dirty="0"/>
          </a:p>
        </p:txBody>
      </p:sp>
      <p:sp>
        <p:nvSpPr>
          <p:cNvPr id="6" name="正方形/長方形 5"/>
          <p:cNvSpPr/>
          <p:nvPr/>
        </p:nvSpPr>
        <p:spPr>
          <a:xfrm>
            <a:off x="4860032" y="1556792"/>
            <a:ext cx="4032448" cy="4176464"/>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5965413" y="5805264"/>
            <a:ext cx="1589667" cy="461665"/>
          </a:xfrm>
          <a:prstGeom prst="rect">
            <a:avLst/>
          </a:prstGeom>
          <a:noFill/>
        </p:spPr>
        <p:txBody>
          <a:bodyPr wrap="none" rtlCol="0">
            <a:spAutoFit/>
          </a:bodyPr>
          <a:lstStyle/>
          <a:p>
            <a:r>
              <a:rPr lang="en-US" altLang="ja-JP" dirty="0"/>
              <a:t>1000</a:t>
            </a:r>
            <a:r>
              <a:rPr kumimoji="1" lang="en-US" altLang="ja-JP" dirty="0" smtClean="0"/>
              <a:t>Years</a:t>
            </a:r>
            <a:endParaRPr kumimoji="1" lang="ja-JP" altLang="en-US" dirty="0"/>
          </a:p>
        </p:txBody>
      </p:sp>
      <p:sp>
        <p:nvSpPr>
          <p:cNvPr id="9" name="テキスト ボックス 8"/>
          <p:cNvSpPr txBox="1"/>
          <p:nvPr/>
        </p:nvSpPr>
        <p:spPr>
          <a:xfrm>
            <a:off x="647994" y="1988840"/>
            <a:ext cx="3253135" cy="830997"/>
          </a:xfrm>
          <a:prstGeom prst="rect">
            <a:avLst/>
          </a:prstGeom>
          <a:noFill/>
        </p:spPr>
        <p:txBody>
          <a:bodyPr wrap="none" rtlCol="0">
            <a:spAutoFit/>
          </a:bodyPr>
          <a:lstStyle/>
          <a:p>
            <a:pPr algn="l"/>
            <a:r>
              <a:rPr lang="ja-JP" altLang="en-US" dirty="0" smtClean="0"/>
              <a:t>気候変動</a:t>
            </a:r>
            <a:endParaRPr lang="en-US" altLang="ja-JP" dirty="0" smtClean="0"/>
          </a:p>
          <a:p>
            <a:pPr algn="l"/>
            <a:r>
              <a:rPr lang="en-US" altLang="ja-JP" dirty="0" smtClean="0"/>
              <a:t>Global Climate Change</a:t>
            </a:r>
            <a:endParaRPr kumimoji="1" lang="ja-JP" altLang="en-US" dirty="0"/>
          </a:p>
        </p:txBody>
      </p:sp>
      <p:sp>
        <p:nvSpPr>
          <p:cNvPr id="3" name="フリーフォーム 2"/>
          <p:cNvSpPr/>
          <p:nvPr/>
        </p:nvSpPr>
        <p:spPr>
          <a:xfrm>
            <a:off x="4904510" y="5185498"/>
            <a:ext cx="3971636" cy="531811"/>
          </a:xfrm>
          <a:custGeom>
            <a:avLst/>
            <a:gdLst>
              <a:gd name="connsiteX0" fmla="*/ 0 w 3990109"/>
              <a:gd name="connsiteY0" fmla="*/ 111355 h 111355"/>
              <a:gd name="connsiteX1" fmla="*/ 369455 w 3990109"/>
              <a:gd name="connsiteY1" fmla="*/ 74410 h 111355"/>
              <a:gd name="connsiteX2" fmla="*/ 1209964 w 3990109"/>
              <a:gd name="connsiteY2" fmla="*/ 55937 h 111355"/>
              <a:gd name="connsiteX3" fmla="*/ 2032000 w 3990109"/>
              <a:gd name="connsiteY3" fmla="*/ 9755 h 111355"/>
              <a:gd name="connsiteX4" fmla="*/ 2752436 w 3990109"/>
              <a:gd name="connsiteY4" fmla="*/ 519 h 111355"/>
              <a:gd name="connsiteX5" fmla="*/ 3315855 w 3990109"/>
              <a:gd name="connsiteY5" fmla="*/ 18991 h 111355"/>
              <a:gd name="connsiteX6" fmla="*/ 3722255 w 3990109"/>
              <a:gd name="connsiteY6" fmla="*/ 46701 h 111355"/>
              <a:gd name="connsiteX7" fmla="*/ 3990109 w 3990109"/>
              <a:gd name="connsiteY7" fmla="*/ 74410 h 111355"/>
              <a:gd name="connsiteX0" fmla="*/ 0 w 3999346"/>
              <a:gd name="connsiteY0" fmla="*/ 111355 h 111355"/>
              <a:gd name="connsiteX1" fmla="*/ 369455 w 3999346"/>
              <a:gd name="connsiteY1" fmla="*/ 74410 h 111355"/>
              <a:gd name="connsiteX2" fmla="*/ 1209964 w 3999346"/>
              <a:gd name="connsiteY2" fmla="*/ 55937 h 111355"/>
              <a:gd name="connsiteX3" fmla="*/ 2032000 w 3999346"/>
              <a:gd name="connsiteY3" fmla="*/ 9755 h 111355"/>
              <a:gd name="connsiteX4" fmla="*/ 2752436 w 3999346"/>
              <a:gd name="connsiteY4" fmla="*/ 519 h 111355"/>
              <a:gd name="connsiteX5" fmla="*/ 3315855 w 3999346"/>
              <a:gd name="connsiteY5" fmla="*/ 18991 h 111355"/>
              <a:gd name="connsiteX6" fmla="*/ 3722255 w 3999346"/>
              <a:gd name="connsiteY6" fmla="*/ 46701 h 111355"/>
              <a:gd name="connsiteX7" fmla="*/ 3999346 w 3999346"/>
              <a:gd name="connsiteY7" fmla="*/ 18992 h 111355"/>
              <a:gd name="connsiteX0" fmla="*/ 0 w 3999346"/>
              <a:gd name="connsiteY0" fmla="*/ 111355 h 111355"/>
              <a:gd name="connsiteX1" fmla="*/ 369455 w 3999346"/>
              <a:gd name="connsiteY1" fmla="*/ 74410 h 111355"/>
              <a:gd name="connsiteX2" fmla="*/ 1209964 w 3999346"/>
              <a:gd name="connsiteY2" fmla="*/ 55937 h 111355"/>
              <a:gd name="connsiteX3" fmla="*/ 2032000 w 3999346"/>
              <a:gd name="connsiteY3" fmla="*/ 9755 h 111355"/>
              <a:gd name="connsiteX4" fmla="*/ 2752436 w 3999346"/>
              <a:gd name="connsiteY4" fmla="*/ 519 h 111355"/>
              <a:gd name="connsiteX5" fmla="*/ 3315855 w 3999346"/>
              <a:gd name="connsiteY5" fmla="*/ 18991 h 111355"/>
              <a:gd name="connsiteX6" fmla="*/ 3713019 w 3999346"/>
              <a:gd name="connsiteY6" fmla="*/ 18991 h 111355"/>
              <a:gd name="connsiteX7" fmla="*/ 3999346 w 3999346"/>
              <a:gd name="connsiteY7" fmla="*/ 18992 h 111355"/>
              <a:gd name="connsiteX0" fmla="*/ 0 w 3999346"/>
              <a:gd name="connsiteY0" fmla="*/ 111355 h 111355"/>
              <a:gd name="connsiteX1" fmla="*/ 369455 w 3999346"/>
              <a:gd name="connsiteY1" fmla="*/ 74410 h 111355"/>
              <a:gd name="connsiteX2" fmla="*/ 1209964 w 3999346"/>
              <a:gd name="connsiteY2" fmla="*/ 55937 h 111355"/>
              <a:gd name="connsiteX3" fmla="*/ 2032000 w 3999346"/>
              <a:gd name="connsiteY3" fmla="*/ 9755 h 111355"/>
              <a:gd name="connsiteX4" fmla="*/ 2752436 w 3999346"/>
              <a:gd name="connsiteY4" fmla="*/ 519 h 111355"/>
              <a:gd name="connsiteX5" fmla="*/ 3315855 w 3999346"/>
              <a:gd name="connsiteY5" fmla="*/ 18991 h 111355"/>
              <a:gd name="connsiteX6" fmla="*/ 3703782 w 3999346"/>
              <a:gd name="connsiteY6" fmla="*/ 518 h 111355"/>
              <a:gd name="connsiteX7" fmla="*/ 3999346 w 3999346"/>
              <a:gd name="connsiteY7" fmla="*/ 18992 h 111355"/>
              <a:gd name="connsiteX0" fmla="*/ 0 w 3999346"/>
              <a:gd name="connsiteY0" fmla="*/ 120073 h 120073"/>
              <a:gd name="connsiteX1" fmla="*/ 369455 w 3999346"/>
              <a:gd name="connsiteY1" fmla="*/ 83128 h 120073"/>
              <a:gd name="connsiteX2" fmla="*/ 1209964 w 3999346"/>
              <a:gd name="connsiteY2" fmla="*/ 64655 h 120073"/>
              <a:gd name="connsiteX3" fmla="*/ 2032000 w 3999346"/>
              <a:gd name="connsiteY3" fmla="*/ 18473 h 120073"/>
              <a:gd name="connsiteX4" fmla="*/ 2752436 w 3999346"/>
              <a:gd name="connsiteY4" fmla="*/ 9237 h 120073"/>
              <a:gd name="connsiteX5" fmla="*/ 3315855 w 3999346"/>
              <a:gd name="connsiteY5" fmla="*/ 0 h 120073"/>
              <a:gd name="connsiteX6" fmla="*/ 3703782 w 3999346"/>
              <a:gd name="connsiteY6" fmla="*/ 9236 h 120073"/>
              <a:gd name="connsiteX7" fmla="*/ 3999346 w 3999346"/>
              <a:gd name="connsiteY7" fmla="*/ 27710 h 120073"/>
              <a:gd name="connsiteX0" fmla="*/ 0 w 3999346"/>
              <a:gd name="connsiteY0" fmla="*/ 122658 h 122658"/>
              <a:gd name="connsiteX1" fmla="*/ 369455 w 3999346"/>
              <a:gd name="connsiteY1" fmla="*/ 85713 h 122658"/>
              <a:gd name="connsiteX2" fmla="*/ 1209964 w 3999346"/>
              <a:gd name="connsiteY2" fmla="*/ 67240 h 122658"/>
              <a:gd name="connsiteX3" fmla="*/ 2032000 w 3999346"/>
              <a:gd name="connsiteY3" fmla="*/ 21058 h 122658"/>
              <a:gd name="connsiteX4" fmla="*/ 2752436 w 3999346"/>
              <a:gd name="connsiteY4" fmla="*/ 11822 h 122658"/>
              <a:gd name="connsiteX5" fmla="*/ 3315855 w 3999346"/>
              <a:gd name="connsiteY5" fmla="*/ 2585 h 122658"/>
              <a:gd name="connsiteX6" fmla="*/ 3703782 w 3999346"/>
              <a:gd name="connsiteY6" fmla="*/ 11821 h 122658"/>
              <a:gd name="connsiteX7" fmla="*/ 3999346 w 3999346"/>
              <a:gd name="connsiteY7" fmla="*/ 2586 h 122658"/>
              <a:gd name="connsiteX0" fmla="*/ 0 w 3999346"/>
              <a:gd name="connsiteY0" fmla="*/ 129310 h 129310"/>
              <a:gd name="connsiteX1" fmla="*/ 369455 w 3999346"/>
              <a:gd name="connsiteY1" fmla="*/ 92365 h 129310"/>
              <a:gd name="connsiteX2" fmla="*/ 1209964 w 3999346"/>
              <a:gd name="connsiteY2" fmla="*/ 73892 h 129310"/>
              <a:gd name="connsiteX3" fmla="*/ 2032000 w 3999346"/>
              <a:gd name="connsiteY3" fmla="*/ 27710 h 129310"/>
              <a:gd name="connsiteX4" fmla="*/ 2752436 w 3999346"/>
              <a:gd name="connsiteY4" fmla="*/ 18474 h 129310"/>
              <a:gd name="connsiteX5" fmla="*/ 3315855 w 3999346"/>
              <a:gd name="connsiteY5" fmla="*/ 9237 h 129310"/>
              <a:gd name="connsiteX6" fmla="*/ 3694546 w 3999346"/>
              <a:gd name="connsiteY6" fmla="*/ 0 h 129310"/>
              <a:gd name="connsiteX7" fmla="*/ 3999346 w 3999346"/>
              <a:gd name="connsiteY7" fmla="*/ 9238 h 129310"/>
              <a:gd name="connsiteX0" fmla="*/ 0 w 3999346"/>
              <a:gd name="connsiteY0" fmla="*/ 122659 h 122659"/>
              <a:gd name="connsiteX1" fmla="*/ 369455 w 3999346"/>
              <a:gd name="connsiteY1" fmla="*/ 85714 h 122659"/>
              <a:gd name="connsiteX2" fmla="*/ 1209964 w 3999346"/>
              <a:gd name="connsiteY2" fmla="*/ 67241 h 122659"/>
              <a:gd name="connsiteX3" fmla="*/ 2032000 w 3999346"/>
              <a:gd name="connsiteY3" fmla="*/ 21059 h 122659"/>
              <a:gd name="connsiteX4" fmla="*/ 2752436 w 3999346"/>
              <a:gd name="connsiteY4" fmla="*/ 11823 h 122659"/>
              <a:gd name="connsiteX5" fmla="*/ 3315855 w 3999346"/>
              <a:gd name="connsiteY5" fmla="*/ 2586 h 122659"/>
              <a:gd name="connsiteX6" fmla="*/ 3694546 w 3999346"/>
              <a:gd name="connsiteY6" fmla="*/ 11821 h 122659"/>
              <a:gd name="connsiteX7" fmla="*/ 3999346 w 3999346"/>
              <a:gd name="connsiteY7" fmla="*/ 2587 h 122659"/>
              <a:gd name="connsiteX0" fmla="*/ 0 w 3999346"/>
              <a:gd name="connsiteY0" fmla="*/ 138547 h 138547"/>
              <a:gd name="connsiteX1" fmla="*/ 369455 w 3999346"/>
              <a:gd name="connsiteY1" fmla="*/ 101602 h 138547"/>
              <a:gd name="connsiteX2" fmla="*/ 1209964 w 3999346"/>
              <a:gd name="connsiteY2" fmla="*/ 83129 h 138547"/>
              <a:gd name="connsiteX3" fmla="*/ 2032000 w 3999346"/>
              <a:gd name="connsiteY3" fmla="*/ 36947 h 138547"/>
              <a:gd name="connsiteX4" fmla="*/ 2752436 w 3999346"/>
              <a:gd name="connsiteY4" fmla="*/ 27711 h 138547"/>
              <a:gd name="connsiteX5" fmla="*/ 3315855 w 3999346"/>
              <a:gd name="connsiteY5" fmla="*/ 18474 h 138547"/>
              <a:gd name="connsiteX6" fmla="*/ 3694546 w 3999346"/>
              <a:gd name="connsiteY6" fmla="*/ 0 h 138547"/>
              <a:gd name="connsiteX7" fmla="*/ 3999346 w 3999346"/>
              <a:gd name="connsiteY7" fmla="*/ 18475 h 138547"/>
              <a:gd name="connsiteX0" fmla="*/ 0 w 3971636"/>
              <a:gd name="connsiteY0" fmla="*/ 150888 h 150888"/>
              <a:gd name="connsiteX1" fmla="*/ 369455 w 3971636"/>
              <a:gd name="connsiteY1" fmla="*/ 113943 h 150888"/>
              <a:gd name="connsiteX2" fmla="*/ 1209964 w 3971636"/>
              <a:gd name="connsiteY2" fmla="*/ 95470 h 150888"/>
              <a:gd name="connsiteX3" fmla="*/ 2032000 w 3971636"/>
              <a:gd name="connsiteY3" fmla="*/ 49288 h 150888"/>
              <a:gd name="connsiteX4" fmla="*/ 2752436 w 3971636"/>
              <a:gd name="connsiteY4" fmla="*/ 40052 h 150888"/>
              <a:gd name="connsiteX5" fmla="*/ 3315855 w 3971636"/>
              <a:gd name="connsiteY5" fmla="*/ 30815 h 150888"/>
              <a:gd name="connsiteX6" fmla="*/ 3694546 w 3971636"/>
              <a:gd name="connsiteY6" fmla="*/ 12341 h 150888"/>
              <a:gd name="connsiteX7" fmla="*/ 3971636 w 3971636"/>
              <a:gd name="connsiteY7" fmla="*/ 3107 h 1508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971636" h="150888">
                <a:moveTo>
                  <a:pt x="0" y="150888"/>
                </a:moveTo>
                <a:cubicBezTo>
                  <a:pt x="83897" y="137033"/>
                  <a:pt x="167794" y="123179"/>
                  <a:pt x="369455" y="113943"/>
                </a:cubicBezTo>
                <a:cubicBezTo>
                  <a:pt x="571116" y="104707"/>
                  <a:pt x="932873" y="106246"/>
                  <a:pt x="1209964" y="95470"/>
                </a:cubicBezTo>
                <a:cubicBezTo>
                  <a:pt x="1487055" y="84694"/>
                  <a:pt x="1774921" y="58524"/>
                  <a:pt x="2032000" y="49288"/>
                </a:cubicBezTo>
                <a:cubicBezTo>
                  <a:pt x="2289079" y="40052"/>
                  <a:pt x="2538460" y="43131"/>
                  <a:pt x="2752436" y="40052"/>
                </a:cubicBezTo>
                <a:lnTo>
                  <a:pt x="3315855" y="30815"/>
                </a:lnTo>
                <a:cubicBezTo>
                  <a:pt x="3472873" y="26197"/>
                  <a:pt x="3585249" y="16959"/>
                  <a:pt x="3694546" y="12341"/>
                </a:cubicBezTo>
                <a:cubicBezTo>
                  <a:pt x="3803843" y="7723"/>
                  <a:pt x="3893897" y="-6130"/>
                  <a:pt x="3971636" y="3107"/>
                </a:cubicBezTo>
              </a:path>
            </a:pathLst>
          </a:custGeom>
          <a:ln w="254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p:cNvSpPr txBox="1"/>
          <p:nvPr/>
        </p:nvSpPr>
        <p:spPr>
          <a:xfrm>
            <a:off x="5724128" y="2348880"/>
            <a:ext cx="2263761" cy="830997"/>
          </a:xfrm>
          <a:prstGeom prst="rect">
            <a:avLst/>
          </a:prstGeom>
          <a:noFill/>
        </p:spPr>
        <p:txBody>
          <a:bodyPr wrap="none" rtlCol="0">
            <a:spAutoFit/>
          </a:bodyPr>
          <a:lstStyle/>
          <a:p>
            <a:pPr algn="l"/>
            <a:r>
              <a:rPr kumimoji="1" lang="ja-JP" altLang="en-US" dirty="0" smtClean="0"/>
              <a:t>使用済核燃料</a:t>
            </a:r>
            <a:endParaRPr kumimoji="1" lang="en-US" altLang="ja-JP" dirty="0" smtClean="0"/>
          </a:p>
          <a:p>
            <a:pPr algn="l"/>
            <a:r>
              <a:rPr kumimoji="1" lang="en-US" altLang="ja-JP" dirty="0" smtClean="0"/>
              <a:t>NPP</a:t>
            </a:r>
            <a:r>
              <a:rPr lang="ja-JP" altLang="en-US" dirty="0" smtClean="0"/>
              <a:t> </a:t>
            </a:r>
            <a:r>
              <a:rPr lang="en-US" altLang="ja-JP" dirty="0" smtClean="0"/>
              <a:t>Spent Fuel</a:t>
            </a:r>
            <a:endParaRPr kumimoji="1" lang="ja-JP" altLang="en-US" dirty="0"/>
          </a:p>
        </p:txBody>
      </p:sp>
      <p:sp>
        <p:nvSpPr>
          <p:cNvPr id="13" name="フリーフォーム 12"/>
          <p:cNvSpPr/>
          <p:nvPr/>
        </p:nvSpPr>
        <p:spPr>
          <a:xfrm>
            <a:off x="258618" y="4674683"/>
            <a:ext cx="4037063" cy="1021630"/>
          </a:xfrm>
          <a:custGeom>
            <a:avLst/>
            <a:gdLst>
              <a:gd name="connsiteX0" fmla="*/ 0 w 4076565"/>
              <a:gd name="connsiteY0" fmla="*/ 1134343 h 1134343"/>
              <a:gd name="connsiteX1" fmla="*/ 258618 w 4076565"/>
              <a:gd name="connsiteY1" fmla="*/ 1078925 h 1134343"/>
              <a:gd name="connsiteX2" fmla="*/ 406400 w 4076565"/>
              <a:gd name="connsiteY2" fmla="*/ 1134343 h 1134343"/>
              <a:gd name="connsiteX3" fmla="*/ 480291 w 4076565"/>
              <a:gd name="connsiteY3" fmla="*/ 1078925 h 1134343"/>
              <a:gd name="connsiteX4" fmla="*/ 655782 w 4076565"/>
              <a:gd name="connsiteY4" fmla="*/ 1106634 h 1134343"/>
              <a:gd name="connsiteX5" fmla="*/ 748146 w 4076565"/>
              <a:gd name="connsiteY5" fmla="*/ 1069689 h 1134343"/>
              <a:gd name="connsiteX6" fmla="*/ 895927 w 4076565"/>
              <a:gd name="connsiteY6" fmla="*/ 1106634 h 1134343"/>
              <a:gd name="connsiteX7" fmla="*/ 1034473 w 4076565"/>
              <a:gd name="connsiteY7" fmla="*/ 1051216 h 1134343"/>
              <a:gd name="connsiteX8" fmla="*/ 1200727 w 4076565"/>
              <a:gd name="connsiteY8" fmla="*/ 1088162 h 1134343"/>
              <a:gd name="connsiteX9" fmla="*/ 1450109 w 4076565"/>
              <a:gd name="connsiteY9" fmla="*/ 1014271 h 1134343"/>
              <a:gd name="connsiteX10" fmla="*/ 1791855 w 4076565"/>
              <a:gd name="connsiteY10" fmla="*/ 1032743 h 1134343"/>
              <a:gd name="connsiteX11" fmla="*/ 2290618 w 4076565"/>
              <a:gd name="connsiteY11" fmla="*/ 857252 h 1134343"/>
              <a:gd name="connsiteX12" fmla="*/ 2558473 w 4076565"/>
              <a:gd name="connsiteY12" fmla="*/ 848016 h 1134343"/>
              <a:gd name="connsiteX13" fmla="*/ 2937164 w 4076565"/>
              <a:gd name="connsiteY13" fmla="*/ 644816 h 1134343"/>
              <a:gd name="connsiteX14" fmla="*/ 3482109 w 4076565"/>
              <a:gd name="connsiteY14" fmla="*/ 330780 h 1134343"/>
              <a:gd name="connsiteX15" fmla="*/ 4027055 w 4076565"/>
              <a:gd name="connsiteY15" fmla="*/ 35216 h 1134343"/>
              <a:gd name="connsiteX16" fmla="*/ 4017818 w 4076565"/>
              <a:gd name="connsiteY16" fmla="*/ 16743 h 1134343"/>
              <a:gd name="connsiteX0" fmla="*/ 0 w 4076565"/>
              <a:gd name="connsiteY0" fmla="*/ 1134343 h 1134343"/>
              <a:gd name="connsiteX1" fmla="*/ 258618 w 4076565"/>
              <a:gd name="connsiteY1" fmla="*/ 1078925 h 1134343"/>
              <a:gd name="connsiteX2" fmla="*/ 387692 w 4076565"/>
              <a:gd name="connsiteY2" fmla="*/ 1093704 h 1134343"/>
              <a:gd name="connsiteX3" fmla="*/ 480291 w 4076565"/>
              <a:gd name="connsiteY3" fmla="*/ 1078925 h 1134343"/>
              <a:gd name="connsiteX4" fmla="*/ 655782 w 4076565"/>
              <a:gd name="connsiteY4" fmla="*/ 1106634 h 1134343"/>
              <a:gd name="connsiteX5" fmla="*/ 748146 w 4076565"/>
              <a:gd name="connsiteY5" fmla="*/ 1069689 h 1134343"/>
              <a:gd name="connsiteX6" fmla="*/ 895927 w 4076565"/>
              <a:gd name="connsiteY6" fmla="*/ 1106634 h 1134343"/>
              <a:gd name="connsiteX7" fmla="*/ 1034473 w 4076565"/>
              <a:gd name="connsiteY7" fmla="*/ 1051216 h 1134343"/>
              <a:gd name="connsiteX8" fmla="*/ 1200727 w 4076565"/>
              <a:gd name="connsiteY8" fmla="*/ 1088162 h 1134343"/>
              <a:gd name="connsiteX9" fmla="*/ 1450109 w 4076565"/>
              <a:gd name="connsiteY9" fmla="*/ 1014271 h 1134343"/>
              <a:gd name="connsiteX10" fmla="*/ 1791855 w 4076565"/>
              <a:gd name="connsiteY10" fmla="*/ 1032743 h 1134343"/>
              <a:gd name="connsiteX11" fmla="*/ 2290618 w 4076565"/>
              <a:gd name="connsiteY11" fmla="*/ 857252 h 1134343"/>
              <a:gd name="connsiteX12" fmla="*/ 2558473 w 4076565"/>
              <a:gd name="connsiteY12" fmla="*/ 848016 h 1134343"/>
              <a:gd name="connsiteX13" fmla="*/ 2937164 w 4076565"/>
              <a:gd name="connsiteY13" fmla="*/ 644816 h 1134343"/>
              <a:gd name="connsiteX14" fmla="*/ 3482109 w 4076565"/>
              <a:gd name="connsiteY14" fmla="*/ 330780 h 1134343"/>
              <a:gd name="connsiteX15" fmla="*/ 4027055 w 4076565"/>
              <a:gd name="connsiteY15" fmla="*/ 35216 h 1134343"/>
              <a:gd name="connsiteX16" fmla="*/ 4017818 w 4076565"/>
              <a:gd name="connsiteY16" fmla="*/ 16743 h 1134343"/>
              <a:gd name="connsiteX0" fmla="*/ 0 w 4101182"/>
              <a:gd name="connsiteY0" fmla="*/ 1173536 h 1173536"/>
              <a:gd name="connsiteX1" fmla="*/ 258618 w 4101182"/>
              <a:gd name="connsiteY1" fmla="*/ 1118118 h 1173536"/>
              <a:gd name="connsiteX2" fmla="*/ 387692 w 4101182"/>
              <a:gd name="connsiteY2" fmla="*/ 1132897 h 1173536"/>
              <a:gd name="connsiteX3" fmla="*/ 480291 w 4101182"/>
              <a:gd name="connsiteY3" fmla="*/ 1118118 h 1173536"/>
              <a:gd name="connsiteX4" fmla="*/ 655782 w 4101182"/>
              <a:gd name="connsiteY4" fmla="*/ 1145827 h 1173536"/>
              <a:gd name="connsiteX5" fmla="*/ 748146 w 4101182"/>
              <a:gd name="connsiteY5" fmla="*/ 1108882 h 1173536"/>
              <a:gd name="connsiteX6" fmla="*/ 895927 w 4101182"/>
              <a:gd name="connsiteY6" fmla="*/ 1145827 h 1173536"/>
              <a:gd name="connsiteX7" fmla="*/ 1034473 w 4101182"/>
              <a:gd name="connsiteY7" fmla="*/ 1090409 h 1173536"/>
              <a:gd name="connsiteX8" fmla="*/ 1200727 w 4101182"/>
              <a:gd name="connsiteY8" fmla="*/ 1127355 h 1173536"/>
              <a:gd name="connsiteX9" fmla="*/ 1450109 w 4101182"/>
              <a:gd name="connsiteY9" fmla="*/ 1053464 h 1173536"/>
              <a:gd name="connsiteX10" fmla="*/ 1791855 w 4101182"/>
              <a:gd name="connsiteY10" fmla="*/ 1071936 h 1173536"/>
              <a:gd name="connsiteX11" fmla="*/ 2290618 w 4101182"/>
              <a:gd name="connsiteY11" fmla="*/ 896445 h 1173536"/>
              <a:gd name="connsiteX12" fmla="*/ 2558473 w 4101182"/>
              <a:gd name="connsiteY12" fmla="*/ 887209 h 1173536"/>
              <a:gd name="connsiteX13" fmla="*/ 2937164 w 4101182"/>
              <a:gd name="connsiteY13" fmla="*/ 684009 h 1173536"/>
              <a:gd name="connsiteX14" fmla="*/ 3482109 w 4101182"/>
              <a:gd name="connsiteY14" fmla="*/ 369973 h 1173536"/>
              <a:gd name="connsiteX15" fmla="*/ 4027055 w 4101182"/>
              <a:gd name="connsiteY15" fmla="*/ 74409 h 1173536"/>
              <a:gd name="connsiteX16" fmla="*/ 4064588 w 4101182"/>
              <a:gd name="connsiteY16" fmla="*/ 5136 h 1173536"/>
              <a:gd name="connsiteX0" fmla="*/ 0 w 4101182"/>
              <a:gd name="connsiteY0" fmla="*/ 1173536 h 1173536"/>
              <a:gd name="connsiteX1" fmla="*/ 258618 w 4101182"/>
              <a:gd name="connsiteY1" fmla="*/ 1118118 h 1173536"/>
              <a:gd name="connsiteX2" fmla="*/ 387692 w 4101182"/>
              <a:gd name="connsiteY2" fmla="*/ 1132897 h 1173536"/>
              <a:gd name="connsiteX3" fmla="*/ 480291 w 4101182"/>
              <a:gd name="connsiteY3" fmla="*/ 1118118 h 1173536"/>
              <a:gd name="connsiteX4" fmla="*/ 655782 w 4101182"/>
              <a:gd name="connsiteY4" fmla="*/ 1145827 h 1173536"/>
              <a:gd name="connsiteX5" fmla="*/ 748146 w 4101182"/>
              <a:gd name="connsiteY5" fmla="*/ 1108882 h 1173536"/>
              <a:gd name="connsiteX6" fmla="*/ 895927 w 4101182"/>
              <a:gd name="connsiteY6" fmla="*/ 1145827 h 1173536"/>
              <a:gd name="connsiteX7" fmla="*/ 1034473 w 4101182"/>
              <a:gd name="connsiteY7" fmla="*/ 1090409 h 1173536"/>
              <a:gd name="connsiteX8" fmla="*/ 1200727 w 4101182"/>
              <a:gd name="connsiteY8" fmla="*/ 1127355 h 1173536"/>
              <a:gd name="connsiteX9" fmla="*/ 1450109 w 4101182"/>
              <a:gd name="connsiteY9" fmla="*/ 1053464 h 1173536"/>
              <a:gd name="connsiteX10" fmla="*/ 1791855 w 4101182"/>
              <a:gd name="connsiteY10" fmla="*/ 1071936 h 1173536"/>
              <a:gd name="connsiteX11" fmla="*/ 2290618 w 4101182"/>
              <a:gd name="connsiteY11" fmla="*/ 896445 h 1173536"/>
              <a:gd name="connsiteX12" fmla="*/ 2558473 w 4101182"/>
              <a:gd name="connsiteY12" fmla="*/ 948169 h 1173536"/>
              <a:gd name="connsiteX13" fmla="*/ 2937164 w 4101182"/>
              <a:gd name="connsiteY13" fmla="*/ 684009 h 1173536"/>
              <a:gd name="connsiteX14" fmla="*/ 3482109 w 4101182"/>
              <a:gd name="connsiteY14" fmla="*/ 369973 h 1173536"/>
              <a:gd name="connsiteX15" fmla="*/ 4027055 w 4101182"/>
              <a:gd name="connsiteY15" fmla="*/ 74409 h 1173536"/>
              <a:gd name="connsiteX16" fmla="*/ 4064588 w 4101182"/>
              <a:gd name="connsiteY16" fmla="*/ 5136 h 1173536"/>
              <a:gd name="connsiteX0" fmla="*/ 0 w 4101182"/>
              <a:gd name="connsiteY0" fmla="*/ 1173536 h 1173536"/>
              <a:gd name="connsiteX1" fmla="*/ 258618 w 4101182"/>
              <a:gd name="connsiteY1" fmla="*/ 1118118 h 1173536"/>
              <a:gd name="connsiteX2" fmla="*/ 387692 w 4101182"/>
              <a:gd name="connsiteY2" fmla="*/ 1132897 h 1173536"/>
              <a:gd name="connsiteX3" fmla="*/ 480291 w 4101182"/>
              <a:gd name="connsiteY3" fmla="*/ 1118118 h 1173536"/>
              <a:gd name="connsiteX4" fmla="*/ 655782 w 4101182"/>
              <a:gd name="connsiteY4" fmla="*/ 1145827 h 1173536"/>
              <a:gd name="connsiteX5" fmla="*/ 748146 w 4101182"/>
              <a:gd name="connsiteY5" fmla="*/ 1108882 h 1173536"/>
              <a:gd name="connsiteX6" fmla="*/ 895927 w 4101182"/>
              <a:gd name="connsiteY6" fmla="*/ 1145827 h 1173536"/>
              <a:gd name="connsiteX7" fmla="*/ 1034473 w 4101182"/>
              <a:gd name="connsiteY7" fmla="*/ 1090409 h 1173536"/>
              <a:gd name="connsiteX8" fmla="*/ 1200727 w 4101182"/>
              <a:gd name="connsiteY8" fmla="*/ 1127355 h 1173536"/>
              <a:gd name="connsiteX9" fmla="*/ 1450109 w 4101182"/>
              <a:gd name="connsiteY9" fmla="*/ 1053464 h 1173536"/>
              <a:gd name="connsiteX10" fmla="*/ 1791855 w 4101182"/>
              <a:gd name="connsiteY10" fmla="*/ 1071936 h 1173536"/>
              <a:gd name="connsiteX11" fmla="*/ 2271910 w 4101182"/>
              <a:gd name="connsiteY11" fmla="*/ 977725 h 1173536"/>
              <a:gd name="connsiteX12" fmla="*/ 2558473 w 4101182"/>
              <a:gd name="connsiteY12" fmla="*/ 948169 h 1173536"/>
              <a:gd name="connsiteX13" fmla="*/ 2937164 w 4101182"/>
              <a:gd name="connsiteY13" fmla="*/ 684009 h 1173536"/>
              <a:gd name="connsiteX14" fmla="*/ 3482109 w 4101182"/>
              <a:gd name="connsiteY14" fmla="*/ 369973 h 1173536"/>
              <a:gd name="connsiteX15" fmla="*/ 4027055 w 4101182"/>
              <a:gd name="connsiteY15" fmla="*/ 74409 h 1173536"/>
              <a:gd name="connsiteX16" fmla="*/ 4064588 w 4101182"/>
              <a:gd name="connsiteY16" fmla="*/ 5136 h 1173536"/>
              <a:gd name="connsiteX0" fmla="*/ 0 w 4101182"/>
              <a:gd name="connsiteY0" fmla="*/ 1173536 h 1173536"/>
              <a:gd name="connsiteX1" fmla="*/ 258618 w 4101182"/>
              <a:gd name="connsiteY1" fmla="*/ 1118118 h 1173536"/>
              <a:gd name="connsiteX2" fmla="*/ 387692 w 4101182"/>
              <a:gd name="connsiteY2" fmla="*/ 1132897 h 1173536"/>
              <a:gd name="connsiteX3" fmla="*/ 480291 w 4101182"/>
              <a:gd name="connsiteY3" fmla="*/ 1118118 h 1173536"/>
              <a:gd name="connsiteX4" fmla="*/ 655782 w 4101182"/>
              <a:gd name="connsiteY4" fmla="*/ 1145827 h 1173536"/>
              <a:gd name="connsiteX5" fmla="*/ 748146 w 4101182"/>
              <a:gd name="connsiteY5" fmla="*/ 1108882 h 1173536"/>
              <a:gd name="connsiteX6" fmla="*/ 895927 w 4101182"/>
              <a:gd name="connsiteY6" fmla="*/ 1145827 h 1173536"/>
              <a:gd name="connsiteX7" fmla="*/ 1034473 w 4101182"/>
              <a:gd name="connsiteY7" fmla="*/ 1090409 h 1173536"/>
              <a:gd name="connsiteX8" fmla="*/ 1200727 w 4101182"/>
              <a:gd name="connsiteY8" fmla="*/ 1127355 h 1173536"/>
              <a:gd name="connsiteX9" fmla="*/ 1450109 w 4101182"/>
              <a:gd name="connsiteY9" fmla="*/ 1053464 h 1173536"/>
              <a:gd name="connsiteX10" fmla="*/ 1791855 w 4101182"/>
              <a:gd name="connsiteY10" fmla="*/ 1071936 h 1173536"/>
              <a:gd name="connsiteX11" fmla="*/ 2253202 w 4101182"/>
              <a:gd name="connsiteY11" fmla="*/ 1008205 h 1173536"/>
              <a:gd name="connsiteX12" fmla="*/ 2558473 w 4101182"/>
              <a:gd name="connsiteY12" fmla="*/ 948169 h 1173536"/>
              <a:gd name="connsiteX13" fmla="*/ 2937164 w 4101182"/>
              <a:gd name="connsiteY13" fmla="*/ 684009 h 1173536"/>
              <a:gd name="connsiteX14" fmla="*/ 3482109 w 4101182"/>
              <a:gd name="connsiteY14" fmla="*/ 369973 h 1173536"/>
              <a:gd name="connsiteX15" fmla="*/ 4027055 w 4101182"/>
              <a:gd name="connsiteY15" fmla="*/ 74409 h 1173536"/>
              <a:gd name="connsiteX16" fmla="*/ 4064588 w 4101182"/>
              <a:gd name="connsiteY16" fmla="*/ 5136 h 1173536"/>
              <a:gd name="connsiteX0" fmla="*/ 0 w 4101182"/>
              <a:gd name="connsiteY0" fmla="*/ 1173536 h 1173536"/>
              <a:gd name="connsiteX1" fmla="*/ 258618 w 4101182"/>
              <a:gd name="connsiteY1" fmla="*/ 1118118 h 1173536"/>
              <a:gd name="connsiteX2" fmla="*/ 387692 w 4101182"/>
              <a:gd name="connsiteY2" fmla="*/ 1132897 h 1173536"/>
              <a:gd name="connsiteX3" fmla="*/ 480291 w 4101182"/>
              <a:gd name="connsiteY3" fmla="*/ 1118118 h 1173536"/>
              <a:gd name="connsiteX4" fmla="*/ 655782 w 4101182"/>
              <a:gd name="connsiteY4" fmla="*/ 1145827 h 1173536"/>
              <a:gd name="connsiteX5" fmla="*/ 748146 w 4101182"/>
              <a:gd name="connsiteY5" fmla="*/ 1108882 h 1173536"/>
              <a:gd name="connsiteX6" fmla="*/ 895927 w 4101182"/>
              <a:gd name="connsiteY6" fmla="*/ 1145827 h 1173536"/>
              <a:gd name="connsiteX7" fmla="*/ 1034473 w 4101182"/>
              <a:gd name="connsiteY7" fmla="*/ 1090409 h 1173536"/>
              <a:gd name="connsiteX8" fmla="*/ 1200727 w 4101182"/>
              <a:gd name="connsiteY8" fmla="*/ 1127355 h 1173536"/>
              <a:gd name="connsiteX9" fmla="*/ 1450109 w 4101182"/>
              <a:gd name="connsiteY9" fmla="*/ 1053464 h 1173536"/>
              <a:gd name="connsiteX10" fmla="*/ 1791855 w 4101182"/>
              <a:gd name="connsiteY10" fmla="*/ 1071936 h 1173536"/>
              <a:gd name="connsiteX11" fmla="*/ 2253202 w 4101182"/>
              <a:gd name="connsiteY11" fmla="*/ 1008205 h 1173536"/>
              <a:gd name="connsiteX12" fmla="*/ 2558473 w 4101182"/>
              <a:gd name="connsiteY12" fmla="*/ 948169 h 1173536"/>
              <a:gd name="connsiteX13" fmla="*/ 2965226 w 4101182"/>
              <a:gd name="connsiteY13" fmla="*/ 724649 h 1173536"/>
              <a:gd name="connsiteX14" fmla="*/ 3482109 w 4101182"/>
              <a:gd name="connsiteY14" fmla="*/ 369973 h 1173536"/>
              <a:gd name="connsiteX15" fmla="*/ 4027055 w 4101182"/>
              <a:gd name="connsiteY15" fmla="*/ 74409 h 1173536"/>
              <a:gd name="connsiteX16" fmla="*/ 4064588 w 4101182"/>
              <a:gd name="connsiteY16" fmla="*/ 5136 h 1173536"/>
              <a:gd name="connsiteX0" fmla="*/ 0 w 4099629"/>
              <a:gd name="connsiteY0" fmla="*/ 1174277 h 1174277"/>
              <a:gd name="connsiteX1" fmla="*/ 258618 w 4099629"/>
              <a:gd name="connsiteY1" fmla="*/ 1118859 h 1174277"/>
              <a:gd name="connsiteX2" fmla="*/ 387692 w 4099629"/>
              <a:gd name="connsiteY2" fmla="*/ 1133638 h 1174277"/>
              <a:gd name="connsiteX3" fmla="*/ 480291 w 4099629"/>
              <a:gd name="connsiteY3" fmla="*/ 1118859 h 1174277"/>
              <a:gd name="connsiteX4" fmla="*/ 655782 w 4099629"/>
              <a:gd name="connsiteY4" fmla="*/ 1146568 h 1174277"/>
              <a:gd name="connsiteX5" fmla="*/ 748146 w 4099629"/>
              <a:gd name="connsiteY5" fmla="*/ 1109623 h 1174277"/>
              <a:gd name="connsiteX6" fmla="*/ 895927 w 4099629"/>
              <a:gd name="connsiteY6" fmla="*/ 1146568 h 1174277"/>
              <a:gd name="connsiteX7" fmla="*/ 1034473 w 4099629"/>
              <a:gd name="connsiteY7" fmla="*/ 1091150 h 1174277"/>
              <a:gd name="connsiteX8" fmla="*/ 1200727 w 4099629"/>
              <a:gd name="connsiteY8" fmla="*/ 1128096 h 1174277"/>
              <a:gd name="connsiteX9" fmla="*/ 1450109 w 4099629"/>
              <a:gd name="connsiteY9" fmla="*/ 1054205 h 1174277"/>
              <a:gd name="connsiteX10" fmla="*/ 1791855 w 4099629"/>
              <a:gd name="connsiteY10" fmla="*/ 1072677 h 1174277"/>
              <a:gd name="connsiteX11" fmla="*/ 2253202 w 4099629"/>
              <a:gd name="connsiteY11" fmla="*/ 1008946 h 1174277"/>
              <a:gd name="connsiteX12" fmla="*/ 2558473 w 4099629"/>
              <a:gd name="connsiteY12" fmla="*/ 948910 h 1174277"/>
              <a:gd name="connsiteX13" fmla="*/ 2965226 w 4099629"/>
              <a:gd name="connsiteY13" fmla="*/ 725390 h 1174277"/>
              <a:gd name="connsiteX14" fmla="*/ 3510171 w 4099629"/>
              <a:gd name="connsiteY14" fmla="*/ 411354 h 1174277"/>
              <a:gd name="connsiteX15" fmla="*/ 4027055 w 4099629"/>
              <a:gd name="connsiteY15" fmla="*/ 75150 h 1174277"/>
              <a:gd name="connsiteX16" fmla="*/ 4064588 w 4099629"/>
              <a:gd name="connsiteY16" fmla="*/ 5877 h 1174277"/>
              <a:gd name="connsiteX0" fmla="*/ 0 w 4088426"/>
              <a:gd name="connsiteY0" fmla="*/ 1123793 h 1123793"/>
              <a:gd name="connsiteX1" fmla="*/ 258618 w 4088426"/>
              <a:gd name="connsiteY1" fmla="*/ 1068375 h 1123793"/>
              <a:gd name="connsiteX2" fmla="*/ 387692 w 4088426"/>
              <a:gd name="connsiteY2" fmla="*/ 1083154 h 1123793"/>
              <a:gd name="connsiteX3" fmla="*/ 480291 w 4088426"/>
              <a:gd name="connsiteY3" fmla="*/ 1068375 h 1123793"/>
              <a:gd name="connsiteX4" fmla="*/ 655782 w 4088426"/>
              <a:gd name="connsiteY4" fmla="*/ 1096084 h 1123793"/>
              <a:gd name="connsiteX5" fmla="*/ 748146 w 4088426"/>
              <a:gd name="connsiteY5" fmla="*/ 1059139 h 1123793"/>
              <a:gd name="connsiteX6" fmla="*/ 895927 w 4088426"/>
              <a:gd name="connsiteY6" fmla="*/ 1096084 h 1123793"/>
              <a:gd name="connsiteX7" fmla="*/ 1034473 w 4088426"/>
              <a:gd name="connsiteY7" fmla="*/ 1040666 h 1123793"/>
              <a:gd name="connsiteX8" fmla="*/ 1200727 w 4088426"/>
              <a:gd name="connsiteY8" fmla="*/ 1077612 h 1123793"/>
              <a:gd name="connsiteX9" fmla="*/ 1450109 w 4088426"/>
              <a:gd name="connsiteY9" fmla="*/ 1003721 h 1123793"/>
              <a:gd name="connsiteX10" fmla="*/ 1791855 w 4088426"/>
              <a:gd name="connsiteY10" fmla="*/ 1022193 h 1123793"/>
              <a:gd name="connsiteX11" fmla="*/ 2253202 w 4088426"/>
              <a:gd name="connsiteY11" fmla="*/ 958462 h 1123793"/>
              <a:gd name="connsiteX12" fmla="*/ 2558473 w 4088426"/>
              <a:gd name="connsiteY12" fmla="*/ 898426 h 1123793"/>
              <a:gd name="connsiteX13" fmla="*/ 2965226 w 4088426"/>
              <a:gd name="connsiteY13" fmla="*/ 674906 h 1123793"/>
              <a:gd name="connsiteX14" fmla="*/ 3510171 w 4088426"/>
              <a:gd name="connsiteY14" fmla="*/ 360870 h 1123793"/>
              <a:gd name="connsiteX15" fmla="*/ 4027055 w 4088426"/>
              <a:gd name="connsiteY15" fmla="*/ 24666 h 1123793"/>
              <a:gd name="connsiteX16" fmla="*/ 4045880 w 4088426"/>
              <a:gd name="connsiteY16" fmla="*/ 36673 h 11237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088426" h="1123793">
                <a:moveTo>
                  <a:pt x="0" y="1123793"/>
                </a:moveTo>
                <a:cubicBezTo>
                  <a:pt x="95442" y="1096084"/>
                  <a:pt x="194003" y="1075148"/>
                  <a:pt x="258618" y="1068375"/>
                </a:cubicBezTo>
                <a:cubicBezTo>
                  <a:pt x="323233" y="1061602"/>
                  <a:pt x="350747" y="1083154"/>
                  <a:pt x="387692" y="1083154"/>
                </a:cubicBezTo>
                <a:cubicBezTo>
                  <a:pt x="424637" y="1083154"/>
                  <a:pt x="435609" y="1066220"/>
                  <a:pt x="480291" y="1068375"/>
                </a:cubicBezTo>
                <a:cubicBezTo>
                  <a:pt x="524973" y="1070530"/>
                  <a:pt x="611140" y="1097623"/>
                  <a:pt x="655782" y="1096084"/>
                </a:cubicBezTo>
                <a:cubicBezTo>
                  <a:pt x="700424" y="1094545"/>
                  <a:pt x="708122" y="1059139"/>
                  <a:pt x="748146" y="1059139"/>
                </a:cubicBezTo>
                <a:cubicBezTo>
                  <a:pt x="788170" y="1059139"/>
                  <a:pt x="848206" y="1099163"/>
                  <a:pt x="895927" y="1096084"/>
                </a:cubicBezTo>
                <a:cubicBezTo>
                  <a:pt x="943648" y="1093005"/>
                  <a:pt x="983673" y="1043745"/>
                  <a:pt x="1034473" y="1040666"/>
                </a:cubicBezTo>
                <a:cubicBezTo>
                  <a:pt x="1085273" y="1037587"/>
                  <a:pt x="1131454" y="1083769"/>
                  <a:pt x="1200727" y="1077612"/>
                </a:cubicBezTo>
                <a:cubicBezTo>
                  <a:pt x="1270000" y="1071455"/>
                  <a:pt x="1351588" y="1012957"/>
                  <a:pt x="1450109" y="1003721"/>
                </a:cubicBezTo>
                <a:cubicBezTo>
                  <a:pt x="1548630" y="994485"/>
                  <a:pt x="1658006" y="1029736"/>
                  <a:pt x="1791855" y="1022193"/>
                </a:cubicBezTo>
                <a:cubicBezTo>
                  <a:pt x="1925704" y="1014650"/>
                  <a:pt x="2125432" y="979090"/>
                  <a:pt x="2253202" y="958462"/>
                </a:cubicBezTo>
                <a:cubicBezTo>
                  <a:pt x="2380972" y="937834"/>
                  <a:pt x="2439802" y="945685"/>
                  <a:pt x="2558473" y="898426"/>
                </a:cubicBezTo>
                <a:cubicBezTo>
                  <a:pt x="2677144" y="851167"/>
                  <a:pt x="2806610" y="764499"/>
                  <a:pt x="2965226" y="674906"/>
                </a:cubicBezTo>
                <a:cubicBezTo>
                  <a:pt x="3123842" y="585313"/>
                  <a:pt x="3333200" y="469243"/>
                  <a:pt x="3510171" y="360870"/>
                </a:cubicBezTo>
                <a:cubicBezTo>
                  <a:pt x="3687142" y="252497"/>
                  <a:pt x="3937770" y="78699"/>
                  <a:pt x="4027055" y="24666"/>
                </a:cubicBezTo>
                <a:cubicBezTo>
                  <a:pt x="4116340" y="-29367"/>
                  <a:pt x="4095141" y="19740"/>
                  <a:pt x="4045880" y="36673"/>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フリーフォーム 14"/>
          <p:cNvSpPr/>
          <p:nvPr/>
        </p:nvSpPr>
        <p:spPr>
          <a:xfrm>
            <a:off x="258618" y="5363758"/>
            <a:ext cx="3232727" cy="362788"/>
          </a:xfrm>
          <a:custGeom>
            <a:avLst/>
            <a:gdLst>
              <a:gd name="connsiteX0" fmla="*/ 0 w 3232727"/>
              <a:gd name="connsiteY0" fmla="*/ 120115 h 452624"/>
              <a:gd name="connsiteX1" fmla="*/ 258618 w 3232727"/>
              <a:gd name="connsiteY1" fmla="*/ 27752 h 452624"/>
              <a:gd name="connsiteX2" fmla="*/ 461818 w 3232727"/>
              <a:gd name="connsiteY2" fmla="*/ 18515 h 452624"/>
              <a:gd name="connsiteX3" fmla="*/ 720437 w 3232727"/>
              <a:gd name="connsiteY3" fmla="*/ 258661 h 452624"/>
              <a:gd name="connsiteX4" fmla="*/ 923637 w 3232727"/>
              <a:gd name="connsiteY4" fmla="*/ 387970 h 452624"/>
              <a:gd name="connsiteX5" fmla="*/ 1422400 w 3232727"/>
              <a:gd name="connsiteY5" fmla="*/ 397206 h 452624"/>
              <a:gd name="connsiteX6" fmla="*/ 1958109 w 3232727"/>
              <a:gd name="connsiteY6" fmla="*/ 415679 h 452624"/>
              <a:gd name="connsiteX7" fmla="*/ 2595418 w 3232727"/>
              <a:gd name="connsiteY7" fmla="*/ 443388 h 452624"/>
              <a:gd name="connsiteX8" fmla="*/ 3232727 w 3232727"/>
              <a:gd name="connsiteY8" fmla="*/ 452624 h 452624"/>
              <a:gd name="connsiteX9" fmla="*/ 3232727 w 3232727"/>
              <a:gd name="connsiteY9" fmla="*/ 452624 h 452624"/>
              <a:gd name="connsiteX0" fmla="*/ 0 w 3232727"/>
              <a:gd name="connsiteY0" fmla="*/ 120115 h 452624"/>
              <a:gd name="connsiteX1" fmla="*/ 258618 w 3232727"/>
              <a:gd name="connsiteY1" fmla="*/ 27752 h 452624"/>
              <a:gd name="connsiteX2" fmla="*/ 461818 w 3232727"/>
              <a:gd name="connsiteY2" fmla="*/ 18515 h 452624"/>
              <a:gd name="connsiteX3" fmla="*/ 720437 w 3232727"/>
              <a:gd name="connsiteY3" fmla="*/ 258661 h 452624"/>
              <a:gd name="connsiteX4" fmla="*/ 951346 w 3232727"/>
              <a:gd name="connsiteY4" fmla="*/ 351024 h 452624"/>
              <a:gd name="connsiteX5" fmla="*/ 1422400 w 3232727"/>
              <a:gd name="connsiteY5" fmla="*/ 397206 h 452624"/>
              <a:gd name="connsiteX6" fmla="*/ 1958109 w 3232727"/>
              <a:gd name="connsiteY6" fmla="*/ 415679 h 452624"/>
              <a:gd name="connsiteX7" fmla="*/ 2595418 w 3232727"/>
              <a:gd name="connsiteY7" fmla="*/ 443388 h 452624"/>
              <a:gd name="connsiteX8" fmla="*/ 3232727 w 3232727"/>
              <a:gd name="connsiteY8" fmla="*/ 452624 h 452624"/>
              <a:gd name="connsiteX9" fmla="*/ 3232727 w 3232727"/>
              <a:gd name="connsiteY9" fmla="*/ 452624 h 452624"/>
              <a:gd name="connsiteX0" fmla="*/ 0 w 3232727"/>
              <a:gd name="connsiteY0" fmla="*/ 110838 h 443347"/>
              <a:gd name="connsiteX1" fmla="*/ 258618 w 3232727"/>
              <a:gd name="connsiteY1" fmla="*/ 55420 h 443347"/>
              <a:gd name="connsiteX2" fmla="*/ 461818 w 3232727"/>
              <a:gd name="connsiteY2" fmla="*/ 9238 h 443347"/>
              <a:gd name="connsiteX3" fmla="*/ 720437 w 3232727"/>
              <a:gd name="connsiteY3" fmla="*/ 249384 h 443347"/>
              <a:gd name="connsiteX4" fmla="*/ 951346 w 3232727"/>
              <a:gd name="connsiteY4" fmla="*/ 341747 h 443347"/>
              <a:gd name="connsiteX5" fmla="*/ 1422400 w 3232727"/>
              <a:gd name="connsiteY5" fmla="*/ 387929 h 443347"/>
              <a:gd name="connsiteX6" fmla="*/ 1958109 w 3232727"/>
              <a:gd name="connsiteY6" fmla="*/ 406402 h 443347"/>
              <a:gd name="connsiteX7" fmla="*/ 2595418 w 3232727"/>
              <a:gd name="connsiteY7" fmla="*/ 434111 h 443347"/>
              <a:gd name="connsiteX8" fmla="*/ 3232727 w 3232727"/>
              <a:gd name="connsiteY8" fmla="*/ 443347 h 443347"/>
              <a:gd name="connsiteX9" fmla="*/ 3232727 w 3232727"/>
              <a:gd name="connsiteY9" fmla="*/ 443347 h 443347"/>
              <a:gd name="connsiteX0" fmla="*/ 0 w 3232727"/>
              <a:gd name="connsiteY0" fmla="*/ 57604 h 390113"/>
              <a:gd name="connsiteX1" fmla="*/ 258618 w 3232727"/>
              <a:gd name="connsiteY1" fmla="*/ 2186 h 390113"/>
              <a:gd name="connsiteX2" fmla="*/ 471055 w 3232727"/>
              <a:gd name="connsiteY2" fmla="*/ 29895 h 390113"/>
              <a:gd name="connsiteX3" fmla="*/ 720437 w 3232727"/>
              <a:gd name="connsiteY3" fmla="*/ 196150 h 390113"/>
              <a:gd name="connsiteX4" fmla="*/ 951346 w 3232727"/>
              <a:gd name="connsiteY4" fmla="*/ 288513 h 390113"/>
              <a:gd name="connsiteX5" fmla="*/ 1422400 w 3232727"/>
              <a:gd name="connsiteY5" fmla="*/ 334695 h 390113"/>
              <a:gd name="connsiteX6" fmla="*/ 1958109 w 3232727"/>
              <a:gd name="connsiteY6" fmla="*/ 353168 h 390113"/>
              <a:gd name="connsiteX7" fmla="*/ 2595418 w 3232727"/>
              <a:gd name="connsiteY7" fmla="*/ 380877 h 390113"/>
              <a:gd name="connsiteX8" fmla="*/ 3232727 w 3232727"/>
              <a:gd name="connsiteY8" fmla="*/ 390113 h 390113"/>
              <a:gd name="connsiteX9" fmla="*/ 3232727 w 3232727"/>
              <a:gd name="connsiteY9" fmla="*/ 390113 h 390113"/>
              <a:gd name="connsiteX0" fmla="*/ 0 w 3232727"/>
              <a:gd name="connsiteY0" fmla="*/ 41117 h 373626"/>
              <a:gd name="connsiteX1" fmla="*/ 267854 w 3232727"/>
              <a:gd name="connsiteY1" fmla="*/ 13408 h 373626"/>
              <a:gd name="connsiteX2" fmla="*/ 471055 w 3232727"/>
              <a:gd name="connsiteY2" fmla="*/ 13408 h 373626"/>
              <a:gd name="connsiteX3" fmla="*/ 720437 w 3232727"/>
              <a:gd name="connsiteY3" fmla="*/ 179663 h 373626"/>
              <a:gd name="connsiteX4" fmla="*/ 951346 w 3232727"/>
              <a:gd name="connsiteY4" fmla="*/ 272026 h 373626"/>
              <a:gd name="connsiteX5" fmla="*/ 1422400 w 3232727"/>
              <a:gd name="connsiteY5" fmla="*/ 318208 h 373626"/>
              <a:gd name="connsiteX6" fmla="*/ 1958109 w 3232727"/>
              <a:gd name="connsiteY6" fmla="*/ 336681 h 373626"/>
              <a:gd name="connsiteX7" fmla="*/ 2595418 w 3232727"/>
              <a:gd name="connsiteY7" fmla="*/ 364390 h 373626"/>
              <a:gd name="connsiteX8" fmla="*/ 3232727 w 3232727"/>
              <a:gd name="connsiteY8" fmla="*/ 373626 h 373626"/>
              <a:gd name="connsiteX9" fmla="*/ 3232727 w 3232727"/>
              <a:gd name="connsiteY9" fmla="*/ 373626 h 373626"/>
              <a:gd name="connsiteX0" fmla="*/ 0 w 3232727"/>
              <a:gd name="connsiteY0" fmla="*/ 30279 h 362788"/>
              <a:gd name="connsiteX1" fmla="*/ 267854 w 3232727"/>
              <a:gd name="connsiteY1" fmla="*/ 2570 h 362788"/>
              <a:gd name="connsiteX2" fmla="*/ 471055 w 3232727"/>
              <a:gd name="connsiteY2" fmla="*/ 48752 h 362788"/>
              <a:gd name="connsiteX3" fmla="*/ 720437 w 3232727"/>
              <a:gd name="connsiteY3" fmla="*/ 168825 h 362788"/>
              <a:gd name="connsiteX4" fmla="*/ 951346 w 3232727"/>
              <a:gd name="connsiteY4" fmla="*/ 261188 h 362788"/>
              <a:gd name="connsiteX5" fmla="*/ 1422400 w 3232727"/>
              <a:gd name="connsiteY5" fmla="*/ 307370 h 362788"/>
              <a:gd name="connsiteX6" fmla="*/ 1958109 w 3232727"/>
              <a:gd name="connsiteY6" fmla="*/ 325843 h 362788"/>
              <a:gd name="connsiteX7" fmla="*/ 2595418 w 3232727"/>
              <a:gd name="connsiteY7" fmla="*/ 353552 h 362788"/>
              <a:gd name="connsiteX8" fmla="*/ 3232727 w 3232727"/>
              <a:gd name="connsiteY8" fmla="*/ 362788 h 362788"/>
              <a:gd name="connsiteX9" fmla="*/ 3232727 w 3232727"/>
              <a:gd name="connsiteY9" fmla="*/ 362788 h 362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32727" h="362788">
                <a:moveTo>
                  <a:pt x="0" y="30279"/>
                </a:moveTo>
                <a:cubicBezTo>
                  <a:pt x="90824" y="-7436"/>
                  <a:pt x="189345" y="-509"/>
                  <a:pt x="267854" y="2570"/>
                </a:cubicBezTo>
                <a:cubicBezTo>
                  <a:pt x="346363" y="5649"/>
                  <a:pt x="395625" y="21043"/>
                  <a:pt x="471055" y="48752"/>
                </a:cubicBezTo>
                <a:cubicBezTo>
                  <a:pt x="546486" y="76461"/>
                  <a:pt x="640389" y="133419"/>
                  <a:pt x="720437" y="168825"/>
                </a:cubicBezTo>
                <a:cubicBezTo>
                  <a:pt x="800485" y="204231"/>
                  <a:pt x="834352" y="238097"/>
                  <a:pt x="951346" y="261188"/>
                </a:cubicBezTo>
                <a:cubicBezTo>
                  <a:pt x="1068340" y="284279"/>
                  <a:pt x="1254606" y="296594"/>
                  <a:pt x="1422400" y="307370"/>
                </a:cubicBezTo>
                <a:cubicBezTo>
                  <a:pt x="1590194" y="318146"/>
                  <a:pt x="1779539" y="319685"/>
                  <a:pt x="1958109" y="325843"/>
                </a:cubicBezTo>
                <a:lnTo>
                  <a:pt x="2595418" y="353552"/>
                </a:lnTo>
                <a:cubicBezTo>
                  <a:pt x="2807854" y="359709"/>
                  <a:pt x="3232727" y="362788"/>
                  <a:pt x="3232727" y="362788"/>
                </a:cubicBezTo>
                <a:lnTo>
                  <a:pt x="3232727" y="362788"/>
                </a:lnTo>
              </a:path>
            </a:pathLst>
          </a:custGeom>
          <a:ln w="25400">
            <a:solidFill>
              <a:schemeClr val="accent6"/>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6" name="四角形吹き出し 15"/>
          <p:cNvSpPr/>
          <p:nvPr/>
        </p:nvSpPr>
        <p:spPr>
          <a:xfrm>
            <a:off x="323528" y="4437112"/>
            <a:ext cx="2497481" cy="612648"/>
          </a:xfrm>
          <a:prstGeom prst="wedgeRectCallout">
            <a:avLst>
              <a:gd name="adj1" fmla="val -31558"/>
              <a:gd name="adj2" fmla="val 110743"/>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rgbClr val="FF0000"/>
                </a:solidFill>
              </a:rPr>
              <a:t>CO</a:t>
            </a:r>
            <a:r>
              <a:rPr kumimoji="1" lang="en-US" altLang="ja-JP" sz="2000" dirty="0" smtClean="0">
                <a:solidFill>
                  <a:srgbClr val="FF0000"/>
                </a:solidFill>
              </a:rPr>
              <a:t>2</a:t>
            </a:r>
            <a:r>
              <a:rPr kumimoji="1" lang="en-US" altLang="ja-JP" dirty="0" smtClean="0">
                <a:solidFill>
                  <a:srgbClr val="FF0000"/>
                </a:solidFill>
              </a:rPr>
              <a:t> Emission Profile</a:t>
            </a:r>
            <a:endParaRPr kumimoji="1" lang="ja-JP" altLang="en-US" dirty="0">
              <a:solidFill>
                <a:srgbClr val="FF0000"/>
              </a:solidFill>
            </a:endParaRPr>
          </a:p>
        </p:txBody>
      </p:sp>
      <p:sp>
        <p:nvSpPr>
          <p:cNvPr id="17" name="四角形吹き出し 16"/>
          <p:cNvSpPr/>
          <p:nvPr/>
        </p:nvSpPr>
        <p:spPr>
          <a:xfrm>
            <a:off x="1708429" y="2924944"/>
            <a:ext cx="2476278" cy="1008112"/>
          </a:xfrm>
          <a:prstGeom prst="wedgeRectCallout">
            <a:avLst>
              <a:gd name="adj1" fmla="val 38333"/>
              <a:gd name="adj2" fmla="val 141277"/>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700"/>
              </a:lnSpc>
            </a:pPr>
            <a:r>
              <a:rPr lang="en-US" altLang="ja-JP" dirty="0" smtClean="0">
                <a:solidFill>
                  <a:srgbClr val="FF0000"/>
                </a:solidFill>
              </a:rPr>
              <a:t>Extreme Weather</a:t>
            </a:r>
            <a:endParaRPr lang="en-US" altLang="ja-JP" dirty="0">
              <a:solidFill>
                <a:srgbClr val="FF0000"/>
              </a:solidFill>
            </a:endParaRPr>
          </a:p>
          <a:p>
            <a:pPr>
              <a:lnSpc>
                <a:spcPts val="2700"/>
              </a:lnSpc>
            </a:pPr>
            <a:r>
              <a:rPr lang="en-US" altLang="ja-JP" dirty="0">
                <a:solidFill>
                  <a:srgbClr val="FF0000"/>
                </a:solidFill>
              </a:rPr>
              <a:t>&amp;</a:t>
            </a:r>
          </a:p>
          <a:p>
            <a:pPr>
              <a:lnSpc>
                <a:spcPts val="2700"/>
              </a:lnSpc>
            </a:pPr>
            <a:r>
              <a:rPr lang="en-US" altLang="ja-JP" dirty="0">
                <a:solidFill>
                  <a:srgbClr val="FF0000"/>
                </a:solidFill>
              </a:rPr>
              <a:t>Sea Level Rise</a:t>
            </a:r>
            <a:endParaRPr lang="ja-JP" altLang="en-US" dirty="0">
              <a:solidFill>
                <a:srgbClr val="FF0000"/>
              </a:solidFill>
            </a:endParaRPr>
          </a:p>
        </p:txBody>
      </p:sp>
    </p:spTree>
    <p:extLst>
      <p:ext uri="{BB962C8B-B14F-4D97-AF65-F5344CB8AC3E}">
        <p14:creationId xmlns:p14="http://schemas.microsoft.com/office/powerpoint/2010/main" val="18017388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539552" y="1700808"/>
            <a:ext cx="8640960" cy="4752528"/>
          </a:xfrm>
        </p:spPr>
        <p:txBody>
          <a:bodyPr/>
          <a:lstStyle/>
          <a:p>
            <a:pPr eaLnBrk="1" hangingPunct="1">
              <a:lnSpc>
                <a:spcPts val="3300"/>
              </a:lnSpc>
              <a:buFont typeface="Arial" charset="0"/>
              <a:buNone/>
            </a:pPr>
            <a:endParaRPr lang="en-US" altLang="ja-JP" dirty="0" smtClean="0"/>
          </a:p>
          <a:p>
            <a:pPr eaLnBrk="1" hangingPunct="1">
              <a:lnSpc>
                <a:spcPts val="3300"/>
              </a:lnSpc>
              <a:buFont typeface="Arial" charset="0"/>
              <a:buNone/>
            </a:pPr>
            <a:r>
              <a:rPr lang="ja-JP" altLang="en-US" dirty="0" smtClean="0"/>
              <a:t>安心　</a:t>
            </a:r>
            <a:r>
              <a:rPr lang="en-US" altLang="ja-JP" dirty="0" smtClean="0"/>
              <a:t>“</a:t>
            </a:r>
            <a:r>
              <a:rPr lang="en-US" altLang="ja-JP" dirty="0" err="1" smtClean="0"/>
              <a:t>Anshin</a:t>
            </a:r>
            <a:r>
              <a:rPr lang="en-US" altLang="ja-JP" dirty="0" smtClean="0"/>
              <a:t>”</a:t>
            </a:r>
            <a:r>
              <a:rPr lang="ja-JP" altLang="en-US" dirty="0" smtClean="0"/>
              <a:t>　</a:t>
            </a:r>
            <a:endParaRPr lang="en-US" altLang="ja-JP" dirty="0" smtClean="0"/>
          </a:p>
          <a:p>
            <a:pPr eaLnBrk="1" hangingPunct="1">
              <a:lnSpc>
                <a:spcPts val="3300"/>
              </a:lnSpc>
              <a:buFont typeface="Arial" charset="0"/>
              <a:buNone/>
            </a:pPr>
            <a:r>
              <a:rPr lang="ja-JP" altLang="en-US" dirty="0" smtClean="0"/>
              <a:t>＝　安全  ｘ　信頼　</a:t>
            </a:r>
            <a:r>
              <a:rPr lang="en-US" altLang="ja-JP" sz="2400" dirty="0" smtClean="0">
                <a:solidFill>
                  <a:schemeClr val="accent3">
                    <a:lumMod val="50000"/>
                  </a:schemeClr>
                </a:solidFill>
              </a:rPr>
              <a:t>Safety</a:t>
            </a:r>
            <a:r>
              <a:rPr lang="ja-JP" altLang="en-US" sz="2400" dirty="0" smtClean="0">
                <a:solidFill>
                  <a:schemeClr val="accent3">
                    <a:lumMod val="50000"/>
                  </a:schemeClr>
                </a:solidFill>
              </a:rPr>
              <a:t>  ｘ　</a:t>
            </a:r>
            <a:r>
              <a:rPr lang="en-US" altLang="ja-JP" sz="2400" dirty="0" smtClean="0">
                <a:solidFill>
                  <a:schemeClr val="accent3">
                    <a:lumMod val="50000"/>
                  </a:schemeClr>
                </a:solidFill>
              </a:rPr>
              <a:t>Trust by People</a:t>
            </a:r>
          </a:p>
          <a:p>
            <a:pPr eaLnBrk="1" hangingPunct="1">
              <a:lnSpc>
                <a:spcPts val="3300"/>
              </a:lnSpc>
              <a:buFont typeface="Arial" charset="0"/>
              <a:buNone/>
            </a:pPr>
            <a:r>
              <a:rPr lang="ja-JP" altLang="en-US" dirty="0" smtClean="0"/>
              <a:t>＝　安全 ｘ 信頼 ｘ </a:t>
            </a:r>
            <a:r>
              <a:rPr lang="ja-JP" altLang="en-US" dirty="0" smtClean="0">
                <a:solidFill>
                  <a:srgbClr val="FF0000"/>
                </a:solidFill>
              </a:rPr>
              <a:t>受容性</a:t>
            </a:r>
            <a:r>
              <a:rPr lang="ja-JP" altLang="en-US" dirty="0" smtClean="0">
                <a:solidFill>
                  <a:schemeClr val="accent3">
                    <a:lumMod val="50000"/>
                  </a:schemeClr>
                </a:solidFill>
              </a:rPr>
              <a:t>（</a:t>
            </a:r>
            <a:r>
              <a:rPr lang="en-US" altLang="ja-JP" dirty="0" smtClean="0">
                <a:solidFill>
                  <a:schemeClr val="accent3">
                    <a:lumMod val="50000"/>
                  </a:schemeClr>
                </a:solidFill>
              </a:rPr>
              <a:t>Acceptability</a:t>
            </a:r>
            <a:r>
              <a:rPr lang="ja-JP" altLang="en-US" dirty="0" smtClean="0">
                <a:solidFill>
                  <a:schemeClr val="accent3">
                    <a:lumMod val="50000"/>
                  </a:schemeClr>
                </a:solidFill>
              </a:rPr>
              <a:t>）</a:t>
            </a:r>
            <a:endParaRPr lang="en-US" altLang="ja-JP" dirty="0" smtClean="0">
              <a:solidFill>
                <a:schemeClr val="accent3">
                  <a:lumMod val="50000"/>
                </a:schemeClr>
              </a:solidFill>
            </a:endParaRPr>
          </a:p>
          <a:p>
            <a:pPr eaLnBrk="1" hangingPunct="1">
              <a:lnSpc>
                <a:spcPts val="3300"/>
              </a:lnSpc>
              <a:buFont typeface="Arial" charset="0"/>
              <a:buNone/>
            </a:pPr>
            <a:endParaRPr lang="en-US" altLang="ja-JP" sz="2000" dirty="0">
              <a:solidFill>
                <a:srgbClr val="FF0000"/>
              </a:solidFill>
            </a:endParaRPr>
          </a:p>
          <a:p>
            <a:pPr eaLnBrk="1" hangingPunct="1">
              <a:lnSpc>
                <a:spcPts val="3300"/>
              </a:lnSpc>
              <a:buNone/>
            </a:pPr>
            <a:r>
              <a:rPr lang="ja-JP" altLang="en-US" dirty="0">
                <a:solidFill>
                  <a:srgbClr val="FF0000"/>
                </a:solidFill>
              </a:rPr>
              <a:t>受容性</a:t>
            </a:r>
            <a:r>
              <a:rPr lang="ja-JP" altLang="en-US" dirty="0">
                <a:solidFill>
                  <a:schemeClr val="accent3">
                    <a:lumMod val="50000"/>
                  </a:schemeClr>
                </a:solidFill>
              </a:rPr>
              <a:t>（</a:t>
            </a:r>
            <a:r>
              <a:rPr lang="en-US" altLang="ja-JP" dirty="0">
                <a:solidFill>
                  <a:schemeClr val="accent3">
                    <a:lumMod val="50000"/>
                  </a:schemeClr>
                </a:solidFill>
              </a:rPr>
              <a:t>Acceptability</a:t>
            </a:r>
            <a:r>
              <a:rPr lang="ja-JP" altLang="en-US" dirty="0" smtClean="0">
                <a:solidFill>
                  <a:schemeClr val="accent3">
                    <a:lumMod val="50000"/>
                  </a:schemeClr>
                </a:solidFill>
              </a:rPr>
              <a:t>） </a:t>
            </a:r>
            <a:endParaRPr lang="en-US" altLang="ja-JP" dirty="0" smtClean="0">
              <a:solidFill>
                <a:schemeClr val="accent3">
                  <a:lumMod val="50000"/>
                </a:schemeClr>
              </a:solidFill>
            </a:endParaRPr>
          </a:p>
          <a:p>
            <a:pPr eaLnBrk="1" hangingPunct="1">
              <a:lnSpc>
                <a:spcPts val="3300"/>
              </a:lnSpc>
              <a:buNone/>
            </a:pPr>
            <a:r>
              <a:rPr lang="en-US" altLang="ja-JP" dirty="0" smtClean="0">
                <a:solidFill>
                  <a:srgbClr val="FF0000"/>
                </a:solidFill>
              </a:rPr>
              <a:t>=</a:t>
            </a:r>
            <a:r>
              <a:rPr lang="ja-JP" altLang="en-US" dirty="0" smtClean="0">
                <a:solidFill>
                  <a:srgbClr val="FF0000"/>
                </a:solidFill>
              </a:rPr>
              <a:t>　補償 ｘ 自己選択 ｘ リスク</a:t>
            </a:r>
            <a:r>
              <a:rPr lang="ja-JP" altLang="en-US" dirty="0">
                <a:solidFill>
                  <a:srgbClr val="FF0000"/>
                </a:solidFill>
              </a:rPr>
              <a:t>プロファイル</a:t>
            </a:r>
            <a:endParaRPr lang="en-US" altLang="ja-JP" dirty="0" smtClean="0">
              <a:solidFill>
                <a:srgbClr val="FF0000"/>
              </a:solidFill>
            </a:endParaRPr>
          </a:p>
          <a:p>
            <a:pPr eaLnBrk="1" hangingPunct="1">
              <a:lnSpc>
                <a:spcPts val="3300"/>
              </a:lnSpc>
              <a:buNone/>
            </a:pPr>
            <a:r>
              <a:rPr lang="ja-JP" altLang="en-US" dirty="0" smtClean="0">
                <a:solidFill>
                  <a:srgbClr val="FF0000"/>
                </a:solidFill>
              </a:rPr>
              <a:t>　</a:t>
            </a:r>
            <a:r>
              <a:rPr lang="en-US" altLang="ja-JP" sz="2400" dirty="0" smtClean="0">
                <a:solidFill>
                  <a:schemeClr val="accent3">
                    <a:lumMod val="50000"/>
                  </a:schemeClr>
                </a:solidFill>
              </a:rPr>
              <a:t>Compensation × Selected by myself ×</a:t>
            </a:r>
            <a:r>
              <a:rPr lang="ja-JP" altLang="en-US" sz="2400" dirty="0" smtClean="0">
                <a:solidFill>
                  <a:schemeClr val="accent3">
                    <a:lumMod val="50000"/>
                  </a:schemeClr>
                </a:solidFill>
              </a:rPr>
              <a:t> </a:t>
            </a:r>
            <a:r>
              <a:rPr lang="en-US" altLang="ja-JP" sz="2400" dirty="0" smtClean="0">
                <a:solidFill>
                  <a:schemeClr val="accent3">
                    <a:lumMod val="50000"/>
                  </a:schemeClr>
                </a:solidFill>
              </a:rPr>
              <a:t>Risk Profile</a:t>
            </a:r>
            <a:r>
              <a:rPr lang="ja-JP" altLang="en-US" dirty="0" smtClean="0">
                <a:solidFill>
                  <a:srgbClr val="FF0000"/>
                </a:solidFill>
              </a:rPr>
              <a:t>　</a:t>
            </a:r>
            <a:r>
              <a:rPr lang="en-US" altLang="ja-JP" dirty="0" smtClean="0">
                <a:solidFill>
                  <a:srgbClr val="FF0000"/>
                </a:solidFill>
              </a:rPr>
              <a:t> </a:t>
            </a:r>
            <a:endParaRPr lang="en-US" altLang="ja-JP" dirty="0">
              <a:solidFill>
                <a:srgbClr val="FF0000"/>
              </a:solidFill>
            </a:endParaRPr>
          </a:p>
          <a:p>
            <a:pPr eaLnBrk="1" hangingPunct="1">
              <a:lnSpc>
                <a:spcPts val="3300"/>
              </a:lnSpc>
              <a:buNone/>
            </a:pPr>
            <a:r>
              <a:rPr lang="ja-JP" altLang="en-US" dirty="0" smtClean="0">
                <a:solidFill>
                  <a:srgbClr val="FF0000"/>
                </a:solidFill>
              </a:rPr>
              <a:t>     </a:t>
            </a:r>
            <a:endParaRPr lang="en-US" altLang="ja-JP" sz="2000" dirty="0" smtClean="0">
              <a:solidFill>
                <a:srgbClr val="FF0000"/>
              </a:solidFill>
            </a:endParaRPr>
          </a:p>
          <a:p>
            <a:pPr eaLnBrk="1" hangingPunct="1">
              <a:lnSpc>
                <a:spcPts val="3300"/>
              </a:lnSpc>
              <a:buFont typeface="Arial" charset="0"/>
              <a:buNone/>
            </a:pPr>
            <a:endParaRPr lang="ja-JP" altLang="en-US" sz="2000" dirty="0" smtClean="0">
              <a:solidFill>
                <a:srgbClr val="FF0000"/>
              </a:solidFill>
            </a:endParaRPr>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26</a:t>
            </a:fld>
            <a:endParaRPr lang="ja-JP" altLang="en-US">
              <a:solidFill>
                <a:prstClr val="black">
                  <a:tint val="75000"/>
                </a:prstClr>
              </a:solidFill>
            </a:endParaRPr>
          </a:p>
        </p:txBody>
      </p:sp>
      <p:sp>
        <p:nvSpPr>
          <p:cNvPr id="5" name="タイトル 1"/>
          <p:cNvSpPr txBox="1">
            <a:spLocks/>
          </p:cNvSpPr>
          <p:nvPr/>
        </p:nvSpPr>
        <p:spPr bwMode="auto">
          <a:xfrm>
            <a:off x="683568" y="332656"/>
            <a:ext cx="7776467" cy="864096"/>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smtClean="0">
                <a:solidFill>
                  <a:schemeClr val="accent5">
                    <a:lumMod val="50000"/>
                  </a:schemeClr>
                </a:solidFill>
              </a:rPr>
              <a:t>安心を満たす式　</a:t>
            </a:r>
            <a:r>
              <a:rPr lang="en-US" altLang="ja-JP" sz="3600" dirty="0" smtClean="0">
                <a:solidFill>
                  <a:schemeClr val="accent5">
                    <a:lumMod val="50000"/>
                  </a:schemeClr>
                </a:solidFill>
              </a:rPr>
              <a:t>Equation for “</a:t>
            </a:r>
            <a:r>
              <a:rPr lang="en-US" altLang="ja-JP" sz="3600" dirty="0" err="1" smtClean="0">
                <a:solidFill>
                  <a:schemeClr val="accent5">
                    <a:lumMod val="50000"/>
                  </a:schemeClr>
                </a:solidFill>
              </a:rPr>
              <a:t>Anshin</a:t>
            </a:r>
            <a:r>
              <a:rPr lang="en-US" altLang="ja-JP" sz="3600" dirty="0" smtClean="0">
                <a:solidFill>
                  <a:schemeClr val="accent5">
                    <a:lumMod val="50000"/>
                  </a:schemeClr>
                </a:solidFill>
              </a:rPr>
              <a:t>”</a:t>
            </a:r>
          </a:p>
          <a:p>
            <a:pPr algn="l" eaLnBrk="1" hangingPunct="1"/>
            <a:r>
              <a:rPr lang="ja-JP" altLang="en-US" sz="3600" dirty="0" smtClean="0">
                <a:solidFill>
                  <a:schemeClr val="accent5">
                    <a:lumMod val="50000"/>
                  </a:schemeClr>
                </a:solidFill>
              </a:rPr>
              <a:t>項目の追加　</a:t>
            </a:r>
            <a:r>
              <a:rPr lang="en-US" altLang="ja-JP" sz="3600" dirty="0" smtClean="0">
                <a:solidFill>
                  <a:schemeClr val="accent5">
                    <a:lumMod val="50000"/>
                  </a:schemeClr>
                </a:solidFill>
              </a:rPr>
              <a:t>Addition of a </a:t>
            </a:r>
            <a:r>
              <a:rPr lang="en-US" altLang="ja-JP" sz="3600" dirty="0">
                <a:solidFill>
                  <a:schemeClr val="accent5">
                    <a:lumMod val="50000"/>
                  </a:schemeClr>
                </a:solidFill>
              </a:rPr>
              <a:t>N</a:t>
            </a:r>
            <a:r>
              <a:rPr lang="en-US" altLang="ja-JP" sz="3600" dirty="0" smtClean="0">
                <a:solidFill>
                  <a:schemeClr val="accent5">
                    <a:lumMod val="50000"/>
                  </a:schemeClr>
                </a:solidFill>
              </a:rPr>
              <a:t>ew Term</a:t>
            </a:r>
            <a:endParaRPr lang="ja-JP" altLang="en-US" sz="3600" dirty="0" smtClean="0">
              <a:solidFill>
                <a:schemeClr val="accent5">
                  <a:lumMod val="50000"/>
                </a:schemeClr>
              </a:solidFill>
            </a:endParaRPr>
          </a:p>
        </p:txBody>
      </p:sp>
    </p:spTree>
    <p:extLst>
      <p:ext uri="{BB962C8B-B14F-4D97-AF65-F5344CB8AC3E}">
        <p14:creationId xmlns:p14="http://schemas.microsoft.com/office/powerpoint/2010/main" val="35481338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1403648" y="0"/>
            <a:ext cx="6911975" cy="792088"/>
          </a:xfrm>
          <a:solidFill>
            <a:schemeClr val="bg1">
              <a:alpha val="66000"/>
            </a:schemeClr>
          </a:solidFill>
        </p:spPr>
        <p:txBody>
          <a:bodyPr/>
          <a:lstStyle/>
          <a:p>
            <a:pPr algn="l" eaLnBrk="1" hangingPunct="1"/>
            <a:r>
              <a:rPr lang="ja-JP" altLang="en-US" sz="3200" dirty="0" smtClean="0"/>
              <a:t>結論</a:t>
            </a:r>
            <a:r>
              <a:rPr lang="ja-JP" altLang="en-US" sz="3600" dirty="0" smtClean="0"/>
              <a:t>　</a:t>
            </a:r>
            <a:r>
              <a:rPr lang="en-US" altLang="ja-JP" sz="3600" dirty="0" smtClean="0">
                <a:solidFill>
                  <a:schemeClr val="accent3">
                    <a:lumMod val="50000"/>
                  </a:schemeClr>
                </a:solidFill>
              </a:rPr>
              <a:t>Conclusion</a:t>
            </a:r>
            <a:endParaRPr lang="ja-JP" altLang="en-US" sz="3600" dirty="0" smtClean="0">
              <a:solidFill>
                <a:schemeClr val="accent3">
                  <a:lumMod val="50000"/>
                </a:schemeClr>
              </a:solidFill>
            </a:endParaRPr>
          </a:p>
        </p:txBody>
      </p:sp>
      <p:sp>
        <p:nvSpPr>
          <p:cNvPr id="6147" name="コンテンツ プレースホルダ 2"/>
          <p:cNvSpPr>
            <a:spLocks noGrp="1"/>
          </p:cNvSpPr>
          <p:nvPr>
            <p:ph idx="1"/>
          </p:nvPr>
        </p:nvSpPr>
        <p:spPr>
          <a:xfrm>
            <a:off x="539552" y="620688"/>
            <a:ext cx="8424936" cy="5400600"/>
          </a:xfrm>
        </p:spPr>
        <p:txBody>
          <a:bodyPr/>
          <a:lstStyle/>
          <a:p>
            <a:pPr eaLnBrk="1" hangingPunct="1">
              <a:lnSpc>
                <a:spcPct val="150000"/>
              </a:lnSpc>
              <a:buFont typeface="Wingdings" pitchFamily="2" charset="2"/>
              <a:buChar char="Ø"/>
            </a:pPr>
            <a:r>
              <a:rPr lang="ja-JP" altLang="en-US" sz="2800" dirty="0" smtClean="0"/>
              <a:t>日本人の特性として、</a:t>
            </a:r>
            <a:r>
              <a:rPr lang="en-US" altLang="ja-JP" sz="2800" dirty="0" smtClean="0"/>
              <a:t>『</a:t>
            </a:r>
            <a:r>
              <a:rPr lang="ja-JP" altLang="en-US" sz="2800" dirty="0" smtClean="0"/>
              <a:t>安心</a:t>
            </a:r>
            <a:r>
              <a:rPr lang="en-US" altLang="ja-JP" sz="2800" dirty="0" smtClean="0"/>
              <a:t>』</a:t>
            </a:r>
          </a:p>
          <a:p>
            <a:pPr eaLnBrk="1" hangingPunct="1">
              <a:lnSpc>
                <a:spcPct val="150000"/>
              </a:lnSpc>
              <a:buFont typeface="Wingdings" pitchFamily="2" charset="2"/>
              <a:buChar char="Ø"/>
            </a:pPr>
            <a:r>
              <a:rPr lang="ja-JP" altLang="en-US" sz="2800" dirty="0" smtClean="0"/>
              <a:t>福島以前の安心＝</a:t>
            </a:r>
            <a:r>
              <a:rPr lang="en-US" altLang="ja-JP" sz="2800" dirty="0" smtClean="0"/>
              <a:t>『</a:t>
            </a:r>
            <a:r>
              <a:rPr lang="ja-JP" altLang="en-US" sz="2800" dirty="0" smtClean="0"/>
              <a:t>安全神話</a:t>
            </a:r>
            <a:r>
              <a:rPr lang="en-US" altLang="ja-JP" sz="2800" dirty="0" smtClean="0"/>
              <a:t>』</a:t>
            </a:r>
            <a:r>
              <a:rPr lang="ja-JP" altLang="en-US" sz="2800" dirty="0" err="1" smtClean="0"/>
              <a:t>への</a:t>
            </a:r>
            <a:r>
              <a:rPr lang="ja-JP" altLang="en-US" sz="2800" dirty="0" smtClean="0"/>
              <a:t>信仰</a:t>
            </a:r>
            <a:endParaRPr lang="en-US" altLang="ja-JP" sz="2800" dirty="0" smtClean="0"/>
          </a:p>
          <a:p>
            <a:pPr eaLnBrk="1" hangingPunct="1">
              <a:lnSpc>
                <a:spcPct val="150000"/>
              </a:lnSpc>
              <a:buFont typeface="Wingdings" pitchFamily="2" charset="2"/>
              <a:buChar char="Ø"/>
            </a:pPr>
            <a:r>
              <a:rPr lang="ja-JP" altLang="en-US" sz="2800" dirty="0" smtClean="0"/>
              <a:t>必須事項：安全　設備面と人間要素</a:t>
            </a:r>
            <a:endParaRPr lang="en-US" altLang="ja-JP" sz="2800" dirty="0" smtClean="0"/>
          </a:p>
          <a:p>
            <a:pPr lvl="1" eaLnBrk="1" hangingPunct="1">
              <a:lnSpc>
                <a:spcPct val="150000"/>
              </a:lnSpc>
              <a:buFont typeface="Wingdings" pitchFamily="2" charset="2"/>
              <a:buChar char="Ø"/>
            </a:pPr>
            <a:r>
              <a:rPr lang="ja-JP" altLang="en-US" sz="2400" dirty="0" smtClean="0"/>
              <a:t>設備：再稼働原発と福島第一との決定的な違いを示す</a:t>
            </a:r>
            <a:endParaRPr lang="en-US" altLang="ja-JP" sz="2400" dirty="0" smtClean="0"/>
          </a:p>
          <a:p>
            <a:pPr lvl="1" eaLnBrk="1" hangingPunct="1">
              <a:lnSpc>
                <a:spcPct val="150000"/>
              </a:lnSpc>
              <a:buFont typeface="Wingdings" pitchFamily="2" charset="2"/>
              <a:buChar char="Ø"/>
            </a:pPr>
            <a:r>
              <a:rPr lang="ja-JP" altLang="en-US" sz="2400" dirty="0" smtClean="0"/>
              <a:t>安全運転人材と危機管理人材</a:t>
            </a:r>
            <a:endParaRPr lang="en-US" altLang="ja-JP" sz="2400" dirty="0" smtClean="0"/>
          </a:p>
          <a:p>
            <a:pPr eaLnBrk="1" hangingPunct="1">
              <a:lnSpc>
                <a:spcPct val="150000"/>
              </a:lnSpc>
              <a:buFont typeface="Wingdings" pitchFamily="2" charset="2"/>
              <a:buChar char="Ø"/>
            </a:pPr>
            <a:r>
              <a:rPr lang="ja-JP" altLang="en-US" sz="2800" dirty="0" smtClean="0"/>
              <a:t>高度なリスク評価と</a:t>
            </a:r>
            <a:r>
              <a:rPr lang="ja-JP" altLang="en-US" sz="2800" dirty="0"/>
              <a:t>リスク</a:t>
            </a:r>
            <a:r>
              <a:rPr lang="ja-JP" altLang="en-US" sz="2800" dirty="0" smtClean="0"/>
              <a:t>情報の透明性</a:t>
            </a:r>
            <a:endParaRPr lang="en-US" altLang="ja-JP" sz="2800" dirty="0" smtClean="0"/>
          </a:p>
          <a:p>
            <a:pPr eaLnBrk="1" hangingPunct="1">
              <a:lnSpc>
                <a:spcPct val="150000"/>
              </a:lnSpc>
              <a:buFont typeface="Wingdings" pitchFamily="2" charset="2"/>
              <a:buChar char="Ø"/>
            </a:pPr>
            <a:r>
              <a:rPr lang="ja-JP" altLang="en-US" sz="2800" dirty="0" smtClean="0"/>
              <a:t>コミュニケーション人材の育成とトップ</a:t>
            </a:r>
            <a:r>
              <a:rPr lang="ja-JP" altLang="en-US" sz="2800" dirty="0"/>
              <a:t>へ</a:t>
            </a:r>
            <a:r>
              <a:rPr lang="ja-JP" altLang="en-US" sz="2800" dirty="0" smtClean="0"/>
              <a:t>の信頼獲得</a:t>
            </a:r>
            <a:endParaRPr lang="en-US" altLang="ja-JP" sz="2800" dirty="0" smtClean="0"/>
          </a:p>
          <a:p>
            <a:pPr eaLnBrk="1" hangingPunct="1">
              <a:lnSpc>
                <a:spcPct val="150000"/>
              </a:lnSpc>
              <a:buFont typeface="Wingdings" pitchFamily="2" charset="2"/>
              <a:buChar char="Ø"/>
            </a:pPr>
            <a:r>
              <a:rPr lang="ja-JP" altLang="en-US" sz="2800" dirty="0" smtClean="0"/>
              <a:t>国民</a:t>
            </a:r>
            <a:r>
              <a:rPr lang="ja-JP" altLang="en-US" sz="2800" dirty="0"/>
              <a:t>の</a:t>
            </a:r>
            <a:r>
              <a:rPr lang="ja-JP" altLang="en-US" sz="2800" dirty="0" smtClean="0"/>
              <a:t>科学リテラシーの改善が必須</a:t>
            </a:r>
            <a:endParaRPr lang="en-US" altLang="ja-JP" dirty="0" smtClean="0"/>
          </a:p>
          <a:p>
            <a:pPr lvl="1" eaLnBrk="1" hangingPunct="1">
              <a:lnSpc>
                <a:spcPct val="150000"/>
              </a:lnSpc>
              <a:buFont typeface="Wingdings" pitchFamily="2" charset="2"/>
              <a:buChar char="Ø"/>
            </a:pPr>
            <a:endParaRPr lang="en-US" altLang="ja-JP" sz="2400" dirty="0" smtClean="0"/>
          </a:p>
          <a:p>
            <a:pPr eaLnBrk="1" hangingPunct="1">
              <a:lnSpc>
                <a:spcPct val="150000"/>
              </a:lnSpc>
              <a:buFont typeface="Wingdings" pitchFamily="2" charset="2"/>
              <a:buChar char="Ø"/>
            </a:pPr>
            <a:endParaRPr lang="en-US" altLang="ja-JP" sz="2800" dirty="0" smtClean="0"/>
          </a:p>
          <a:p>
            <a:pPr eaLnBrk="1" hangingPunct="1">
              <a:lnSpc>
                <a:spcPct val="150000"/>
              </a:lnSpc>
              <a:buFont typeface="Wingdings" pitchFamily="2" charset="2"/>
              <a:buChar char="Ø"/>
            </a:pPr>
            <a:endParaRPr lang="en-US" altLang="ja-JP" sz="2800" dirty="0" smtClean="0"/>
          </a:p>
          <a:p>
            <a:pPr eaLnBrk="1" hangingPunct="1">
              <a:lnSpc>
                <a:spcPct val="150000"/>
              </a:lnSpc>
              <a:buFont typeface="Wingdings" pitchFamily="2" charset="2"/>
              <a:buChar char="Ø"/>
            </a:pPr>
            <a:endParaRPr lang="ja-JP" altLang="en-US" sz="2800" dirty="0" smtClean="0"/>
          </a:p>
        </p:txBody>
      </p:sp>
      <p:sp>
        <p:nvSpPr>
          <p:cNvPr id="4" name="スライド番号プレースホルダ 3"/>
          <p:cNvSpPr>
            <a:spLocks noGrp="1"/>
          </p:cNvSpPr>
          <p:nvPr>
            <p:ph type="sldNum" sz="quarter" idx="12"/>
          </p:nvPr>
        </p:nvSpPr>
        <p:spPr>
          <a:xfrm>
            <a:off x="6553062" y="6062510"/>
            <a:ext cx="2133600" cy="365125"/>
          </a:xfrm>
        </p:spPr>
        <p:txBody>
          <a:bodyPr/>
          <a:lstStyle/>
          <a:p>
            <a:pPr>
              <a:defRPr/>
            </a:pPr>
            <a:fld id="{54A64364-5F09-4E3D-996A-6FF244B1EB33}" type="slidenum">
              <a:rPr lang="ja-JP" altLang="en-US" smtClean="0">
                <a:solidFill>
                  <a:prstClr val="black">
                    <a:tint val="75000"/>
                  </a:prstClr>
                </a:solidFill>
              </a:rPr>
              <a:pPr>
                <a:defRPr/>
              </a:pPr>
              <a:t>27</a:t>
            </a:fld>
            <a:endParaRPr lang="ja-JP" altLang="en-US">
              <a:solidFill>
                <a:prstClr val="black">
                  <a:tint val="75000"/>
                </a:prstClr>
              </a:solidFill>
            </a:endParaRPr>
          </a:p>
        </p:txBody>
      </p:sp>
      <p:sp>
        <p:nvSpPr>
          <p:cNvPr id="5" name="コンテンツ プレースホルダ 2"/>
          <p:cNvSpPr txBox="1">
            <a:spLocks/>
          </p:cNvSpPr>
          <p:nvPr/>
        </p:nvSpPr>
        <p:spPr bwMode="auto">
          <a:xfrm>
            <a:off x="1043746" y="908720"/>
            <a:ext cx="7272808"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eaLnBrk="1" hangingPunct="1">
              <a:lnSpc>
                <a:spcPts val="5000"/>
              </a:lnSpc>
              <a:buFont typeface="Wingdings" pitchFamily="2" charset="2"/>
              <a:buChar char="Ø"/>
            </a:pPr>
            <a:r>
              <a:rPr lang="ja-JP" altLang="en-US" sz="2400" dirty="0" smtClean="0">
                <a:solidFill>
                  <a:schemeClr val="accent3">
                    <a:lumMod val="50000"/>
                  </a:schemeClr>
                </a:solidFill>
              </a:rPr>
              <a:t>“</a:t>
            </a:r>
            <a:r>
              <a:rPr lang="en-US" altLang="ja-JP" sz="2400" dirty="0" err="1" smtClean="0">
                <a:solidFill>
                  <a:schemeClr val="accent3">
                    <a:lumMod val="50000"/>
                  </a:schemeClr>
                </a:solidFill>
              </a:rPr>
              <a:t>Anshin</a:t>
            </a:r>
            <a:r>
              <a:rPr lang="ja-JP" altLang="en-US" sz="2400" dirty="0" smtClean="0">
                <a:solidFill>
                  <a:schemeClr val="accent3">
                    <a:lumMod val="50000"/>
                  </a:schemeClr>
                </a:solidFill>
              </a:rPr>
              <a:t>”　</a:t>
            </a:r>
            <a:r>
              <a:rPr lang="en-US" altLang="ja-JP" sz="2400" dirty="0">
                <a:solidFill>
                  <a:schemeClr val="accent3">
                    <a:lumMod val="50000"/>
                  </a:schemeClr>
                </a:solidFill>
              </a:rPr>
              <a:t>S</a:t>
            </a:r>
            <a:r>
              <a:rPr lang="en-US" altLang="ja-JP" sz="2400" dirty="0" smtClean="0">
                <a:solidFill>
                  <a:schemeClr val="accent3">
                    <a:lumMod val="50000"/>
                  </a:schemeClr>
                </a:solidFill>
              </a:rPr>
              <a:t>pecial </a:t>
            </a:r>
            <a:r>
              <a:rPr lang="en-US" altLang="ja-JP" sz="2400" dirty="0">
                <a:solidFill>
                  <a:schemeClr val="accent3">
                    <a:lumMod val="50000"/>
                  </a:schemeClr>
                </a:solidFill>
              </a:rPr>
              <a:t>I</a:t>
            </a:r>
            <a:r>
              <a:rPr lang="en-US" altLang="ja-JP" sz="2400" dirty="0" smtClean="0">
                <a:solidFill>
                  <a:schemeClr val="accent3">
                    <a:lumMod val="50000"/>
                  </a:schemeClr>
                </a:solidFill>
              </a:rPr>
              <a:t>mportance for Japanese Society</a:t>
            </a:r>
          </a:p>
          <a:p>
            <a:pPr eaLnBrk="1" hangingPunct="1">
              <a:lnSpc>
                <a:spcPts val="5000"/>
              </a:lnSpc>
              <a:buFont typeface="Wingdings" pitchFamily="2" charset="2"/>
              <a:buChar char="Ø"/>
            </a:pPr>
            <a:r>
              <a:rPr lang="en-US" altLang="ja-JP" sz="2400" dirty="0" smtClean="0">
                <a:solidFill>
                  <a:schemeClr val="accent3">
                    <a:lumMod val="50000"/>
                  </a:schemeClr>
                </a:solidFill>
              </a:rPr>
              <a:t>Before Fukushima= Myth of Absolute Safety</a:t>
            </a:r>
          </a:p>
          <a:p>
            <a:pPr eaLnBrk="1" hangingPunct="1">
              <a:lnSpc>
                <a:spcPts val="5000"/>
              </a:lnSpc>
              <a:buFont typeface="Wingdings" pitchFamily="2" charset="2"/>
              <a:buChar char="Ø"/>
            </a:pPr>
            <a:r>
              <a:rPr lang="en-US" altLang="ja-JP" sz="2400" dirty="0" smtClean="0">
                <a:solidFill>
                  <a:schemeClr val="accent3">
                    <a:lumMod val="50000"/>
                  </a:schemeClr>
                </a:solidFill>
              </a:rPr>
              <a:t>Inevitable Points : Hardware and Human Factors</a:t>
            </a:r>
          </a:p>
          <a:p>
            <a:pPr marL="0" indent="0" eaLnBrk="1" hangingPunct="1">
              <a:lnSpc>
                <a:spcPts val="5000"/>
              </a:lnSpc>
              <a:buNone/>
            </a:pPr>
            <a:endParaRPr lang="ja-JP" altLang="en-US" sz="2400" dirty="0" smtClean="0">
              <a:solidFill>
                <a:schemeClr val="accent3">
                  <a:lumMod val="50000"/>
                </a:schemeClr>
              </a:solidFill>
            </a:endParaRPr>
          </a:p>
        </p:txBody>
      </p:sp>
      <p:sp>
        <p:nvSpPr>
          <p:cNvPr id="6" name="コンテンツ プレースホルダ 2"/>
          <p:cNvSpPr txBox="1">
            <a:spLocks/>
          </p:cNvSpPr>
          <p:nvPr/>
        </p:nvSpPr>
        <p:spPr bwMode="auto">
          <a:xfrm>
            <a:off x="899730" y="2996952"/>
            <a:ext cx="7884368" cy="27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lvl="1" eaLnBrk="1" hangingPunct="1">
              <a:lnSpc>
                <a:spcPts val="5000"/>
              </a:lnSpc>
              <a:buFont typeface="Wingdings" pitchFamily="2" charset="2"/>
              <a:buChar char="Ø"/>
            </a:pPr>
            <a:r>
              <a:rPr lang="en-US" altLang="ja-JP" sz="2000" dirty="0" smtClean="0">
                <a:solidFill>
                  <a:schemeClr val="accent3">
                    <a:lumMod val="50000"/>
                  </a:schemeClr>
                </a:solidFill>
              </a:rPr>
              <a:t>Hard Ware: Show clear differences from Fukushima</a:t>
            </a:r>
          </a:p>
          <a:p>
            <a:pPr lvl="1" eaLnBrk="1" hangingPunct="1">
              <a:lnSpc>
                <a:spcPts val="5000"/>
              </a:lnSpc>
              <a:buFont typeface="Wingdings" pitchFamily="2" charset="2"/>
              <a:buChar char="Ø"/>
            </a:pPr>
            <a:r>
              <a:rPr lang="en-US" altLang="ja-JP" sz="2000" dirty="0" smtClean="0">
                <a:solidFill>
                  <a:schemeClr val="accent3">
                    <a:lumMod val="50000"/>
                  </a:schemeClr>
                </a:solidFill>
              </a:rPr>
              <a:t>High Level Human Resource for Operation &amp; Risk Management</a:t>
            </a:r>
          </a:p>
          <a:p>
            <a:pPr eaLnBrk="1" hangingPunct="1">
              <a:lnSpc>
                <a:spcPts val="5000"/>
              </a:lnSpc>
              <a:buFont typeface="Wingdings" pitchFamily="2" charset="2"/>
              <a:buChar char="Ø"/>
            </a:pPr>
            <a:r>
              <a:rPr lang="en-US" altLang="ja-JP" sz="2400" dirty="0" smtClean="0">
                <a:solidFill>
                  <a:schemeClr val="accent3">
                    <a:lumMod val="50000"/>
                  </a:schemeClr>
                </a:solidFill>
              </a:rPr>
              <a:t>Risk Evaluation</a:t>
            </a:r>
            <a:r>
              <a:rPr lang="ja-JP" altLang="en-US" sz="2400" dirty="0">
                <a:solidFill>
                  <a:schemeClr val="accent3">
                    <a:lumMod val="50000"/>
                  </a:schemeClr>
                </a:solidFill>
              </a:rPr>
              <a:t> </a:t>
            </a:r>
            <a:r>
              <a:rPr lang="en-US" altLang="ja-JP" sz="2400" dirty="0" smtClean="0">
                <a:solidFill>
                  <a:schemeClr val="accent3">
                    <a:lumMod val="50000"/>
                  </a:schemeClr>
                </a:solidFill>
              </a:rPr>
              <a:t>like Level 3 PRA</a:t>
            </a:r>
            <a:r>
              <a:rPr lang="ja-JP" altLang="en-US" sz="2400" dirty="0">
                <a:solidFill>
                  <a:schemeClr val="accent3">
                    <a:lumMod val="50000"/>
                  </a:schemeClr>
                </a:solidFill>
              </a:rPr>
              <a:t> </a:t>
            </a:r>
            <a:r>
              <a:rPr lang="en-US" altLang="ja-JP" sz="2400" dirty="0" smtClean="0">
                <a:solidFill>
                  <a:schemeClr val="accent3">
                    <a:lumMod val="50000"/>
                  </a:schemeClr>
                </a:solidFill>
              </a:rPr>
              <a:t>and Transparency of Info.</a:t>
            </a:r>
          </a:p>
          <a:p>
            <a:pPr eaLnBrk="1" hangingPunct="1">
              <a:lnSpc>
                <a:spcPts val="5000"/>
              </a:lnSpc>
              <a:buFont typeface="Wingdings" pitchFamily="2" charset="2"/>
              <a:buChar char="Ø"/>
            </a:pPr>
            <a:r>
              <a:rPr lang="en-US" altLang="ja-JP" sz="2400" dirty="0" smtClean="0">
                <a:solidFill>
                  <a:schemeClr val="accent3">
                    <a:lumMod val="50000"/>
                  </a:schemeClr>
                </a:solidFill>
              </a:rPr>
              <a:t>Human Resource for Communication</a:t>
            </a:r>
            <a:r>
              <a:rPr lang="ja-JP" altLang="en-US" sz="2400" dirty="0">
                <a:solidFill>
                  <a:schemeClr val="accent3">
                    <a:lumMod val="50000"/>
                  </a:schemeClr>
                </a:solidFill>
              </a:rPr>
              <a:t> </a:t>
            </a:r>
            <a:r>
              <a:rPr lang="en-US" altLang="ja-JP" sz="2400" dirty="0" smtClean="0">
                <a:solidFill>
                  <a:schemeClr val="accent3">
                    <a:lumMod val="50000"/>
                  </a:schemeClr>
                </a:solidFill>
              </a:rPr>
              <a:t>and Intent of The Top</a:t>
            </a:r>
          </a:p>
          <a:p>
            <a:pPr eaLnBrk="1" hangingPunct="1">
              <a:lnSpc>
                <a:spcPts val="5000"/>
              </a:lnSpc>
              <a:buFont typeface="Wingdings" pitchFamily="2" charset="2"/>
              <a:buChar char="Ø"/>
            </a:pPr>
            <a:r>
              <a:rPr lang="en-US" altLang="ja-JP" sz="2400" dirty="0">
                <a:solidFill>
                  <a:schemeClr val="accent3">
                    <a:lumMod val="50000"/>
                  </a:schemeClr>
                </a:solidFill>
              </a:rPr>
              <a:t>Enhancement of Scientific Literacy </a:t>
            </a:r>
            <a:r>
              <a:rPr lang="en-US" altLang="ja-JP" sz="2400" dirty="0" smtClean="0">
                <a:solidFill>
                  <a:schemeClr val="accent3">
                    <a:lumMod val="50000"/>
                  </a:schemeClr>
                </a:solidFill>
              </a:rPr>
              <a:t>of People -- Inevitable</a:t>
            </a:r>
          </a:p>
          <a:p>
            <a:pPr eaLnBrk="1" hangingPunct="1">
              <a:lnSpc>
                <a:spcPts val="5000"/>
              </a:lnSpc>
              <a:buFont typeface="Wingdings" pitchFamily="2" charset="2"/>
              <a:buChar char="Ø"/>
            </a:pPr>
            <a:endParaRPr lang="en-US" altLang="ja-JP" sz="2400" dirty="0" smtClean="0">
              <a:solidFill>
                <a:schemeClr val="accent3">
                  <a:lumMod val="50000"/>
                </a:schemeClr>
              </a:solidFill>
            </a:endParaRPr>
          </a:p>
          <a:p>
            <a:pPr eaLnBrk="1" hangingPunct="1">
              <a:lnSpc>
                <a:spcPts val="5000"/>
              </a:lnSpc>
              <a:buFont typeface="Wingdings" pitchFamily="2" charset="2"/>
              <a:buChar char="Ø"/>
            </a:pPr>
            <a:endParaRPr lang="en-US" altLang="ja-JP" sz="2400" dirty="0" smtClean="0">
              <a:solidFill>
                <a:schemeClr val="accent3">
                  <a:lumMod val="50000"/>
                </a:schemeClr>
              </a:solidFill>
            </a:endParaRPr>
          </a:p>
          <a:p>
            <a:pPr lvl="1" eaLnBrk="1" hangingPunct="1">
              <a:lnSpc>
                <a:spcPts val="5000"/>
              </a:lnSpc>
              <a:buFont typeface="Wingdings" pitchFamily="2" charset="2"/>
              <a:buChar char="Ø"/>
            </a:pPr>
            <a:endParaRPr lang="en-US" altLang="ja-JP" sz="2000" dirty="0" smtClean="0">
              <a:solidFill>
                <a:schemeClr val="accent3">
                  <a:lumMod val="50000"/>
                </a:schemeClr>
              </a:solidFill>
            </a:endParaRPr>
          </a:p>
          <a:p>
            <a:pPr lvl="1" eaLnBrk="1" hangingPunct="1">
              <a:lnSpc>
                <a:spcPts val="5000"/>
              </a:lnSpc>
              <a:buFont typeface="Wingdings" pitchFamily="2" charset="2"/>
              <a:buChar char="Ø"/>
            </a:pPr>
            <a:endParaRPr lang="en-US" altLang="ja-JP" sz="2000" dirty="0" smtClean="0">
              <a:solidFill>
                <a:schemeClr val="accent3">
                  <a:lumMod val="50000"/>
                </a:schemeClr>
              </a:solidFill>
            </a:endParaRPr>
          </a:p>
          <a:p>
            <a:pPr lvl="1" eaLnBrk="1" hangingPunct="1">
              <a:lnSpc>
                <a:spcPts val="5000"/>
              </a:lnSpc>
              <a:buFont typeface="Wingdings" pitchFamily="2" charset="2"/>
              <a:buChar char="Ø"/>
            </a:pPr>
            <a:endParaRPr lang="en-US" altLang="ja-JP" sz="2000" dirty="0" smtClean="0">
              <a:solidFill>
                <a:schemeClr val="accent3">
                  <a:lumMod val="50000"/>
                </a:schemeClr>
              </a:solidFill>
            </a:endParaRPr>
          </a:p>
          <a:p>
            <a:pPr eaLnBrk="1" hangingPunct="1">
              <a:lnSpc>
                <a:spcPts val="5000"/>
              </a:lnSpc>
              <a:buFont typeface="Wingdings" pitchFamily="2" charset="2"/>
              <a:buChar char="Ø"/>
            </a:pPr>
            <a:endParaRPr lang="en-US" altLang="ja-JP" sz="2400" dirty="0" smtClean="0">
              <a:solidFill>
                <a:schemeClr val="accent3">
                  <a:lumMod val="50000"/>
                </a:schemeClr>
              </a:solidFill>
            </a:endParaRPr>
          </a:p>
          <a:p>
            <a:pPr eaLnBrk="1" hangingPunct="1">
              <a:lnSpc>
                <a:spcPts val="5000"/>
              </a:lnSpc>
              <a:buFont typeface="Wingdings" pitchFamily="2" charset="2"/>
              <a:buChar char="Ø"/>
            </a:pPr>
            <a:endParaRPr lang="en-US" altLang="ja-JP" sz="2400" dirty="0" smtClean="0">
              <a:solidFill>
                <a:schemeClr val="accent3">
                  <a:lumMod val="50000"/>
                </a:schemeClr>
              </a:solidFill>
            </a:endParaRPr>
          </a:p>
          <a:p>
            <a:pPr eaLnBrk="1" hangingPunct="1">
              <a:lnSpc>
                <a:spcPts val="5000"/>
              </a:lnSpc>
              <a:buFont typeface="Wingdings" pitchFamily="2" charset="2"/>
              <a:buChar char="Ø"/>
            </a:pPr>
            <a:endParaRPr lang="ja-JP" altLang="en-US" sz="2400" dirty="0" smtClean="0">
              <a:solidFill>
                <a:schemeClr val="accent3">
                  <a:lumMod val="50000"/>
                </a:schemeClr>
              </a:solidFill>
            </a:endParaRPr>
          </a:p>
        </p:txBody>
      </p:sp>
    </p:spTree>
    <p:extLst>
      <p:ext uri="{BB962C8B-B14F-4D97-AF65-F5344CB8AC3E}">
        <p14:creationId xmlns:p14="http://schemas.microsoft.com/office/powerpoint/2010/main" val="5973839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971600" y="1772816"/>
            <a:ext cx="7848872" cy="4752528"/>
          </a:xfrm>
        </p:spPr>
        <p:txBody>
          <a:bodyPr/>
          <a:lstStyle/>
          <a:p>
            <a:pPr eaLnBrk="1" hangingPunct="1">
              <a:buFont typeface="Wingdings" panose="05000000000000000000" pitchFamily="2" charset="2"/>
              <a:buChar char="Ø"/>
            </a:pPr>
            <a:r>
              <a:rPr lang="ja-JP" altLang="en-US" dirty="0" smtClean="0"/>
              <a:t>プラスファクター</a:t>
            </a:r>
            <a:r>
              <a:rPr lang="ja-JP" altLang="en-US" sz="3600" dirty="0" smtClean="0"/>
              <a:t>　</a:t>
            </a:r>
            <a:r>
              <a:rPr lang="en-US" altLang="ja-JP" sz="3600" dirty="0" smtClean="0">
                <a:solidFill>
                  <a:schemeClr val="accent3">
                    <a:lumMod val="50000"/>
                  </a:schemeClr>
                </a:solidFill>
              </a:rPr>
              <a:t>Plus</a:t>
            </a:r>
            <a:r>
              <a:rPr lang="ja-JP" altLang="en-US" sz="3600" dirty="0">
                <a:solidFill>
                  <a:schemeClr val="accent3">
                    <a:lumMod val="50000"/>
                  </a:schemeClr>
                </a:solidFill>
              </a:rPr>
              <a:t> </a:t>
            </a:r>
            <a:r>
              <a:rPr lang="en-US" altLang="ja-JP" sz="3600" dirty="0" smtClean="0">
                <a:solidFill>
                  <a:schemeClr val="accent3">
                    <a:lumMod val="50000"/>
                  </a:schemeClr>
                </a:solidFill>
              </a:rPr>
              <a:t>Factors</a:t>
            </a:r>
          </a:p>
          <a:p>
            <a:pPr lvl="1" eaLnBrk="1" hangingPunct="1">
              <a:buFont typeface="Wingdings" panose="05000000000000000000" pitchFamily="2" charset="2"/>
              <a:buChar char="Ø"/>
            </a:pPr>
            <a:r>
              <a:rPr lang="ja-JP" altLang="en-US" dirty="0" smtClean="0"/>
              <a:t>原子力規制委員会はまずまず信頼性があるように見える　</a:t>
            </a:r>
            <a:r>
              <a:rPr lang="en-US" altLang="ja-JP" dirty="0" smtClean="0">
                <a:solidFill>
                  <a:schemeClr val="accent3">
                    <a:lumMod val="50000"/>
                  </a:schemeClr>
                </a:solidFill>
              </a:rPr>
              <a:t>NRA seems reliable to people.</a:t>
            </a:r>
          </a:p>
          <a:p>
            <a:pPr lvl="1" eaLnBrk="1" hangingPunct="1">
              <a:buFont typeface="Wingdings" panose="05000000000000000000" pitchFamily="2" charset="2"/>
              <a:buChar char="Ø"/>
            </a:pPr>
            <a:r>
              <a:rPr lang="ja-JP" altLang="en-US" dirty="0"/>
              <a:t>事</a:t>
            </a:r>
            <a:r>
              <a:rPr lang="ja-JP" altLang="en-US" dirty="0" smtClean="0"/>
              <a:t>業者による安全性の自主的向上</a:t>
            </a:r>
            <a:r>
              <a:rPr lang="en-US" altLang="ja-JP" dirty="0" smtClean="0"/>
              <a:t>WG</a:t>
            </a:r>
            <a:r>
              <a:rPr lang="ja-JP" altLang="en-US" dirty="0" smtClean="0"/>
              <a:t>の議論もプラス要素の一つになるか</a:t>
            </a:r>
            <a:r>
              <a:rPr lang="ja-JP" altLang="en-US" dirty="0" smtClean="0">
                <a:solidFill>
                  <a:schemeClr val="accent3">
                    <a:lumMod val="50000"/>
                  </a:schemeClr>
                </a:solidFill>
              </a:rPr>
              <a:t>　</a:t>
            </a:r>
            <a:r>
              <a:rPr lang="en-US" altLang="ja-JP" dirty="0" smtClean="0">
                <a:solidFill>
                  <a:schemeClr val="accent3">
                    <a:lumMod val="50000"/>
                  </a:schemeClr>
                </a:solidFill>
              </a:rPr>
              <a:t>The WG for voluntary safety by companies can be a plus factor.</a:t>
            </a:r>
          </a:p>
          <a:p>
            <a:pPr lvl="1" eaLnBrk="1" hangingPunct="1">
              <a:buFont typeface="Wingdings" panose="05000000000000000000" pitchFamily="2" charset="2"/>
              <a:buChar char="Ø"/>
            </a:pPr>
            <a:r>
              <a:rPr lang="ja-JP" altLang="en-US" dirty="0" smtClean="0"/>
              <a:t>ＩＡＥＡの除染目標</a:t>
            </a:r>
            <a:r>
              <a:rPr lang="en-US" altLang="ja-JP" dirty="0" smtClean="0"/>
              <a:t>1mSv</a:t>
            </a:r>
            <a:r>
              <a:rPr lang="ja-JP" altLang="en-US" dirty="0" smtClean="0"/>
              <a:t>の見直し</a:t>
            </a:r>
            <a:r>
              <a:rPr lang="ja-JP" altLang="en-US" dirty="0"/>
              <a:t>提言</a:t>
            </a:r>
            <a:r>
              <a:rPr lang="ja-JP" altLang="en-US" dirty="0" smtClean="0"/>
              <a:t>も　</a:t>
            </a:r>
            <a:r>
              <a:rPr lang="en-US" altLang="ja-JP" dirty="0" smtClean="0">
                <a:solidFill>
                  <a:schemeClr val="accent3">
                    <a:lumMod val="50000"/>
                  </a:schemeClr>
                </a:solidFill>
              </a:rPr>
              <a:t>Reconsideration of 1mSv</a:t>
            </a:r>
            <a:r>
              <a:rPr lang="ja-JP" altLang="en-US" dirty="0" smtClean="0">
                <a:solidFill>
                  <a:schemeClr val="accent3">
                    <a:lumMod val="50000"/>
                  </a:schemeClr>
                </a:solidFill>
              </a:rPr>
              <a:t> </a:t>
            </a:r>
            <a:r>
              <a:rPr lang="en-US" altLang="ja-JP" dirty="0" smtClean="0">
                <a:solidFill>
                  <a:schemeClr val="accent3">
                    <a:lumMod val="50000"/>
                  </a:schemeClr>
                </a:solidFill>
              </a:rPr>
              <a:t>target of decontamination proposed by IAEA also.</a:t>
            </a:r>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28</a:t>
            </a:fld>
            <a:endParaRPr lang="ja-JP" altLang="en-US">
              <a:solidFill>
                <a:prstClr val="black">
                  <a:tint val="75000"/>
                </a:prstClr>
              </a:solidFill>
            </a:endParaRPr>
          </a:p>
        </p:txBody>
      </p:sp>
      <p:sp>
        <p:nvSpPr>
          <p:cNvPr id="5" name="タイトル 1"/>
          <p:cNvSpPr txBox="1">
            <a:spLocks/>
          </p:cNvSpPr>
          <p:nvPr/>
        </p:nvSpPr>
        <p:spPr bwMode="auto">
          <a:xfrm>
            <a:off x="755576" y="288032"/>
            <a:ext cx="7776467" cy="1412776"/>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smtClean="0">
                <a:solidFill>
                  <a:schemeClr val="accent5">
                    <a:lumMod val="50000"/>
                  </a:schemeClr>
                </a:solidFill>
              </a:rPr>
              <a:t>今後の見通し　私見</a:t>
            </a:r>
            <a:endParaRPr lang="en-US" altLang="ja-JP" sz="3600" dirty="0" smtClean="0">
              <a:solidFill>
                <a:schemeClr val="accent5">
                  <a:lumMod val="50000"/>
                </a:schemeClr>
              </a:solidFill>
            </a:endParaRPr>
          </a:p>
          <a:p>
            <a:pPr algn="l" eaLnBrk="1" hangingPunct="1"/>
            <a:r>
              <a:rPr lang="ja-JP" altLang="en-US" sz="3200" dirty="0" smtClean="0">
                <a:solidFill>
                  <a:schemeClr val="accent5">
                    <a:lumMod val="50000"/>
                  </a:schemeClr>
                </a:solidFill>
              </a:rPr>
              <a:t>見通しに影響するファクター</a:t>
            </a:r>
            <a:r>
              <a:rPr lang="ja-JP" altLang="en-US" sz="3200" dirty="0" smtClean="0"/>
              <a:t>　</a:t>
            </a:r>
            <a:r>
              <a:rPr lang="ja-JP" altLang="en-US" sz="3200" dirty="0"/>
              <a:t>　</a:t>
            </a:r>
            <a:r>
              <a:rPr lang="en-US" altLang="ja-JP" sz="3200" dirty="0" smtClean="0"/>
              <a:t/>
            </a:r>
            <a:br>
              <a:rPr lang="en-US" altLang="ja-JP" sz="3200" dirty="0" smtClean="0"/>
            </a:br>
            <a:r>
              <a:rPr lang="ja-JP" altLang="en-US" sz="2800" dirty="0" smtClean="0"/>
              <a:t>　　</a:t>
            </a:r>
            <a:r>
              <a:rPr lang="en-US" altLang="ja-JP" sz="2800" dirty="0" smtClean="0">
                <a:solidFill>
                  <a:schemeClr val="accent3">
                    <a:lumMod val="50000"/>
                  </a:schemeClr>
                </a:solidFill>
              </a:rPr>
              <a:t>Factors Plus and Minus on </a:t>
            </a:r>
            <a:r>
              <a:rPr lang="en-US" altLang="ja-JP" sz="2800" dirty="0">
                <a:solidFill>
                  <a:schemeClr val="accent3">
                    <a:lumMod val="50000"/>
                  </a:schemeClr>
                </a:solidFill>
              </a:rPr>
              <a:t>Future </a:t>
            </a:r>
            <a:r>
              <a:rPr lang="en-US" altLang="ja-JP" sz="2800" dirty="0" smtClean="0">
                <a:solidFill>
                  <a:schemeClr val="accent3">
                    <a:lumMod val="50000"/>
                  </a:schemeClr>
                </a:solidFill>
              </a:rPr>
              <a:t>Perspectives</a:t>
            </a:r>
            <a:endParaRPr lang="ja-JP" altLang="en-US" sz="3600" dirty="0" smtClean="0">
              <a:solidFill>
                <a:schemeClr val="accent3">
                  <a:lumMod val="50000"/>
                </a:schemeClr>
              </a:solidFill>
            </a:endParaRPr>
          </a:p>
        </p:txBody>
      </p:sp>
    </p:spTree>
    <p:extLst>
      <p:ext uri="{BB962C8B-B14F-4D97-AF65-F5344CB8AC3E}">
        <p14:creationId xmlns:p14="http://schemas.microsoft.com/office/powerpoint/2010/main" val="2906990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827584" y="1268760"/>
            <a:ext cx="8136904" cy="5328592"/>
          </a:xfrm>
        </p:spPr>
        <p:txBody>
          <a:bodyPr/>
          <a:lstStyle/>
          <a:p>
            <a:pPr eaLnBrk="1" hangingPunct="1">
              <a:buFont typeface="Wingdings" panose="05000000000000000000" pitchFamily="2" charset="2"/>
              <a:buChar char="Ø"/>
            </a:pPr>
            <a:r>
              <a:rPr lang="ja-JP" altLang="en-US" dirty="0" smtClean="0"/>
              <a:t>マイナス</a:t>
            </a:r>
            <a:r>
              <a:rPr lang="ja-JP" altLang="en-US" dirty="0"/>
              <a:t>ファクター</a:t>
            </a:r>
            <a:r>
              <a:rPr lang="ja-JP" altLang="en-US" sz="3600" dirty="0">
                <a:solidFill>
                  <a:schemeClr val="accent3">
                    <a:lumMod val="50000"/>
                  </a:schemeClr>
                </a:solidFill>
              </a:rPr>
              <a:t>　</a:t>
            </a:r>
            <a:r>
              <a:rPr lang="en-US" altLang="ja-JP" sz="3600" dirty="0" smtClean="0">
                <a:solidFill>
                  <a:schemeClr val="accent3">
                    <a:lumMod val="50000"/>
                  </a:schemeClr>
                </a:solidFill>
              </a:rPr>
              <a:t>Minus</a:t>
            </a:r>
            <a:r>
              <a:rPr lang="ja-JP" altLang="en-US" sz="3600" dirty="0">
                <a:solidFill>
                  <a:schemeClr val="accent3">
                    <a:lumMod val="50000"/>
                  </a:schemeClr>
                </a:solidFill>
              </a:rPr>
              <a:t> </a:t>
            </a:r>
            <a:r>
              <a:rPr lang="en-US" altLang="ja-JP" sz="3600" dirty="0" smtClean="0">
                <a:solidFill>
                  <a:schemeClr val="accent3">
                    <a:lumMod val="50000"/>
                  </a:schemeClr>
                </a:solidFill>
              </a:rPr>
              <a:t>Factors</a:t>
            </a:r>
            <a:endParaRPr lang="en-US" altLang="ja-JP" sz="3600" dirty="0">
              <a:solidFill>
                <a:schemeClr val="accent3">
                  <a:lumMod val="50000"/>
                </a:schemeClr>
              </a:solidFill>
            </a:endParaRPr>
          </a:p>
          <a:p>
            <a:pPr lvl="1" eaLnBrk="1" hangingPunct="1">
              <a:buFont typeface="Wingdings" panose="05000000000000000000" pitchFamily="2" charset="2"/>
              <a:buChar char="Ø"/>
            </a:pPr>
            <a:r>
              <a:rPr lang="ja-JP" altLang="en-US" sz="2600" dirty="0"/>
              <a:t>福島第一の汚染水問題は実際のリスクの報道が不十分で過剰反応を</a:t>
            </a:r>
            <a:r>
              <a:rPr lang="ja-JP" altLang="en-US" sz="2600" dirty="0" smtClean="0"/>
              <a:t>誘発　特に、</a:t>
            </a:r>
            <a:r>
              <a:rPr lang="en-US" altLang="ja-JP" sz="2600" dirty="0" smtClean="0"/>
              <a:t>β</a:t>
            </a:r>
            <a:r>
              <a:rPr lang="ja-JP" altLang="en-US" sz="2600" dirty="0" smtClean="0"/>
              <a:t>線放射物質。加えて、風評被害の克服が鍵</a:t>
            </a:r>
            <a:r>
              <a:rPr lang="ja-JP" altLang="en-US" sz="2400" dirty="0" smtClean="0">
                <a:solidFill>
                  <a:schemeClr val="accent3">
                    <a:lumMod val="50000"/>
                  </a:schemeClr>
                </a:solidFill>
              </a:rPr>
              <a:t>　　</a:t>
            </a:r>
            <a:r>
              <a:rPr lang="en-US" altLang="ja-JP" sz="2600" dirty="0" smtClean="0">
                <a:solidFill>
                  <a:schemeClr val="accent3">
                    <a:lumMod val="50000"/>
                  </a:schemeClr>
                </a:solidFill>
              </a:rPr>
              <a:t>Contaminated water issue is discussed without proper Risk considerations. </a:t>
            </a:r>
            <a:r>
              <a:rPr lang="ja-JP" altLang="en-US" sz="2600" dirty="0" smtClean="0">
                <a:solidFill>
                  <a:schemeClr val="accent3">
                    <a:lumMod val="50000"/>
                  </a:schemeClr>
                </a:solidFill>
              </a:rPr>
              <a:t>　</a:t>
            </a:r>
            <a:r>
              <a:rPr lang="en-US" altLang="ja-JP" sz="2600" dirty="0" smtClean="0">
                <a:solidFill>
                  <a:schemeClr val="accent3">
                    <a:lumMod val="50000"/>
                  </a:schemeClr>
                </a:solidFill>
              </a:rPr>
              <a:t>How to overcome “Harmful rumor” is a big issue.</a:t>
            </a:r>
            <a:endParaRPr lang="en-US" altLang="ja-JP" sz="2600" dirty="0">
              <a:solidFill>
                <a:schemeClr val="accent3">
                  <a:lumMod val="50000"/>
                </a:schemeClr>
              </a:solidFill>
            </a:endParaRPr>
          </a:p>
          <a:p>
            <a:pPr lvl="1" eaLnBrk="1" hangingPunct="1">
              <a:buFont typeface="Wingdings" panose="05000000000000000000" pitchFamily="2" charset="2"/>
              <a:buChar char="Ø"/>
            </a:pPr>
            <a:r>
              <a:rPr lang="ja-JP" altLang="en-US" sz="2600" dirty="0"/>
              <a:t>「もんじゅ」の不祥事以後、使用済み核燃料に対するポリシーが見えなくなって</a:t>
            </a:r>
            <a:r>
              <a:rPr lang="ja-JP" altLang="en-US" sz="2600" dirty="0" smtClean="0"/>
              <a:t>いる</a:t>
            </a:r>
            <a:r>
              <a:rPr lang="ja-JP" altLang="en-US" sz="2600" dirty="0" smtClean="0">
                <a:solidFill>
                  <a:schemeClr val="accent3">
                    <a:lumMod val="50000"/>
                  </a:schemeClr>
                </a:solidFill>
              </a:rPr>
              <a:t>　</a:t>
            </a:r>
            <a:r>
              <a:rPr lang="en-US" altLang="ja-JP" sz="2600" dirty="0" smtClean="0">
                <a:solidFill>
                  <a:schemeClr val="accent3">
                    <a:lumMod val="50000"/>
                  </a:schemeClr>
                </a:solidFill>
              </a:rPr>
              <a:t>Policy for Spent Fuel became invisible to general public</a:t>
            </a:r>
            <a:r>
              <a:rPr lang="ja-JP" altLang="en-US" sz="2600" dirty="0">
                <a:solidFill>
                  <a:schemeClr val="accent3">
                    <a:lumMod val="50000"/>
                  </a:schemeClr>
                </a:solidFill>
              </a:rPr>
              <a:t> </a:t>
            </a:r>
            <a:r>
              <a:rPr lang="en-US" altLang="ja-JP" sz="2600" dirty="0" smtClean="0">
                <a:solidFill>
                  <a:schemeClr val="accent3">
                    <a:lumMod val="50000"/>
                  </a:schemeClr>
                </a:solidFill>
              </a:rPr>
              <a:t>since scandals in MONJU.</a:t>
            </a:r>
          </a:p>
          <a:p>
            <a:pPr lvl="1" eaLnBrk="1" hangingPunct="1">
              <a:buFont typeface="Wingdings" panose="05000000000000000000" pitchFamily="2" charset="2"/>
              <a:buChar char="Ø"/>
            </a:pPr>
            <a:r>
              <a:rPr lang="ja-JP" altLang="en-US" sz="2600" dirty="0" smtClean="0"/>
              <a:t>最終処分の見通しが全くないこと　</a:t>
            </a:r>
            <a:endParaRPr lang="en-US" altLang="ja-JP" sz="2600" dirty="0" smtClean="0"/>
          </a:p>
          <a:p>
            <a:pPr marL="457200" lvl="1" indent="0" eaLnBrk="1" hangingPunct="1">
              <a:buNone/>
            </a:pPr>
            <a:r>
              <a:rPr lang="en-US" altLang="ja-JP" sz="2600" dirty="0" smtClean="0"/>
              <a:t>    </a:t>
            </a:r>
            <a:r>
              <a:rPr lang="en-US" altLang="ja-JP" sz="2600" dirty="0" smtClean="0">
                <a:solidFill>
                  <a:schemeClr val="accent3">
                    <a:lumMod val="50000"/>
                  </a:schemeClr>
                </a:solidFill>
              </a:rPr>
              <a:t>Unclear perspectives of final disposal </a:t>
            </a:r>
            <a:endParaRPr lang="ja-JP" altLang="en-US" sz="2600" dirty="0">
              <a:solidFill>
                <a:schemeClr val="accent3">
                  <a:lumMod val="50000"/>
                </a:schemeClr>
              </a:solidFill>
            </a:endParaRPr>
          </a:p>
          <a:p>
            <a:pPr eaLnBrk="1" hangingPunct="1">
              <a:buFont typeface="Arial" charset="0"/>
              <a:buNone/>
            </a:pPr>
            <a:endParaRPr lang="ja-JP" altLang="en-US" sz="3600" dirty="0" smtClean="0"/>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29</a:t>
            </a:fld>
            <a:endParaRPr lang="ja-JP" altLang="en-US">
              <a:solidFill>
                <a:prstClr val="black">
                  <a:tint val="75000"/>
                </a:prstClr>
              </a:solidFill>
            </a:endParaRPr>
          </a:p>
        </p:txBody>
      </p:sp>
      <p:sp>
        <p:nvSpPr>
          <p:cNvPr id="5" name="タイトル 1"/>
          <p:cNvSpPr txBox="1">
            <a:spLocks/>
          </p:cNvSpPr>
          <p:nvPr/>
        </p:nvSpPr>
        <p:spPr bwMode="auto">
          <a:xfrm>
            <a:off x="827584" y="260648"/>
            <a:ext cx="7776467" cy="864096"/>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endParaRPr lang="ja-JP" altLang="en-US" sz="3600" dirty="0" smtClean="0"/>
          </a:p>
        </p:txBody>
      </p:sp>
      <p:sp>
        <p:nvSpPr>
          <p:cNvPr id="6" name="タイトル 1"/>
          <p:cNvSpPr txBox="1">
            <a:spLocks/>
          </p:cNvSpPr>
          <p:nvPr/>
        </p:nvSpPr>
        <p:spPr bwMode="auto">
          <a:xfrm>
            <a:off x="755576" y="260648"/>
            <a:ext cx="7776467" cy="864096"/>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200" dirty="0" smtClean="0">
                <a:solidFill>
                  <a:schemeClr val="accent5">
                    <a:lumMod val="50000"/>
                  </a:schemeClr>
                </a:solidFill>
              </a:rPr>
              <a:t>続：見通しへの影響ファクター</a:t>
            </a:r>
            <a:r>
              <a:rPr lang="ja-JP" altLang="en-US" sz="2400" dirty="0" smtClean="0"/>
              <a:t>　</a:t>
            </a:r>
            <a:r>
              <a:rPr lang="ja-JP" altLang="en-US" sz="2800" dirty="0"/>
              <a:t>　</a:t>
            </a:r>
            <a:r>
              <a:rPr lang="en-US" altLang="ja-JP" sz="2800" dirty="0" smtClean="0"/>
              <a:t/>
            </a:r>
            <a:br>
              <a:rPr lang="en-US" altLang="ja-JP" sz="2800" dirty="0" smtClean="0"/>
            </a:br>
            <a:r>
              <a:rPr lang="ja-JP" altLang="en-US" sz="2800" dirty="0" smtClean="0"/>
              <a:t>　　</a:t>
            </a:r>
            <a:r>
              <a:rPr lang="en-US" altLang="ja-JP" sz="2800" dirty="0" smtClean="0">
                <a:solidFill>
                  <a:schemeClr val="accent3">
                    <a:lumMod val="50000"/>
                  </a:schemeClr>
                </a:solidFill>
              </a:rPr>
              <a:t>Factors Plus and Minus on Future Perspectives</a:t>
            </a:r>
            <a:endParaRPr lang="ja-JP" altLang="en-US" sz="3200" dirty="0" smtClean="0">
              <a:solidFill>
                <a:schemeClr val="accent3">
                  <a:lumMod val="50000"/>
                </a:schemeClr>
              </a:solidFill>
            </a:endParaRPr>
          </a:p>
        </p:txBody>
      </p:sp>
    </p:spTree>
    <p:extLst>
      <p:ext uri="{BB962C8B-B14F-4D97-AF65-F5344CB8AC3E}">
        <p14:creationId xmlns:p14="http://schemas.microsoft.com/office/powerpoint/2010/main" val="11514391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971600" y="980728"/>
            <a:ext cx="7992888" cy="5328592"/>
          </a:xfrm>
        </p:spPr>
        <p:txBody>
          <a:bodyPr/>
          <a:lstStyle/>
          <a:p>
            <a:pPr eaLnBrk="1" hangingPunct="1">
              <a:buFont typeface="Arial" charset="0"/>
              <a:buNone/>
            </a:pPr>
            <a:r>
              <a:rPr lang="ja-JP" altLang="en-US" dirty="0" smtClean="0"/>
              <a:t>１</a:t>
            </a:r>
            <a:r>
              <a:rPr lang="en-US" altLang="ja-JP" dirty="0" smtClean="0"/>
              <a:t>)</a:t>
            </a:r>
            <a:r>
              <a:rPr lang="ja-JP" altLang="en-US" dirty="0" err="1" smtClean="0"/>
              <a:t>．</a:t>
            </a:r>
            <a:r>
              <a:rPr lang="ja-JP" altLang="en-US" dirty="0" smtClean="0"/>
              <a:t>本能的反応　</a:t>
            </a:r>
            <a:r>
              <a:rPr lang="en-US" altLang="ja-JP" dirty="0" smtClean="0">
                <a:solidFill>
                  <a:schemeClr val="accent3">
                    <a:lumMod val="50000"/>
                  </a:schemeClr>
                </a:solidFill>
              </a:rPr>
              <a:t>Instinctive reaction</a:t>
            </a:r>
            <a:r>
              <a:rPr lang="ja-JP" altLang="en-US" dirty="0" smtClean="0"/>
              <a:t>　</a:t>
            </a:r>
            <a:endParaRPr lang="en-US" altLang="ja-JP" dirty="0"/>
          </a:p>
          <a:p>
            <a:pPr eaLnBrk="1" hangingPunct="1">
              <a:buFont typeface="Arial" charset="0"/>
              <a:buNone/>
            </a:pPr>
            <a:r>
              <a:rPr lang="en-US" altLang="ja-JP" sz="2800" dirty="0" smtClean="0"/>
              <a:t>     </a:t>
            </a:r>
            <a:r>
              <a:rPr lang="ja-JP" altLang="en-US" sz="2800" dirty="0" smtClean="0"/>
              <a:t>リスクという言葉を聞くと、動詞として“避ける”を連想する  </a:t>
            </a:r>
            <a:r>
              <a:rPr lang="en-US" altLang="ja-JP" sz="2800" dirty="0" smtClean="0">
                <a:solidFill>
                  <a:schemeClr val="accent3">
                    <a:lumMod val="50000"/>
                  </a:schemeClr>
                </a:solidFill>
              </a:rPr>
              <a:t>Avoid any Risks, not Take a Risk</a:t>
            </a:r>
          </a:p>
          <a:p>
            <a:pPr eaLnBrk="1" hangingPunct="1">
              <a:buFont typeface="Arial" charset="0"/>
              <a:buNone/>
            </a:pPr>
            <a:r>
              <a:rPr lang="ja-JP" altLang="en-US" dirty="0" smtClean="0"/>
              <a:t>２</a:t>
            </a:r>
            <a:r>
              <a:rPr lang="en-US" altLang="ja-JP" dirty="0" smtClean="0"/>
              <a:t>)</a:t>
            </a:r>
            <a:r>
              <a:rPr lang="ja-JP" altLang="en-US" dirty="0" err="1" smtClean="0"/>
              <a:t>．</a:t>
            </a:r>
            <a:r>
              <a:rPr lang="ja-JP" altLang="en-US" dirty="0" smtClean="0"/>
              <a:t>歴史  </a:t>
            </a:r>
            <a:r>
              <a:rPr lang="en-US" altLang="ja-JP" dirty="0" smtClean="0">
                <a:solidFill>
                  <a:schemeClr val="accent3">
                    <a:lumMod val="50000"/>
                  </a:schemeClr>
                </a:solidFill>
              </a:rPr>
              <a:t>Historical Reasons</a:t>
            </a:r>
          </a:p>
          <a:p>
            <a:pPr eaLnBrk="1" hangingPunct="1">
              <a:buFont typeface="Wingdings" panose="05000000000000000000" pitchFamily="2" charset="2"/>
              <a:buChar char="Ø"/>
            </a:pPr>
            <a:r>
              <a:rPr lang="ja-JP" altLang="en-US" sz="2800" dirty="0" smtClean="0"/>
              <a:t>侵略された経験がない </a:t>
            </a:r>
            <a:r>
              <a:rPr lang="en-US" altLang="ja-JP" sz="2800" dirty="0" smtClean="0">
                <a:solidFill>
                  <a:schemeClr val="accent3">
                    <a:lumMod val="50000"/>
                  </a:schemeClr>
                </a:solidFill>
              </a:rPr>
              <a:t>No invasion by others</a:t>
            </a:r>
          </a:p>
          <a:p>
            <a:pPr eaLnBrk="1" hangingPunct="1">
              <a:buFont typeface="Wingdings" panose="05000000000000000000" pitchFamily="2" charset="2"/>
              <a:buChar char="Ø"/>
            </a:pPr>
            <a:r>
              <a:rPr lang="ja-JP" altLang="en-US" sz="2800" dirty="0" smtClean="0"/>
              <a:t>水田稲作農業の共同作業 </a:t>
            </a:r>
            <a:r>
              <a:rPr lang="en-US" altLang="ja-JP" sz="2800" dirty="0"/>
              <a:t> </a:t>
            </a:r>
            <a:r>
              <a:rPr lang="en-US" altLang="ja-JP" sz="2800" dirty="0" smtClean="0"/>
              <a:t> </a:t>
            </a:r>
          </a:p>
          <a:p>
            <a:pPr marL="0" indent="0" eaLnBrk="1" hangingPunct="1">
              <a:buNone/>
            </a:pPr>
            <a:r>
              <a:rPr lang="en-US" altLang="ja-JP" sz="2800" dirty="0" smtClean="0"/>
              <a:t>       </a:t>
            </a:r>
            <a:r>
              <a:rPr lang="en-US" altLang="ja-JP" sz="2800" dirty="0" smtClean="0">
                <a:solidFill>
                  <a:schemeClr val="accent3">
                    <a:lumMod val="50000"/>
                  </a:schemeClr>
                </a:solidFill>
              </a:rPr>
              <a:t>Villagers for paddy cultivation with collaboration</a:t>
            </a:r>
          </a:p>
          <a:p>
            <a:pPr marL="0" indent="0" eaLnBrk="1" hangingPunct="1">
              <a:buNone/>
            </a:pPr>
            <a:r>
              <a:rPr lang="ja-JP" altLang="en-US" dirty="0" smtClean="0"/>
              <a:t>３</a:t>
            </a:r>
            <a:r>
              <a:rPr lang="en-US" altLang="ja-JP" dirty="0" smtClean="0"/>
              <a:t>)</a:t>
            </a:r>
            <a:r>
              <a:rPr lang="ja-JP" altLang="en-US" dirty="0" err="1" smtClean="0"/>
              <a:t>．</a:t>
            </a:r>
            <a:r>
              <a:rPr lang="ja-JP" altLang="en-US" dirty="0" smtClean="0"/>
              <a:t>特性  </a:t>
            </a:r>
            <a:r>
              <a:rPr lang="en-US" altLang="ja-JP" dirty="0" smtClean="0">
                <a:solidFill>
                  <a:schemeClr val="accent3">
                    <a:lumMod val="50000"/>
                  </a:schemeClr>
                </a:solidFill>
              </a:rPr>
              <a:t>Characteristics</a:t>
            </a:r>
            <a:endParaRPr lang="en-US" altLang="ja-JP" sz="2800" dirty="0" smtClean="0">
              <a:solidFill>
                <a:schemeClr val="accent3">
                  <a:lumMod val="50000"/>
                </a:schemeClr>
              </a:solidFill>
            </a:endParaRPr>
          </a:p>
          <a:p>
            <a:pPr eaLnBrk="1" hangingPunct="1">
              <a:buFont typeface="Wingdings" panose="05000000000000000000" pitchFamily="2" charset="2"/>
              <a:buChar char="Ø"/>
            </a:pPr>
            <a:r>
              <a:rPr lang="ja-JP" altLang="en-US" sz="2800" dirty="0" smtClean="0"/>
              <a:t>他人と異なった発想は持たない  </a:t>
            </a:r>
            <a:r>
              <a:rPr lang="en-US" altLang="ja-JP" sz="2800" dirty="0" smtClean="0">
                <a:solidFill>
                  <a:schemeClr val="accent3">
                    <a:lumMod val="50000"/>
                  </a:schemeClr>
                </a:solidFill>
              </a:rPr>
              <a:t>Same Attitude</a:t>
            </a:r>
          </a:p>
          <a:p>
            <a:pPr eaLnBrk="1" hangingPunct="1">
              <a:buFont typeface="Wingdings" panose="05000000000000000000" pitchFamily="2" charset="2"/>
              <a:buChar char="Ø"/>
            </a:pPr>
            <a:r>
              <a:rPr lang="ja-JP" altLang="en-US" sz="2800" dirty="0" smtClean="0"/>
              <a:t>英雄を作らない社会  </a:t>
            </a:r>
            <a:r>
              <a:rPr lang="en-US" altLang="ja-JP" sz="2800" dirty="0" smtClean="0">
                <a:solidFill>
                  <a:schemeClr val="accent3">
                    <a:lumMod val="50000"/>
                  </a:schemeClr>
                </a:solidFill>
              </a:rPr>
              <a:t>Society with no Heroes</a:t>
            </a:r>
          </a:p>
          <a:p>
            <a:pPr eaLnBrk="1" hangingPunct="1">
              <a:buFont typeface="Arial" charset="0"/>
              <a:buNone/>
            </a:pPr>
            <a:endParaRPr lang="ja-JP" altLang="en-US" dirty="0" smtClean="0"/>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3</a:t>
            </a:fld>
            <a:endParaRPr lang="ja-JP" altLang="en-US">
              <a:solidFill>
                <a:prstClr val="black">
                  <a:tint val="75000"/>
                </a:prstClr>
              </a:solidFill>
            </a:endParaRPr>
          </a:p>
        </p:txBody>
      </p:sp>
      <p:sp>
        <p:nvSpPr>
          <p:cNvPr id="5" name="タイトル 1"/>
          <p:cNvSpPr txBox="1">
            <a:spLocks/>
          </p:cNvSpPr>
          <p:nvPr/>
        </p:nvSpPr>
        <p:spPr bwMode="auto">
          <a:xfrm>
            <a:off x="683568" y="188640"/>
            <a:ext cx="8208912" cy="864096"/>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smtClean="0">
                <a:solidFill>
                  <a:schemeClr val="accent5">
                    <a:lumMod val="50000"/>
                  </a:schemeClr>
                </a:solidFill>
              </a:rPr>
              <a:t>安心を求める日本人　</a:t>
            </a:r>
            <a:r>
              <a:rPr lang="en-US" altLang="ja-JP" sz="3600" dirty="0" err="1" smtClean="0">
                <a:solidFill>
                  <a:schemeClr val="accent5">
                    <a:lumMod val="50000"/>
                  </a:schemeClr>
                </a:solidFill>
              </a:rPr>
              <a:t>Anshin</a:t>
            </a:r>
            <a:r>
              <a:rPr lang="en-US" altLang="ja-JP" sz="3600" dirty="0" smtClean="0">
                <a:solidFill>
                  <a:schemeClr val="accent5">
                    <a:lumMod val="50000"/>
                  </a:schemeClr>
                </a:solidFill>
              </a:rPr>
              <a:t> Society</a:t>
            </a:r>
          </a:p>
        </p:txBody>
      </p:sp>
    </p:spTree>
    <p:extLst>
      <p:ext uri="{BB962C8B-B14F-4D97-AF65-F5344CB8AC3E}">
        <p14:creationId xmlns:p14="http://schemas.microsoft.com/office/powerpoint/2010/main" val="5973839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タイトル 1"/>
          <p:cNvSpPr>
            <a:spLocks noGrp="1"/>
          </p:cNvSpPr>
          <p:nvPr>
            <p:ph type="title"/>
          </p:nvPr>
        </p:nvSpPr>
        <p:spPr>
          <a:xfrm>
            <a:off x="107504" y="571500"/>
            <a:ext cx="8784976" cy="1096963"/>
          </a:xfrm>
        </p:spPr>
        <p:txBody>
          <a:bodyPr/>
          <a:lstStyle/>
          <a:p>
            <a:r>
              <a:rPr lang="ja-JP" altLang="en-US" sz="4000" dirty="0" smtClean="0">
                <a:solidFill>
                  <a:schemeClr val="accent5">
                    <a:lumMod val="50000"/>
                  </a:schemeClr>
                </a:solidFill>
              </a:rPr>
              <a:t>安心型のリスク　</a:t>
            </a:r>
            <a:r>
              <a:rPr lang="en-US" altLang="ja-JP" sz="4000" dirty="0" smtClean="0">
                <a:solidFill>
                  <a:schemeClr val="accent5">
                    <a:lumMod val="50000"/>
                  </a:schemeClr>
                </a:solidFill>
              </a:rPr>
              <a:t>“</a:t>
            </a:r>
            <a:r>
              <a:rPr lang="en-US" altLang="ja-JP" sz="4000" dirty="0" err="1" smtClean="0">
                <a:solidFill>
                  <a:schemeClr val="accent5">
                    <a:lumMod val="50000"/>
                  </a:schemeClr>
                </a:solidFill>
              </a:rPr>
              <a:t>Anshin</a:t>
            </a:r>
            <a:r>
              <a:rPr lang="en-US" altLang="ja-JP" sz="4000" dirty="0" smtClean="0">
                <a:solidFill>
                  <a:schemeClr val="accent5">
                    <a:lumMod val="50000"/>
                  </a:schemeClr>
                </a:solidFill>
              </a:rPr>
              <a:t>” Risk Profile</a:t>
            </a:r>
            <a:r>
              <a:rPr lang="en-US" altLang="ja-JP" sz="2800" dirty="0" smtClean="0">
                <a:solidFill>
                  <a:schemeClr val="accent5">
                    <a:lumMod val="50000"/>
                  </a:schemeClr>
                </a:solidFill>
              </a:rPr>
              <a:t> </a:t>
            </a:r>
            <a:r>
              <a:rPr lang="en-US" altLang="ja-JP" sz="3200" dirty="0" smtClean="0"/>
              <a:t/>
            </a:r>
            <a:br>
              <a:rPr lang="en-US" altLang="ja-JP" sz="3200" dirty="0" smtClean="0"/>
            </a:br>
            <a:r>
              <a:rPr lang="en-US" altLang="ja-JP" sz="3200" dirty="0">
                <a:solidFill>
                  <a:srgbClr val="FF0000"/>
                </a:solidFill>
              </a:rPr>
              <a:t>E</a:t>
            </a:r>
            <a:r>
              <a:rPr lang="en-US" altLang="ja-JP" sz="3200" dirty="0" smtClean="0">
                <a:solidFill>
                  <a:srgbClr val="FF0000"/>
                </a:solidFill>
              </a:rPr>
              <a:t>x. Refrigerator with </a:t>
            </a:r>
            <a:r>
              <a:rPr lang="en-US" altLang="ja-JP" sz="3200" dirty="0" err="1" smtClean="0">
                <a:solidFill>
                  <a:srgbClr val="FF0000"/>
                </a:solidFill>
              </a:rPr>
              <a:t>isobutane</a:t>
            </a:r>
            <a:r>
              <a:rPr lang="en-US" altLang="ja-JP" sz="3200" dirty="0" smtClean="0">
                <a:solidFill>
                  <a:srgbClr val="FF0000"/>
                </a:solidFill>
              </a:rPr>
              <a:t> coolant</a:t>
            </a:r>
            <a:endParaRPr lang="ja-JP" altLang="en-US" dirty="0" smtClean="0"/>
          </a:p>
        </p:txBody>
      </p:sp>
      <p:sp>
        <p:nvSpPr>
          <p:cNvPr id="180227" name="スライド番号プレースホルダ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eaLnBrk="1" hangingPunct="1"/>
            <a:fld id="{F17B5813-2483-4D95-806E-4EE6597A1653}" type="slidenum">
              <a:rPr kumimoji="0" lang="en-US" altLang="ja-JP" sz="1400" smtClean="0"/>
              <a:pPr eaLnBrk="1" hangingPunct="1"/>
              <a:t>4</a:t>
            </a:fld>
            <a:endParaRPr kumimoji="0" lang="en-US" altLang="ja-JP" sz="1400" smtClean="0"/>
          </a:p>
        </p:txBody>
      </p:sp>
      <p:sp>
        <p:nvSpPr>
          <p:cNvPr id="5" name="正方形/長方形 4"/>
          <p:cNvSpPr/>
          <p:nvPr/>
        </p:nvSpPr>
        <p:spPr bwMode="auto">
          <a:xfrm>
            <a:off x="857250" y="1928813"/>
            <a:ext cx="3786188" cy="3357562"/>
          </a:xfrm>
          <a:prstGeom prst="rect">
            <a:avLst/>
          </a:prstGeom>
          <a:solidFill>
            <a:schemeClr val="tx2">
              <a:lumMod val="20000"/>
              <a:lumOff val="80000"/>
            </a:schemeClr>
          </a:solidFill>
          <a:ln w="19050" cap="flat" cmpd="sng" algn="ctr">
            <a:solidFill>
              <a:schemeClr val="tx2">
                <a:lumMod val="40000"/>
                <a:lumOff val="60000"/>
              </a:schemeClr>
            </a:solidFill>
            <a:prstDash val="solid"/>
            <a:round/>
            <a:headEnd type="none" w="med" len="med"/>
            <a:tailEnd type="none" w="med" len="med"/>
          </a:ln>
          <a:effectLst/>
        </p:spPr>
        <p:txBody>
          <a:bodyPr wrap="none">
            <a:spAutoFit/>
          </a:bodyPr>
          <a:lstStyle/>
          <a:p>
            <a:pPr>
              <a:defRPr/>
            </a:pPr>
            <a:endParaRPr lang="ja-JP" altLang="en-US">
              <a:ea typeface="ＭＳ Ｐゴシック" pitchFamily="50" charset="-128"/>
            </a:endParaRPr>
          </a:p>
        </p:txBody>
      </p:sp>
      <p:sp>
        <p:nvSpPr>
          <p:cNvPr id="6" name="正方形/長方形 5"/>
          <p:cNvSpPr/>
          <p:nvPr/>
        </p:nvSpPr>
        <p:spPr bwMode="auto">
          <a:xfrm>
            <a:off x="4857750" y="1928813"/>
            <a:ext cx="3786188" cy="3357562"/>
          </a:xfrm>
          <a:prstGeom prst="rect">
            <a:avLst/>
          </a:prstGeom>
          <a:solidFill>
            <a:schemeClr val="tx2">
              <a:lumMod val="20000"/>
              <a:lumOff val="80000"/>
            </a:schemeClr>
          </a:solidFill>
          <a:ln w="19050" cap="flat" cmpd="sng" algn="ctr">
            <a:solidFill>
              <a:schemeClr val="tx2">
                <a:lumMod val="40000"/>
                <a:lumOff val="60000"/>
              </a:schemeClr>
            </a:solidFill>
            <a:prstDash val="solid"/>
            <a:round/>
            <a:headEnd type="none" w="med" len="med"/>
            <a:tailEnd type="none" w="med" len="med"/>
          </a:ln>
          <a:effectLst/>
        </p:spPr>
        <p:txBody>
          <a:bodyPr wrap="none">
            <a:spAutoFit/>
          </a:bodyPr>
          <a:lstStyle/>
          <a:p>
            <a:pPr>
              <a:defRPr/>
            </a:pPr>
            <a:endParaRPr lang="ja-JP" altLang="en-US">
              <a:ea typeface="ＭＳ Ｐゴシック" pitchFamily="50" charset="-128"/>
            </a:endParaRPr>
          </a:p>
        </p:txBody>
      </p:sp>
      <p:sp>
        <p:nvSpPr>
          <p:cNvPr id="180230" name="フリーフォーム 6"/>
          <p:cNvSpPr>
            <a:spLocks/>
          </p:cNvSpPr>
          <p:nvPr/>
        </p:nvSpPr>
        <p:spPr bwMode="auto">
          <a:xfrm>
            <a:off x="857250" y="4429125"/>
            <a:ext cx="3735388" cy="128588"/>
          </a:xfrm>
          <a:custGeom>
            <a:avLst/>
            <a:gdLst>
              <a:gd name="T0" fmla="*/ 0 w 3734873"/>
              <a:gd name="T1" fmla="*/ 80310 h 128789"/>
              <a:gd name="T2" fmla="*/ 468388 w 3734873"/>
              <a:gd name="T3" fmla="*/ 45893 h 128789"/>
              <a:gd name="T4" fmla="*/ 1118966 w 3734873"/>
              <a:gd name="T5" fmla="*/ 57364 h 128789"/>
              <a:gd name="T6" fmla="*/ 1210043 w 3734873"/>
              <a:gd name="T7" fmla="*/ 68840 h 128789"/>
              <a:gd name="T8" fmla="*/ 1275100 w 3734873"/>
              <a:gd name="T9" fmla="*/ 91784 h 128789"/>
              <a:gd name="T10" fmla="*/ 1340154 w 3734873"/>
              <a:gd name="T11" fmla="*/ 103259 h 128789"/>
              <a:gd name="T12" fmla="*/ 1392200 w 3734873"/>
              <a:gd name="T13" fmla="*/ 114732 h 128789"/>
              <a:gd name="T14" fmla="*/ 1431227 w 3734873"/>
              <a:gd name="T15" fmla="*/ 91784 h 128789"/>
              <a:gd name="T16" fmla="*/ 1522306 w 3734873"/>
              <a:gd name="T17" fmla="*/ 80310 h 128789"/>
              <a:gd name="T18" fmla="*/ 1769514 w 3734873"/>
              <a:gd name="T19" fmla="*/ 68840 h 128789"/>
              <a:gd name="T20" fmla="*/ 2224893 w 3734873"/>
              <a:gd name="T21" fmla="*/ 45893 h 128789"/>
              <a:gd name="T22" fmla="*/ 2276937 w 3734873"/>
              <a:gd name="T23" fmla="*/ 34420 h 128789"/>
              <a:gd name="T24" fmla="*/ 2381023 w 3734873"/>
              <a:gd name="T25" fmla="*/ 0 h 128789"/>
              <a:gd name="T26" fmla="*/ 2797375 w 3734873"/>
              <a:gd name="T27" fmla="*/ 11474 h 128789"/>
              <a:gd name="T28" fmla="*/ 3018563 w 3734873"/>
              <a:gd name="T29" fmla="*/ 22947 h 128789"/>
              <a:gd name="T30" fmla="*/ 3421900 w 3734873"/>
              <a:gd name="T31" fmla="*/ 34420 h 128789"/>
              <a:gd name="T32" fmla="*/ 3656100 w 3734873"/>
              <a:gd name="T33" fmla="*/ 34420 h 128789"/>
              <a:gd name="T34" fmla="*/ 3695131 w 3734873"/>
              <a:gd name="T35" fmla="*/ 22947 h 128789"/>
              <a:gd name="T36" fmla="*/ 3773193 w 3734873"/>
              <a:gd name="T37" fmla="*/ 22947 h 12878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734873"/>
              <a:gd name="T58" fmla="*/ 0 h 128789"/>
              <a:gd name="T59" fmla="*/ 3734873 w 3734873"/>
              <a:gd name="T60" fmla="*/ 128789 h 128789"/>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734873" h="128789">
                <a:moveTo>
                  <a:pt x="0" y="90153"/>
                </a:moveTo>
                <a:cubicBezTo>
                  <a:pt x="334704" y="58276"/>
                  <a:pt x="180097" y="70419"/>
                  <a:pt x="463640" y="51516"/>
                </a:cubicBezTo>
                <a:lnTo>
                  <a:pt x="1107583" y="64395"/>
                </a:lnTo>
                <a:cubicBezTo>
                  <a:pt x="1137920" y="65459"/>
                  <a:pt x="1168286" y="69912"/>
                  <a:pt x="1197735" y="77274"/>
                </a:cubicBezTo>
                <a:cubicBezTo>
                  <a:pt x="1220163" y="82881"/>
                  <a:pt x="1239987" y="96388"/>
                  <a:pt x="1262130" y="103031"/>
                </a:cubicBezTo>
                <a:cubicBezTo>
                  <a:pt x="1283097" y="109321"/>
                  <a:pt x="1305156" y="111161"/>
                  <a:pt x="1326524" y="115910"/>
                </a:cubicBezTo>
                <a:cubicBezTo>
                  <a:pt x="1343803" y="119750"/>
                  <a:pt x="1360868" y="124496"/>
                  <a:pt x="1378040" y="128789"/>
                </a:cubicBezTo>
                <a:cubicBezTo>
                  <a:pt x="1390919" y="120203"/>
                  <a:pt x="1401850" y="107479"/>
                  <a:pt x="1416676" y="103031"/>
                </a:cubicBezTo>
                <a:cubicBezTo>
                  <a:pt x="1445752" y="94308"/>
                  <a:pt x="1476562" y="92481"/>
                  <a:pt x="1506828" y="90153"/>
                </a:cubicBezTo>
                <a:cubicBezTo>
                  <a:pt x="1588267" y="83889"/>
                  <a:pt x="1669961" y="81567"/>
                  <a:pt x="1751527" y="77274"/>
                </a:cubicBezTo>
                <a:cubicBezTo>
                  <a:pt x="1939370" y="30313"/>
                  <a:pt x="1731553" y="78415"/>
                  <a:pt x="2202288" y="51516"/>
                </a:cubicBezTo>
                <a:cubicBezTo>
                  <a:pt x="2219959" y="50506"/>
                  <a:pt x="2236784" y="43500"/>
                  <a:pt x="2253803" y="38637"/>
                </a:cubicBezTo>
                <a:cubicBezTo>
                  <a:pt x="2289137" y="28541"/>
                  <a:pt x="2322808" y="13611"/>
                  <a:pt x="2356834" y="0"/>
                </a:cubicBezTo>
                <a:lnTo>
                  <a:pt x="2768958" y="12879"/>
                </a:lnTo>
                <a:cubicBezTo>
                  <a:pt x="2842004" y="15860"/>
                  <a:pt x="2914856" y="22715"/>
                  <a:pt x="2987899" y="25758"/>
                </a:cubicBezTo>
                <a:lnTo>
                  <a:pt x="3387144" y="38637"/>
                </a:lnTo>
                <a:cubicBezTo>
                  <a:pt x="3482658" y="70475"/>
                  <a:pt x="3432909" y="59310"/>
                  <a:pt x="3618964" y="38637"/>
                </a:cubicBezTo>
                <a:cubicBezTo>
                  <a:pt x="3632456" y="37138"/>
                  <a:pt x="3644108" y="27257"/>
                  <a:pt x="3657600" y="25758"/>
                </a:cubicBezTo>
                <a:cubicBezTo>
                  <a:pt x="3683200" y="22913"/>
                  <a:pt x="3709115" y="25758"/>
                  <a:pt x="3734873" y="25758"/>
                </a:cubicBezTo>
              </a:path>
            </a:pathLst>
          </a:custGeom>
          <a:noFill/>
          <a:ln w="38100" cap="flat" cmpd="sng" algn="ctr">
            <a:solidFill>
              <a:srgbClr val="FF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txBody>
          <a:bodyPr anchor="ctr"/>
          <a:lstStyle/>
          <a:p>
            <a:endParaRPr lang="ja-JP" altLang="en-US"/>
          </a:p>
        </p:txBody>
      </p:sp>
      <p:grpSp>
        <p:nvGrpSpPr>
          <p:cNvPr id="180231" name="グループ化 19"/>
          <p:cNvGrpSpPr>
            <a:grpSpLocks/>
          </p:cNvGrpSpPr>
          <p:nvPr/>
        </p:nvGrpSpPr>
        <p:grpSpPr bwMode="auto">
          <a:xfrm>
            <a:off x="4857750" y="2204864"/>
            <a:ext cx="3770313" cy="3035548"/>
            <a:chOff x="4876851" y="2643182"/>
            <a:chExt cx="3769608" cy="2603057"/>
          </a:xfrm>
        </p:grpSpPr>
        <p:sp>
          <p:nvSpPr>
            <p:cNvPr id="9" name="フリーフォーム 8"/>
            <p:cNvSpPr/>
            <p:nvPr/>
          </p:nvSpPr>
          <p:spPr bwMode="auto">
            <a:xfrm>
              <a:off x="4876851" y="5152593"/>
              <a:ext cx="1080886" cy="93646"/>
            </a:xfrm>
            <a:custGeom>
              <a:avLst/>
              <a:gdLst>
                <a:gd name="connsiteX0" fmla="*/ 4431 w 1080196"/>
                <a:gd name="connsiteY0" fmla="*/ 24786 h 93907"/>
                <a:gd name="connsiteX1" fmla="*/ 71667 w 1080196"/>
                <a:gd name="connsiteY1" fmla="*/ 38233 h 93907"/>
                <a:gd name="connsiteX2" fmla="*/ 192690 w 1080196"/>
                <a:gd name="connsiteY2" fmla="*/ 78574 h 93907"/>
                <a:gd name="connsiteX3" fmla="*/ 367502 w 1080196"/>
                <a:gd name="connsiteY3" fmla="*/ 65127 h 93907"/>
                <a:gd name="connsiteX4" fmla="*/ 448184 w 1080196"/>
                <a:gd name="connsiteY4" fmla="*/ 51680 h 93907"/>
                <a:gd name="connsiteX5" fmla="*/ 932278 w 1080196"/>
                <a:gd name="connsiteY5" fmla="*/ 24786 h 93907"/>
                <a:gd name="connsiteX6" fmla="*/ 1080196 w 1080196"/>
                <a:gd name="connsiteY6" fmla="*/ 11339 h 93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80196" h="93907">
                  <a:moveTo>
                    <a:pt x="4431" y="24786"/>
                  </a:moveTo>
                  <a:cubicBezTo>
                    <a:pt x="26843" y="29268"/>
                    <a:pt x="49984" y="31005"/>
                    <a:pt x="71667" y="38233"/>
                  </a:cubicBezTo>
                  <a:cubicBezTo>
                    <a:pt x="238689" y="93907"/>
                    <a:pt x="0" y="40036"/>
                    <a:pt x="192690" y="78574"/>
                  </a:cubicBezTo>
                  <a:cubicBezTo>
                    <a:pt x="250961" y="74092"/>
                    <a:pt x="309380" y="71245"/>
                    <a:pt x="367502" y="65127"/>
                  </a:cubicBezTo>
                  <a:cubicBezTo>
                    <a:pt x="394617" y="62273"/>
                    <a:pt x="420988" y="53623"/>
                    <a:pt x="448184" y="51680"/>
                  </a:cubicBezTo>
                  <a:cubicBezTo>
                    <a:pt x="609387" y="40166"/>
                    <a:pt x="932278" y="24786"/>
                    <a:pt x="932278" y="24786"/>
                  </a:cubicBezTo>
                  <a:cubicBezTo>
                    <a:pt x="1006639" y="0"/>
                    <a:pt x="958445" y="11339"/>
                    <a:pt x="1080196" y="11339"/>
                  </a:cubicBezTo>
                </a:path>
              </a:pathLst>
            </a:custGeom>
            <a:noFill/>
            <a:ln w="38100" cap="flat" cmpd="sng" algn="ctr">
              <a:solidFill>
                <a:schemeClr val="accent6">
                  <a:lumMod val="75000"/>
                </a:schemeClr>
              </a:solidFill>
              <a:prstDash val="solid"/>
              <a:round/>
              <a:headEnd type="none" w="med" len="med"/>
              <a:tailEnd type="none"/>
            </a:ln>
            <a:effectLst/>
          </p:spPr>
          <p:txBody>
            <a:bodyPr anchor="ctr"/>
            <a:lstStyle/>
            <a:p>
              <a:pPr>
                <a:defRPr/>
              </a:pPr>
              <a:endParaRPr lang="ja-JP" altLang="en-US"/>
            </a:p>
          </p:txBody>
        </p:sp>
        <p:grpSp>
          <p:nvGrpSpPr>
            <p:cNvPr id="180243" name="グループ化 14"/>
            <p:cNvGrpSpPr>
              <a:grpSpLocks/>
            </p:cNvGrpSpPr>
            <p:nvPr/>
          </p:nvGrpSpPr>
          <p:grpSpPr bwMode="auto">
            <a:xfrm>
              <a:off x="5929322" y="2643182"/>
              <a:ext cx="142876" cy="2500330"/>
              <a:chOff x="6143636" y="2643182"/>
              <a:chExt cx="142876" cy="2500330"/>
            </a:xfrm>
          </p:grpSpPr>
          <p:cxnSp>
            <p:nvCxnSpPr>
              <p:cNvPr id="11" name="直線コネクタ 10"/>
              <p:cNvCxnSpPr/>
              <p:nvPr/>
            </p:nvCxnSpPr>
            <p:spPr bwMode="auto">
              <a:xfrm rot="5400000" flipH="1" flipV="1">
                <a:off x="4929249" y="3857414"/>
                <a:ext cx="2499887" cy="71424"/>
              </a:xfrm>
              <a:prstGeom prst="line">
                <a:avLst/>
              </a:prstGeom>
              <a:noFill/>
              <a:ln w="38100" cap="flat" cmpd="sng" algn="ctr">
                <a:solidFill>
                  <a:schemeClr val="accent6">
                    <a:lumMod val="75000"/>
                  </a:schemeClr>
                </a:solidFill>
                <a:prstDash val="solid"/>
                <a:round/>
                <a:headEnd type="none" w="med" len="med"/>
                <a:tailEnd type="none"/>
              </a:ln>
              <a:effectLst/>
            </p:spPr>
          </p:cxnSp>
          <p:cxnSp>
            <p:nvCxnSpPr>
              <p:cNvPr id="12" name="直線コネクタ 11"/>
              <p:cNvCxnSpPr/>
              <p:nvPr/>
            </p:nvCxnSpPr>
            <p:spPr bwMode="auto">
              <a:xfrm rot="16200000" flipV="1">
                <a:off x="5036386" y="3893127"/>
                <a:ext cx="2428461" cy="71425"/>
              </a:xfrm>
              <a:prstGeom prst="line">
                <a:avLst/>
              </a:prstGeom>
              <a:noFill/>
              <a:ln w="38100" cap="flat" cmpd="sng" algn="ctr">
                <a:solidFill>
                  <a:schemeClr val="accent6">
                    <a:lumMod val="75000"/>
                  </a:schemeClr>
                </a:solidFill>
                <a:prstDash val="solid"/>
                <a:round/>
                <a:headEnd type="none" w="med" len="med"/>
                <a:tailEnd type="none"/>
              </a:ln>
              <a:effectLst/>
            </p:spPr>
          </p:cxnSp>
        </p:grpSp>
        <p:sp>
          <p:nvSpPr>
            <p:cNvPr id="16" name="フリーフォーム 15"/>
            <p:cNvSpPr/>
            <p:nvPr/>
          </p:nvSpPr>
          <p:spPr bwMode="auto">
            <a:xfrm>
              <a:off x="6091062" y="5124023"/>
              <a:ext cx="2555397" cy="82536"/>
            </a:xfrm>
            <a:custGeom>
              <a:avLst/>
              <a:gdLst>
                <a:gd name="connsiteX0" fmla="*/ 0 w 2554941"/>
                <a:gd name="connsiteY0" fmla="*/ 26895 h 83589"/>
                <a:gd name="connsiteX1" fmla="*/ 363070 w 2554941"/>
                <a:gd name="connsiteY1" fmla="*/ 40342 h 83589"/>
                <a:gd name="connsiteX2" fmla="*/ 551329 w 2554941"/>
                <a:gd name="connsiteY2" fmla="*/ 13447 h 83589"/>
                <a:gd name="connsiteX3" fmla="*/ 591670 w 2554941"/>
                <a:gd name="connsiteY3" fmla="*/ 0 h 83589"/>
                <a:gd name="connsiteX4" fmla="*/ 1048870 w 2554941"/>
                <a:gd name="connsiteY4" fmla="*/ 26895 h 83589"/>
                <a:gd name="connsiteX5" fmla="*/ 1156447 w 2554941"/>
                <a:gd name="connsiteY5" fmla="*/ 53789 h 83589"/>
                <a:gd name="connsiteX6" fmla="*/ 1667435 w 2554941"/>
                <a:gd name="connsiteY6" fmla="*/ 40342 h 83589"/>
                <a:gd name="connsiteX7" fmla="*/ 1761564 w 2554941"/>
                <a:gd name="connsiteY7" fmla="*/ 13447 h 83589"/>
                <a:gd name="connsiteX8" fmla="*/ 2554941 w 2554941"/>
                <a:gd name="connsiteY8" fmla="*/ 13447 h 835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4941" h="83589">
                  <a:moveTo>
                    <a:pt x="0" y="26895"/>
                  </a:moveTo>
                  <a:cubicBezTo>
                    <a:pt x="170082" y="83589"/>
                    <a:pt x="52365" y="55137"/>
                    <a:pt x="363070" y="40342"/>
                  </a:cubicBezTo>
                  <a:cubicBezTo>
                    <a:pt x="409610" y="34525"/>
                    <a:pt x="501463" y="24529"/>
                    <a:pt x="551329" y="13447"/>
                  </a:cubicBezTo>
                  <a:cubicBezTo>
                    <a:pt x="565166" y="10372"/>
                    <a:pt x="578223" y="4482"/>
                    <a:pt x="591670" y="0"/>
                  </a:cubicBezTo>
                  <a:cubicBezTo>
                    <a:pt x="625475" y="1690"/>
                    <a:pt x="979930" y="17494"/>
                    <a:pt x="1048870" y="26895"/>
                  </a:cubicBezTo>
                  <a:cubicBezTo>
                    <a:pt x="1085494" y="31889"/>
                    <a:pt x="1156447" y="53789"/>
                    <a:pt x="1156447" y="53789"/>
                  </a:cubicBezTo>
                  <a:cubicBezTo>
                    <a:pt x="1326776" y="49307"/>
                    <a:pt x="1497249" y="48644"/>
                    <a:pt x="1667435" y="40342"/>
                  </a:cubicBezTo>
                  <a:cubicBezTo>
                    <a:pt x="1857184" y="31086"/>
                    <a:pt x="1522080" y="17249"/>
                    <a:pt x="1761564" y="13447"/>
                  </a:cubicBezTo>
                  <a:cubicBezTo>
                    <a:pt x="2025990" y="9249"/>
                    <a:pt x="2290482" y="13447"/>
                    <a:pt x="2554941" y="13447"/>
                  </a:cubicBezTo>
                </a:path>
              </a:pathLst>
            </a:custGeom>
            <a:noFill/>
            <a:ln w="38100" cap="flat" cmpd="sng" algn="ctr">
              <a:solidFill>
                <a:schemeClr val="accent6">
                  <a:lumMod val="75000"/>
                </a:schemeClr>
              </a:solidFill>
              <a:prstDash val="solid"/>
              <a:round/>
              <a:headEnd type="none" w="med" len="med"/>
              <a:tailEnd type="none"/>
            </a:ln>
            <a:effectLst/>
          </p:spPr>
          <p:txBody>
            <a:bodyPr anchor="ctr"/>
            <a:lstStyle/>
            <a:p>
              <a:pPr>
                <a:defRPr/>
              </a:pPr>
              <a:endParaRPr lang="ja-JP" altLang="en-US"/>
            </a:p>
          </p:txBody>
        </p:sp>
      </p:grpSp>
      <p:sp>
        <p:nvSpPr>
          <p:cNvPr id="180234" name="テキスト ボックス 21"/>
          <p:cNvSpPr txBox="1">
            <a:spLocks noChangeArrowheads="1"/>
          </p:cNvSpPr>
          <p:nvPr/>
        </p:nvSpPr>
        <p:spPr bwMode="auto">
          <a:xfrm>
            <a:off x="1691505" y="2428875"/>
            <a:ext cx="14398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eaLnBrk="1" hangingPunct="1"/>
            <a:r>
              <a:rPr lang="en-US" altLang="ja-JP" dirty="0" smtClean="0"/>
              <a:t>Japanese</a:t>
            </a:r>
            <a:endParaRPr lang="ja-JP" altLang="en-US" dirty="0"/>
          </a:p>
        </p:txBody>
      </p:sp>
      <p:sp>
        <p:nvSpPr>
          <p:cNvPr id="180235" name="テキスト ボックス 22"/>
          <p:cNvSpPr txBox="1">
            <a:spLocks noChangeArrowheads="1"/>
          </p:cNvSpPr>
          <p:nvPr/>
        </p:nvSpPr>
        <p:spPr bwMode="auto">
          <a:xfrm>
            <a:off x="6228184" y="2463279"/>
            <a:ext cx="23230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eaLnBrk="1" hangingPunct="1"/>
            <a:r>
              <a:rPr lang="en-US" altLang="ja-JP" dirty="0" smtClean="0"/>
              <a:t>Other Countries</a:t>
            </a:r>
            <a:endParaRPr lang="ja-JP" altLang="en-US" dirty="0"/>
          </a:p>
        </p:txBody>
      </p:sp>
      <p:sp>
        <p:nvSpPr>
          <p:cNvPr id="180236" name="テキスト ボックス 23"/>
          <p:cNvSpPr txBox="1">
            <a:spLocks noChangeArrowheads="1"/>
          </p:cNvSpPr>
          <p:nvPr/>
        </p:nvSpPr>
        <p:spPr bwMode="auto">
          <a:xfrm>
            <a:off x="1835696" y="5229200"/>
            <a:ext cx="11923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eaLnBrk="1" hangingPunct="1"/>
            <a:r>
              <a:rPr lang="en-US" altLang="ja-JP" dirty="0" smtClean="0"/>
              <a:t>Person </a:t>
            </a:r>
            <a:endParaRPr lang="ja-JP" altLang="en-US" dirty="0"/>
          </a:p>
        </p:txBody>
      </p:sp>
      <p:sp>
        <p:nvSpPr>
          <p:cNvPr id="180238" name="テキスト ボックス 21"/>
          <p:cNvSpPr txBox="1">
            <a:spLocks noChangeArrowheads="1"/>
          </p:cNvSpPr>
          <p:nvPr/>
        </p:nvSpPr>
        <p:spPr bwMode="auto">
          <a:xfrm>
            <a:off x="-8841" y="5661248"/>
            <a:ext cx="480400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eaLnBrk="1" hangingPunct="1"/>
            <a:r>
              <a:rPr lang="en-US" altLang="ja-JP" dirty="0" smtClean="0"/>
              <a:t>Tolerance type of Risk Acceptance</a:t>
            </a:r>
            <a:endParaRPr lang="ja-JP" altLang="en-US" dirty="0"/>
          </a:p>
        </p:txBody>
      </p:sp>
      <p:sp>
        <p:nvSpPr>
          <p:cNvPr id="180239" name="テキスト ボックス 22"/>
          <p:cNvSpPr txBox="1">
            <a:spLocks noChangeArrowheads="1"/>
          </p:cNvSpPr>
          <p:nvPr/>
        </p:nvSpPr>
        <p:spPr bwMode="auto">
          <a:xfrm>
            <a:off x="5628622" y="5689571"/>
            <a:ext cx="225574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eaLnBrk="1" hangingPunct="1"/>
            <a:r>
              <a:rPr lang="en-US" altLang="ja-JP" dirty="0" smtClean="0"/>
              <a:t>Insurance Type</a:t>
            </a:r>
            <a:endParaRPr lang="ja-JP" altLang="en-US" dirty="0"/>
          </a:p>
        </p:txBody>
      </p:sp>
      <p:grpSp>
        <p:nvGrpSpPr>
          <p:cNvPr id="27" name="Group 3"/>
          <p:cNvGrpSpPr>
            <a:grpSpLocks/>
          </p:cNvGrpSpPr>
          <p:nvPr/>
        </p:nvGrpSpPr>
        <p:grpSpPr bwMode="auto">
          <a:xfrm>
            <a:off x="250825" y="3357563"/>
            <a:ext cx="576263" cy="1928812"/>
            <a:chOff x="0" y="0"/>
            <a:chExt cx="363" cy="2722"/>
          </a:xfrm>
        </p:grpSpPr>
        <p:sp>
          <p:nvSpPr>
            <p:cNvPr id="28" name="Rectangle 4"/>
            <p:cNvSpPr>
              <a:spLocks noChangeArrowheads="1"/>
            </p:cNvSpPr>
            <p:nvPr/>
          </p:nvSpPr>
          <p:spPr bwMode="auto">
            <a:xfrm>
              <a:off x="0" y="0"/>
              <a:ext cx="363" cy="1089"/>
            </a:xfrm>
            <a:prstGeom prst="rect">
              <a:avLst/>
            </a:prstGeom>
            <a:gradFill rotWithShape="1">
              <a:gsLst>
                <a:gs pos="0">
                  <a:srgbClr val="FFCF01"/>
                </a:gs>
                <a:gs pos="100000">
                  <a:srgbClr val="009900"/>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29" name="Rectangle 5"/>
            <p:cNvSpPr>
              <a:spLocks noChangeArrowheads="1"/>
            </p:cNvSpPr>
            <p:nvPr/>
          </p:nvSpPr>
          <p:spPr bwMode="auto">
            <a:xfrm>
              <a:off x="0" y="1089"/>
              <a:ext cx="363" cy="1633"/>
            </a:xfrm>
            <a:prstGeom prst="rect">
              <a:avLst/>
            </a:prstGeom>
            <a:gradFill rotWithShape="1">
              <a:gsLst>
                <a:gs pos="0">
                  <a:srgbClr val="009900"/>
                </a:gs>
                <a:gs pos="100000">
                  <a:srgbClr val="049B04"/>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grpSp>
      <p:sp>
        <p:nvSpPr>
          <p:cNvPr id="30" name="Rectangle 3"/>
          <p:cNvSpPr>
            <a:spLocks noChangeArrowheads="1"/>
          </p:cNvSpPr>
          <p:nvPr/>
        </p:nvSpPr>
        <p:spPr bwMode="auto">
          <a:xfrm>
            <a:off x="250825" y="1928813"/>
            <a:ext cx="576263" cy="1428750"/>
          </a:xfrm>
          <a:prstGeom prst="rect">
            <a:avLst/>
          </a:prstGeom>
          <a:gradFill rotWithShape="1">
            <a:gsLst>
              <a:gs pos="0">
                <a:srgbClr val="FF0000"/>
              </a:gs>
              <a:gs pos="100000">
                <a:srgbClr val="FFCF01"/>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smtClean="0">
              <a:ln>
                <a:noFill/>
              </a:ln>
              <a:solidFill>
                <a:srgbClr val="000000"/>
              </a:solidFill>
              <a:effectLst/>
              <a:uLnTx/>
              <a:uFillTx/>
            </a:endParaRPr>
          </a:p>
        </p:txBody>
      </p:sp>
      <p:sp>
        <p:nvSpPr>
          <p:cNvPr id="31" name="テキスト ボックス 23"/>
          <p:cNvSpPr txBox="1">
            <a:spLocks noChangeArrowheads="1"/>
          </p:cNvSpPr>
          <p:nvPr/>
        </p:nvSpPr>
        <p:spPr bwMode="auto">
          <a:xfrm>
            <a:off x="5940152" y="5229200"/>
            <a:ext cx="11923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Tahoma" pitchFamily="34" charset="0"/>
                <a:ea typeface="ＭＳ Ｐゴシック" charset="-128"/>
              </a:defRPr>
            </a:lvl1pPr>
            <a:lvl2pPr marL="742950" indent="-285750" eaLnBrk="0" hangingPunct="0">
              <a:defRPr kumimoji="1" sz="2400">
                <a:solidFill>
                  <a:schemeClr val="tx1"/>
                </a:solidFill>
                <a:latin typeface="Tahoma" pitchFamily="34" charset="0"/>
                <a:ea typeface="ＭＳ Ｐゴシック" charset="-128"/>
              </a:defRPr>
            </a:lvl2pPr>
            <a:lvl3pPr marL="1143000" indent="-228600" eaLnBrk="0" hangingPunct="0">
              <a:defRPr kumimoji="1" sz="2400">
                <a:solidFill>
                  <a:schemeClr val="tx1"/>
                </a:solidFill>
                <a:latin typeface="Tahoma" pitchFamily="34" charset="0"/>
                <a:ea typeface="ＭＳ Ｐゴシック" charset="-128"/>
              </a:defRPr>
            </a:lvl3pPr>
            <a:lvl4pPr marL="1600200" indent="-228600" eaLnBrk="0" hangingPunct="0">
              <a:defRPr kumimoji="1" sz="2400">
                <a:solidFill>
                  <a:schemeClr val="tx1"/>
                </a:solidFill>
                <a:latin typeface="Tahoma" pitchFamily="34" charset="0"/>
                <a:ea typeface="ＭＳ Ｐゴシック" charset="-128"/>
              </a:defRPr>
            </a:lvl4pPr>
            <a:lvl5pPr marL="2057400" indent="-228600" eaLnBrk="0" hangingPunct="0">
              <a:defRPr kumimoji="1" sz="2400">
                <a:solidFill>
                  <a:schemeClr val="tx1"/>
                </a:solidFill>
                <a:latin typeface="Tahoma" pitchFamily="34" charset="0"/>
                <a:ea typeface="ＭＳ Ｐゴシック" charset="-128"/>
              </a:defRPr>
            </a:lvl5pPr>
            <a:lvl6pPr marL="25146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6pPr>
            <a:lvl7pPr marL="29718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7pPr>
            <a:lvl8pPr marL="34290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8pPr>
            <a:lvl9pPr marL="3886200" indent="-228600" algn="ctr" eaLnBrk="0" fontAlgn="base" hangingPunct="0">
              <a:spcBef>
                <a:spcPct val="0"/>
              </a:spcBef>
              <a:spcAft>
                <a:spcPct val="0"/>
              </a:spcAft>
              <a:defRPr kumimoji="1" sz="2400">
                <a:solidFill>
                  <a:schemeClr val="tx1"/>
                </a:solidFill>
                <a:latin typeface="Tahoma" pitchFamily="34" charset="0"/>
                <a:ea typeface="ＭＳ Ｐゴシック" charset="-128"/>
              </a:defRPr>
            </a:lvl9pPr>
          </a:lstStyle>
          <a:p>
            <a:pPr eaLnBrk="1" hangingPunct="1"/>
            <a:r>
              <a:rPr lang="en-US" altLang="ja-JP" dirty="0" smtClean="0"/>
              <a:t>Person </a:t>
            </a:r>
            <a:endParaRPr lang="ja-JP" altLang="en-US" dirty="0"/>
          </a:p>
        </p:txBody>
      </p:sp>
      <p:sp>
        <p:nvSpPr>
          <p:cNvPr id="2" name="テキスト ボックス 1"/>
          <p:cNvSpPr txBox="1"/>
          <p:nvPr/>
        </p:nvSpPr>
        <p:spPr>
          <a:xfrm>
            <a:off x="1187624" y="6093296"/>
            <a:ext cx="2786340" cy="461665"/>
          </a:xfrm>
          <a:prstGeom prst="rect">
            <a:avLst/>
          </a:prstGeom>
          <a:noFill/>
        </p:spPr>
        <p:txBody>
          <a:bodyPr wrap="none" rtlCol="0">
            <a:spAutoFit/>
          </a:bodyPr>
          <a:lstStyle/>
          <a:p>
            <a:r>
              <a:rPr lang="ja-JP" altLang="en-US" dirty="0" smtClean="0"/>
              <a:t>受忍型のリスク対応</a:t>
            </a:r>
            <a:endParaRPr kumimoji="1" lang="ja-JP" altLang="en-US" dirty="0"/>
          </a:p>
        </p:txBody>
      </p:sp>
      <p:sp>
        <p:nvSpPr>
          <p:cNvPr id="3" name="テキスト ボックス 2"/>
          <p:cNvSpPr txBox="1"/>
          <p:nvPr/>
        </p:nvSpPr>
        <p:spPr>
          <a:xfrm>
            <a:off x="5148064" y="6093296"/>
            <a:ext cx="2786340" cy="461665"/>
          </a:xfrm>
          <a:prstGeom prst="rect">
            <a:avLst/>
          </a:prstGeom>
          <a:noFill/>
        </p:spPr>
        <p:txBody>
          <a:bodyPr wrap="none" rtlCol="0">
            <a:spAutoFit/>
          </a:bodyPr>
          <a:lstStyle/>
          <a:p>
            <a:r>
              <a:rPr kumimoji="1" lang="ja-JP" altLang="en-US" dirty="0" smtClean="0"/>
              <a:t>保険型のリスク対応</a:t>
            </a:r>
            <a:endParaRPr kumimoji="1" lang="ja-JP" altLang="en-US" dirty="0"/>
          </a:p>
        </p:txBody>
      </p:sp>
    </p:spTree>
    <p:extLst>
      <p:ext uri="{BB962C8B-B14F-4D97-AF65-F5344CB8AC3E}">
        <p14:creationId xmlns:p14="http://schemas.microsoft.com/office/powerpoint/2010/main" val="1203069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1043608" y="1412776"/>
            <a:ext cx="7488832" cy="5184576"/>
          </a:xfrm>
        </p:spPr>
        <p:txBody>
          <a:bodyPr/>
          <a:lstStyle/>
          <a:p>
            <a:pPr eaLnBrk="1" hangingPunct="1">
              <a:buFont typeface="Arial" charset="0"/>
              <a:buNone/>
            </a:pPr>
            <a:r>
              <a:rPr lang="ja-JP" altLang="en-US" sz="2800" dirty="0" smtClean="0"/>
              <a:t>１</a:t>
            </a:r>
            <a:r>
              <a:rPr lang="en-US" altLang="ja-JP" sz="2800" dirty="0" smtClean="0"/>
              <a:t>)</a:t>
            </a:r>
            <a:r>
              <a:rPr lang="ja-JP" altLang="en-US" sz="2800" dirty="0" err="1" smtClean="0"/>
              <a:t>．</a:t>
            </a:r>
            <a:r>
              <a:rPr lang="ja-JP" altLang="en-US" sz="2800" dirty="0" smtClean="0"/>
              <a:t>ある程度のリスクは受忍すべき</a:t>
            </a:r>
            <a:endParaRPr lang="en-US" altLang="ja-JP" sz="2800" dirty="0" smtClean="0"/>
          </a:p>
          <a:p>
            <a:pPr eaLnBrk="1" hangingPunct="1">
              <a:buFont typeface="Arial" charset="0"/>
              <a:buNone/>
            </a:pPr>
            <a:r>
              <a:rPr lang="en-US" altLang="ja-JP" sz="2400" dirty="0" smtClean="0"/>
              <a:t>   </a:t>
            </a:r>
            <a:r>
              <a:rPr lang="ja-JP" altLang="en-US" sz="2400" dirty="0" smtClean="0"/>
              <a:t>　</a:t>
            </a:r>
            <a:r>
              <a:rPr lang="en-US" altLang="ja-JP" sz="2800" dirty="0" smtClean="0">
                <a:solidFill>
                  <a:schemeClr val="accent3">
                    <a:lumMod val="50000"/>
                  </a:schemeClr>
                </a:solidFill>
              </a:rPr>
              <a:t>Should accept some risk as tolerable ones</a:t>
            </a:r>
            <a:endParaRPr lang="en-US" altLang="ja-JP" sz="3600" dirty="0" smtClean="0">
              <a:solidFill>
                <a:schemeClr val="accent3">
                  <a:lumMod val="50000"/>
                </a:schemeClr>
              </a:solidFill>
            </a:endParaRPr>
          </a:p>
          <a:p>
            <a:pPr eaLnBrk="1" hangingPunct="1">
              <a:buFont typeface="Arial" charset="0"/>
              <a:buNone/>
            </a:pPr>
            <a:r>
              <a:rPr lang="ja-JP" altLang="en-US" sz="2800" dirty="0" smtClean="0"/>
              <a:t>２</a:t>
            </a:r>
            <a:r>
              <a:rPr lang="en-US" altLang="ja-JP" sz="2800" dirty="0" smtClean="0"/>
              <a:t>)</a:t>
            </a:r>
            <a:r>
              <a:rPr lang="ja-JP" altLang="en-US" sz="2800" dirty="0" err="1" smtClean="0"/>
              <a:t>．</a:t>
            </a:r>
            <a:r>
              <a:rPr lang="ja-JP" altLang="en-US" sz="2800" dirty="0" smtClean="0"/>
              <a:t>しかし、リスク</a:t>
            </a:r>
            <a:r>
              <a:rPr lang="ja-JP" altLang="en-US" sz="2800" dirty="0"/>
              <a:t>を</a:t>
            </a:r>
            <a:r>
              <a:rPr lang="ja-JP" altLang="en-US" sz="2800" dirty="0" smtClean="0"/>
              <a:t>定量的に評価する教育を受けていない　このところ更に低下</a:t>
            </a:r>
            <a:endParaRPr lang="en-US" altLang="ja-JP" sz="2800" dirty="0" smtClean="0"/>
          </a:p>
          <a:p>
            <a:pPr eaLnBrk="1" hangingPunct="1">
              <a:buFont typeface="Arial" charset="0"/>
              <a:buNone/>
            </a:pPr>
            <a:r>
              <a:rPr lang="en-US" altLang="ja-JP" sz="2800" dirty="0" smtClean="0"/>
              <a:t>   </a:t>
            </a:r>
            <a:r>
              <a:rPr lang="ja-JP" altLang="en-US" sz="2800" dirty="0" smtClean="0"/>
              <a:t>　</a:t>
            </a:r>
            <a:r>
              <a:rPr lang="en-US" altLang="ja-JP" sz="2800" dirty="0" smtClean="0">
                <a:solidFill>
                  <a:schemeClr val="accent3">
                    <a:lumMod val="50000"/>
                  </a:schemeClr>
                </a:solidFill>
              </a:rPr>
              <a:t>Japanese </a:t>
            </a:r>
            <a:r>
              <a:rPr lang="en-US" altLang="ja-JP" sz="2800" dirty="0">
                <a:solidFill>
                  <a:schemeClr val="accent3">
                    <a:lumMod val="50000"/>
                  </a:schemeClr>
                </a:solidFill>
              </a:rPr>
              <a:t>education level went down, </a:t>
            </a:r>
            <a:r>
              <a:rPr lang="en-US" altLang="ja-JP" sz="2800" dirty="0" smtClean="0">
                <a:solidFill>
                  <a:schemeClr val="accent3">
                    <a:lumMod val="50000"/>
                  </a:schemeClr>
                </a:solidFill>
              </a:rPr>
              <a:t>especially</a:t>
            </a:r>
            <a:r>
              <a:rPr lang="ja-JP" altLang="en-US" sz="2800" dirty="0">
                <a:solidFill>
                  <a:schemeClr val="accent3">
                    <a:lumMod val="50000"/>
                  </a:schemeClr>
                </a:solidFill>
              </a:rPr>
              <a:t> </a:t>
            </a:r>
            <a:r>
              <a:rPr lang="en-US" altLang="ja-JP" sz="2800" dirty="0" smtClean="0">
                <a:solidFill>
                  <a:schemeClr val="accent3">
                    <a:lumMod val="50000"/>
                  </a:schemeClr>
                </a:solidFill>
              </a:rPr>
              <a:t>in statistics and physics. </a:t>
            </a:r>
          </a:p>
          <a:p>
            <a:pPr eaLnBrk="1" hangingPunct="1">
              <a:buFont typeface="Arial" charset="0"/>
              <a:buNone/>
            </a:pPr>
            <a:r>
              <a:rPr lang="ja-JP" altLang="en-US" sz="2800" dirty="0" smtClean="0"/>
              <a:t>３</a:t>
            </a:r>
            <a:r>
              <a:rPr lang="en-US" altLang="ja-JP" sz="2800" dirty="0" smtClean="0"/>
              <a:t>)</a:t>
            </a:r>
            <a:r>
              <a:rPr lang="ja-JP" altLang="en-US" sz="2800" dirty="0" err="1" smtClean="0"/>
              <a:t>．</a:t>
            </a:r>
            <a:r>
              <a:rPr lang="ja-JP" altLang="en-US" sz="2800" dirty="0" smtClean="0"/>
              <a:t>そのため、リスクは</a:t>
            </a:r>
            <a:r>
              <a:rPr lang="en-US" altLang="ja-JP" sz="2800" dirty="0" smtClean="0"/>
              <a:t>”</a:t>
            </a:r>
            <a:r>
              <a:rPr lang="ja-JP" altLang="en-US" sz="2800" dirty="0" smtClean="0"/>
              <a:t>ゼロか１００</a:t>
            </a:r>
            <a:r>
              <a:rPr lang="en-US" altLang="ja-JP" sz="2800" dirty="0" smtClean="0"/>
              <a:t>”</a:t>
            </a:r>
          </a:p>
          <a:p>
            <a:pPr eaLnBrk="1" hangingPunct="1">
              <a:buFont typeface="Arial" charset="0"/>
              <a:buNone/>
            </a:pPr>
            <a:r>
              <a:rPr lang="en-US" altLang="ja-JP" sz="2800" dirty="0" smtClean="0"/>
              <a:t>    </a:t>
            </a:r>
            <a:r>
              <a:rPr lang="en-US" altLang="ja-JP" sz="2800" dirty="0" smtClean="0">
                <a:solidFill>
                  <a:schemeClr val="accent3">
                    <a:lumMod val="50000"/>
                  </a:schemeClr>
                </a:solidFill>
              </a:rPr>
              <a:t>Therefore risk = zero or 100</a:t>
            </a:r>
          </a:p>
          <a:p>
            <a:pPr eaLnBrk="1" hangingPunct="1">
              <a:buFont typeface="Arial" charset="0"/>
              <a:buNone/>
            </a:pPr>
            <a:r>
              <a:rPr lang="ja-JP" altLang="en-US" sz="2800" dirty="0" smtClean="0"/>
              <a:t>４</a:t>
            </a:r>
            <a:r>
              <a:rPr lang="en-US" altLang="ja-JP" sz="2800" dirty="0" smtClean="0"/>
              <a:t>)</a:t>
            </a:r>
            <a:r>
              <a:rPr lang="ja-JP" altLang="en-US" sz="2800" dirty="0" err="1" smtClean="0"/>
              <a:t>．</a:t>
            </a:r>
            <a:r>
              <a:rPr lang="ja-JP" altLang="en-US" sz="2800" dirty="0" smtClean="0"/>
              <a:t>当然、ゼロリスクを求める</a:t>
            </a:r>
            <a:endParaRPr lang="en-US" altLang="ja-JP" sz="2800" dirty="0" smtClean="0"/>
          </a:p>
          <a:p>
            <a:pPr eaLnBrk="1" hangingPunct="1">
              <a:buFont typeface="Arial" charset="0"/>
              <a:buNone/>
            </a:pPr>
            <a:r>
              <a:rPr lang="en-US" altLang="ja-JP" sz="2800" dirty="0" smtClean="0"/>
              <a:t>    </a:t>
            </a:r>
            <a:r>
              <a:rPr lang="en-US" altLang="ja-JP" sz="2800" dirty="0" smtClean="0">
                <a:solidFill>
                  <a:schemeClr val="accent3">
                    <a:lumMod val="50000"/>
                  </a:schemeClr>
                </a:solidFill>
              </a:rPr>
              <a:t>Zero risk is preferred</a:t>
            </a:r>
            <a:endParaRPr lang="ja-JP" altLang="en-US" sz="2800" dirty="0" smtClean="0">
              <a:solidFill>
                <a:schemeClr val="accent3">
                  <a:lumMod val="50000"/>
                </a:schemeClr>
              </a:solidFill>
            </a:endParaRPr>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5</a:t>
            </a:fld>
            <a:endParaRPr lang="ja-JP" altLang="en-US">
              <a:solidFill>
                <a:prstClr val="black">
                  <a:tint val="75000"/>
                </a:prstClr>
              </a:solidFill>
            </a:endParaRPr>
          </a:p>
        </p:txBody>
      </p:sp>
      <p:sp>
        <p:nvSpPr>
          <p:cNvPr id="5" name="タイトル 1"/>
          <p:cNvSpPr txBox="1">
            <a:spLocks/>
          </p:cNvSpPr>
          <p:nvPr/>
        </p:nvSpPr>
        <p:spPr bwMode="auto">
          <a:xfrm>
            <a:off x="827584" y="404664"/>
            <a:ext cx="8208912" cy="864096"/>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a:solidFill>
                  <a:schemeClr val="accent5">
                    <a:lumMod val="50000"/>
                  </a:schemeClr>
                </a:solidFill>
              </a:rPr>
              <a:t>低めのリスクを共有する考え方</a:t>
            </a:r>
            <a:endParaRPr lang="en-US" altLang="ja-JP" sz="3600" dirty="0">
              <a:solidFill>
                <a:schemeClr val="accent5">
                  <a:lumMod val="50000"/>
                </a:schemeClr>
              </a:solidFill>
            </a:endParaRPr>
          </a:p>
          <a:p>
            <a:pPr algn="l" eaLnBrk="1" hangingPunct="1"/>
            <a:r>
              <a:rPr lang="en-US" altLang="ja-JP" sz="3600" dirty="0">
                <a:solidFill>
                  <a:schemeClr val="accent5">
                    <a:lumMod val="50000"/>
                  </a:schemeClr>
                </a:solidFill>
              </a:rPr>
              <a:t> </a:t>
            </a:r>
            <a:r>
              <a:rPr lang="en-US" altLang="ja-JP" sz="3600" dirty="0" smtClean="0">
                <a:solidFill>
                  <a:schemeClr val="accent5">
                    <a:lumMod val="50000"/>
                  </a:schemeClr>
                </a:solidFill>
              </a:rPr>
              <a:t>  to share some amount of risk with others</a:t>
            </a:r>
            <a:endParaRPr lang="ja-JP" altLang="en-US" sz="3600" dirty="0" smtClean="0">
              <a:solidFill>
                <a:schemeClr val="accent5">
                  <a:lumMod val="50000"/>
                </a:schemeClr>
              </a:solidFill>
            </a:endParaRPr>
          </a:p>
        </p:txBody>
      </p:sp>
    </p:spTree>
    <p:extLst>
      <p:ext uri="{BB962C8B-B14F-4D97-AF65-F5344CB8AC3E}">
        <p14:creationId xmlns:p14="http://schemas.microsoft.com/office/powerpoint/2010/main" val="28588729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539552" y="1340768"/>
            <a:ext cx="8640960" cy="5112568"/>
          </a:xfrm>
        </p:spPr>
        <p:txBody>
          <a:bodyPr/>
          <a:lstStyle/>
          <a:p>
            <a:pPr eaLnBrk="1" hangingPunct="1">
              <a:lnSpc>
                <a:spcPts val="3300"/>
              </a:lnSpc>
              <a:buFont typeface="Arial" charset="0"/>
              <a:buNone/>
            </a:pPr>
            <a:r>
              <a:rPr lang="ja-JP" altLang="en-US" dirty="0" smtClean="0"/>
              <a:t>安心　</a:t>
            </a:r>
            <a:r>
              <a:rPr lang="en-US" altLang="ja-JP" dirty="0" smtClean="0"/>
              <a:t>“</a:t>
            </a:r>
            <a:r>
              <a:rPr lang="en-US" altLang="ja-JP" dirty="0" err="1" smtClean="0"/>
              <a:t>Anshin</a:t>
            </a:r>
            <a:r>
              <a:rPr lang="en-US" altLang="ja-JP" dirty="0" smtClean="0"/>
              <a:t>”</a:t>
            </a:r>
            <a:r>
              <a:rPr lang="ja-JP" altLang="en-US" dirty="0" smtClean="0"/>
              <a:t>　</a:t>
            </a:r>
            <a:endParaRPr lang="en-US" altLang="ja-JP" dirty="0" smtClean="0"/>
          </a:p>
          <a:p>
            <a:pPr eaLnBrk="1" hangingPunct="1">
              <a:lnSpc>
                <a:spcPts val="3300"/>
              </a:lnSpc>
              <a:buFont typeface="Arial" charset="0"/>
              <a:buNone/>
            </a:pPr>
            <a:r>
              <a:rPr lang="ja-JP" altLang="en-US" dirty="0" smtClean="0"/>
              <a:t>＝　</a:t>
            </a:r>
            <a:r>
              <a:rPr lang="ja-JP" altLang="en-US" dirty="0" smtClean="0">
                <a:solidFill>
                  <a:srgbClr val="0070C0"/>
                </a:solidFill>
              </a:rPr>
              <a:t>安全</a:t>
            </a:r>
            <a:r>
              <a:rPr lang="ja-JP" altLang="en-US" dirty="0" smtClean="0"/>
              <a:t>  ｘ　</a:t>
            </a:r>
            <a:r>
              <a:rPr lang="ja-JP" altLang="en-US" dirty="0" smtClean="0">
                <a:solidFill>
                  <a:srgbClr val="7030A0"/>
                </a:solidFill>
              </a:rPr>
              <a:t>信頼</a:t>
            </a:r>
            <a:r>
              <a:rPr lang="ja-JP" altLang="en-US" dirty="0" smtClean="0"/>
              <a:t>　</a:t>
            </a:r>
            <a:r>
              <a:rPr lang="en-US" altLang="ja-JP" sz="2400" dirty="0" smtClean="0">
                <a:solidFill>
                  <a:schemeClr val="accent3">
                    <a:lumMod val="50000"/>
                  </a:schemeClr>
                </a:solidFill>
              </a:rPr>
              <a:t>Safety</a:t>
            </a:r>
            <a:r>
              <a:rPr lang="ja-JP" altLang="en-US" sz="2400" dirty="0" smtClean="0">
                <a:solidFill>
                  <a:schemeClr val="accent3">
                    <a:lumMod val="50000"/>
                  </a:schemeClr>
                </a:solidFill>
              </a:rPr>
              <a:t>  ｘ　</a:t>
            </a:r>
            <a:r>
              <a:rPr lang="en-US" altLang="ja-JP" sz="2400" dirty="0" smtClean="0">
                <a:solidFill>
                  <a:schemeClr val="accent3">
                    <a:lumMod val="50000"/>
                  </a:schemeClr>
                </a:solidFill>
              </a:rPr>
              <a:t>Credibility, Trust by People</a:t>
            </a:r>
          </a:p>
          <a:p>
            <a:pPr eaLnBrk="1" hangingPunct="1">
              <a:lnSpc>
                <a:spcPts val="3300"/>
              </a:lnSpc>
              <a:buFont typeface="Arial" charset="0"/>
              <a:buNone/>
            </a:pPr>
            <a:r>
              <a:rPr lang="ja-JP" altLang="en-US" dirty="0" smtClean="0"/>
              <a:t>＝　</a:t>
            </a:r>
            <a:r>
              <a:rPr lang="ja-JP" altLang="en-US" dirty="0" smtClean="0">
                <a:solidFill>
                  <a:srgbClr val="0070C0"/>
                </a:solidFill>
              </a:rPr>
              <a:t>安全な設備　ｘ　安全（ヒューマンファクター）</a:t>
            </a:r>
            <a:r>
              <a:rPr lang="en-US" altLang="ja-JP" dirty="0" smtClean="0">
                <a:solidFill>
                  <a:srgbClr val="0070C0"/>
                </a:solidFill>
              </a:rPr>
              <a:t/>
            </a:r>
            <a:br>
              <a:rPr lang="en-US" altLang="ja-JP" dirty="0" smtClean="0">
                <a:solidFill>
                  <a:srgbClr val="0070C0"/>
                </a:solidFill>
              </a:rPr>
            </a:br>
            <a:r>
              <a:rPr lang="en-US" altLang="ja-JP" dirty="0" smtClean="0"/>
              <a:t>   </a:t>
            </a:r>
            <a:r>
              <a:rPr lang="en-US" altLang="ja-JP" sz="2800" dirty="0" smtClean="0">
                <a:solidFill>
                  <a:schemeClr val="accent3">
                    <a:lumMod val="50000"/>
                  </a:schemeClr>
                </a:solidFill>
              </a:rPr>
              <a:t>Safety of Hardware</a:t>
            </a:r>
            <a:r>
              <a:rPr lang="ja-JP" altLang="en-US" sz="2800" dirty="0" smtClean="0">
                <a:solidFill>
                  <a:schemeClr val="accent3">
                    <a:lumMod val="50000"/>
                  </a:schemeClr>
                </a:solidFill>
              </a:rPr>
              <a:t>　　　</a:t>
            </a:r>
            <a:r>
              <a:rPr lang="en-US" altLang="ja-JP" sz="2800" dirty="0" smtClean="0">
                <a:solidFill>
                  <a:schemeClr val="accent3">
                    <a:lumMod val="50000"/>
                  </a:schemeClr>
                </a:solidFill>
              </a:rPr>
              <a:t>Safety</a:t>
            </a:r>
            <a:r>
              <a:rPr lang="ja-JP" altLang="en-US" sz="2800" dirty="0">
                <a:solidFill>
                  <a:schemeClr val="accent3">
                    <a:lumMod val="50000"/>
                  </a:schemeClr>
                </a:solidFill>
              </a:rPr>
              <a:t> </a:t>
            </a:r>
            <a:r>
              <a:rPr lang="ja-JP" altLang="en-US" sz="2800" dirty="0" smtClean="0">
                <a:solidFill>
                  <a:schemeClr val="accent3">
                    <a:lumMod val="50000"/>
                  </a:schemeClr>
                </a:solidFill>
              </a:rPr>
              <a:t>（</a:t>
            </a:r>
            <a:r>
              <a:rPr lang="en-US" altLang="ja-JP" sz="2800" dirty="0" smtClean="0">
                <a:solidFill>
                  <a:schemeClr val="accent3">
                    <a:lumMod val="50000"/>
                  </a:schemeClr>
                </a:solidFill>
              </a:rPr>
              <a:t>Human Factor</a:t>
            </a:r>
            <a:r>
              <a:rPr lang="ja-JP" altLang="en-US" sz="2800" dirty="0" smtClean="0">
                <a:solidFill>
                  <a:schemeClr val="accent3">
                    <a:lumMod val="50000"/>
                  </a:schemeClr>
                </a:solidFill>
              </a:rPr>
              <a:t>）</a:t>
            </a:r>
            <a:endParaRPr lang="en-US" altLang="ja-JP" dirty="0" smtClean="0">
              <a:solidFill>
                <a:schemeClr val="accent3">
                  <a:lumMod val="50000"/>
                </a:schemeClr>
              </a:solidFill>
            </a:endParaRPr>
          </a:p>
          <a:p>
            <a:pPr eaLnBrk="1" hangingPunct="1">
              <a:lnSpc>
                <a:spcPts val="3300"/>
              </a:lnSpc>
              <a:buFont typeface="Arial" charset="0"/>
              <a:buNone/>
            </a:pPr>
            <a:r>
              <a:rPr lang="ja-JP" altLang="en-US" dirty="0" smtClean="0"/>
              <a:t>　　ｘ　</a:t>
            </a:r>
            <a:r>
              <a:rPr lang="ja-JP" altLang="en-US" dirty="0" smtClean="0">
                <a:solidFill>
                  <a:srgbClr val="7030A0"/>
                </a:solidFill>
              </a:rPr>
              <a:t>事業者への信頼</a:t>
            </a:r>
            <a:r>
              <a:rPr lang="ja-JP" altLang="en-US" sz="2800" dirty="0" smtClean="0">
                <a:solidFill>
                  <a:srgbClr val="7030A0"/>
                </a:solidFill>
              </a:rPr>
              <a:t>（国民の科学リテラシー）</a:t>
            </a:r>
            <a:r>
              <a:rPr lang="ja-JP" altLang="en-US" sz="2400" dirty="0" smtClean="0">
                <a:solidFill>
                  <a:srgbClr val="7030A0"/>
                </a:solidFill>
              </a:rPr>
              <a:t>　</a:t>
            </a:r>
            <a:endParaRPr lang="en-US" altLang="ja-JP" sz="2400" dirty="0" smtClean="0">
              <a:solidFill>
                <a:srgbClr val="7030A0"/>
              </a:solidFill>
            </a:endParaRPr>
          </a:p>
          <a:p>
            <a:pPr eaLnBrk="1" hangingPunct="1">
              <a:lnSpc>
                <a:spcPts val="3300"/>
              </a:lnSpc>
              <a:buFont typeface="Arial" charset="0"/>
              <a:buNone/>
            </a:pPr>
            <a:r>
              <a:rPr lang="ja-JP" altLang="en-US" sz="2000" dirty="0" smtClean="0"/>
              <a:t>　　</a:t>
            </a:r>
            <a:r>
              <a:rPr lang="en-US" altLang="ja-JP" sz="2400" dirty="0" smtClean="0">
                <a:solidFill>
                  <a:schemeClr val="accent3">
                    <a:lumMod val="50000"/>
                  </a:schemeClr>
                </a:solidFill>
              </a:rPr>
              <a:t>Credibility of Utilities as a function of Science Literacy </a:t>
            </a:r>
          </a:p>
          <a:p>
            <a:pPr eaLnBrk="1" hangingPunct="1">
              <a:lnSpc>
                <a:spcPts val="3300"/>
              </a:lnSpc>
              <a:buFont typeface="Arial" charset="0"/>
              <a:buNone/>
            </a:pPr>
            <a:r>
              <a:rPr lang="ja-JP" altLang="en-US" dirty="0"/>
              <a:t>　</a:t>
            </a:r>
            <a:r>
              <a:rPr lang="ja-JP" altLang="en-US" dirty="0" smtClean="0"/>
              <a:t>　ｘ　</a:t>
            </a:r>
            <a:r>
              <a:rPr lang="ja-JP" altLang="en-US" dirty="0" smtClean="0">
                <a:solidFill>
                  <a:srgbClr val="7030A0"/>
                </a:solidFill>
              </a:rPr>
              <a:t>事業者の自己信頼 ｘ コミュニケーション</a:t>
            </a:r>
            <a:r>
              <a:rPr lang="ja-JP" altLang="en-US" sz="1200" dirty="0" smtClean="0"/>
              <a:t>　</a:t>
            </a:r>
            <a:endParaRPr lang="en-US" altLang="ja-JP" sz="1200" dirty="0" smtClean="0"/>
          </a:p>
          <a:p>
            <a:pPr eaLnBrk="1" hangingPunct="1">
              <a:lnSpc>
                <a:spcPts val="3300"/>
              </a:lnSpc>
              <a:buNone/>
            </a:pPr>
            <a:r>
              <a:rPr lang="ja-JP" altLang="en-US" sz="1200" dirty="0"/>
              <a:t>　</a:t>
            </a:r>
            <a:r>
              <a:rPr lang="ja-JP" altLang="en-US" sz="1100" dirty="0" smtClean="0"/>
              <a:t>　　　</a:t>
            </a:r>
            <a:r>
              <a:rPr lang="en-US" altLang="ja-JP" sz="2400" dirty="0">
                <a:solidFill>
                  <a:schemeClr val="accent3">
                    <a:lumMod val="50000"/>
                  </a:schemeClr>
                </a:solidFill>
              </a:rPr>
              <a:t> </a:t>
            </a:r>
            <a:r>
              <a:rPr lang="en-US" altLang="ja-JP" sz="2400" dirty="0" smtClean="0">
                <a:solidFill>
                  <a:schemeClr val="accent3">
                    <a:lumMod val="50000"/>
                  </a:schemeClr>
                </a:solidFill>
              </a:rPr>
              <a:t>Self-Confidence of Utilities   x  Communication</a:t>
            </a:r>
          </a:p>
          <a:p>
            <a:pPr eaLnBrk="1" hangingPunct="1">
              <a:lnSpc>
                <a:spcPts val="3300"/>
              </a:lnSpc>
              <a:buNone/>
            </a:pPr>
            <a:r>
              <a:rPr lang="ja-JP" altLang="en-US" sz="2400" dirty="0">
                <a:solidFill>
                  <a:schemeClr val="accent3">
                    <a:lumMod val="50000"/>
                  </a:schemeClr>
                </a:solidFill>
              </a:rPr>
              <a:t>　</a:t>
            </a:r>
            <a:r>
              <a:rPr lang="ja-JP" altLang="en-US" sz="2400" dirty="0" smtClean="0">
                <a:solidFill>
                  <a:schemeClr val="accent3">
                    <a:lumMod val="50000"/>
                  </a:schemeClr>
                </a:solidFill>
              </a:rPr>
              <a:t>　 </a:t>
            </a:r>
            <a:r>
              <a:rPr lang="ja-JP" altLang="en-US" dirty="0" smtClean="0"/>
              <a:t>ｘ　</a:t>
            </a:r>
            <a:r>
              <a:rPr lang="ja-JP" altLang="en-US" dirty="0" smtClean="0">
                <a:solidFill>
                  <a:srgbClr val="7030A0"/>
                </a:solidFill>
              </a:rPr>
              <a:t>情報の透明性</a:t>
            </a:r>
            <a:r>
              <a:rPr lang="ja-JP" altLang="en-US" sz="2800" dirty="0">
                <a:solidFill>
                  <a:srgbClr val="7030A0"/>
                </a:solidFill>
              </a:rPr>
              <a:t>（国民の科学リテラシー）</a:t>
            </a:r>
            <a:endParaRPr lang="en-US" altLang="ja-JP" sz="2800" dirty="0" smtClean="0">
              <a:solidFill>
                <a:srgbClr val="7030A0"/>
              </a:solidFill>
            </a:endParaRPr>
          </a:p>
          <a:p>
            <a:pPr eaLnBrk="1" hangingPunct="1">
              <a:lnSpc>
                <a:spcPts val="3300"/>
              </a:lnSpc>
              <a:buFont typeface="Arial" charset="0"/>
              <a:buNone/>
            </a:pPr>
            <a:r>
              <a:rPr lang="ja-JP" altLang="en-US" sz="2400" dirty="0">
                <a:solidFill>
                  <a:schemeClr val="accent3">
                    <a:lumMod val="50000"/>
                  </a:schemeClr>
                </a:solidFill>
              </a:rPr>
              <a:t>　</a:t>
            </a:r>
            <a:r>
              <a:rPr lang="ja-JP" altLang="en-US" sz="2400" dirty="0" smtClean="0">
                <a:solidFill>
                  <a:schemeClr val="accent3">
                    <a:lumMod val="50000"/>
                  </a:schemeClr>
                </a:solidFill>
              </a:rPr>
              <a:t>  </a:t>
            </a:r>
            <a:r>
              <a:rPr lang="en-US" altLang="ja-JP" sz="2400" dirty="0" smtClean="0">
                <a:solidFill>
                  <a:schemeClr val="accent3">
                    <a:lumMod val="50000"/>
                  </a:schemeClr>
                </a:solidFill>
              </a:rPr>
              <a:t>Transparency</a:t>
            </a:r>
            <a:r>
              <a:rPr lang="ja-JP" altLang="en-US" sz="2400" dirty="0">
                <a:solidFill>
                  <a:schemeClr val="accent3">
                    <a:lumMod val="50000"/>
                  </a:schemeClr>
                </a:solidFill>
              </a:rPr>
              <a:t> </a:t>
            </a:r>
            <a:r>
              <a:rPr lang="en-US" altLang="ja-JP" sz="2400" dirty="0" smtClean="0">
                <a:solidFill>
                  <a:schemeClr val="accent3">
                    <a:lumMod val="50000"/>
                  </a:schemeClr>
                </a:solidFill>
              </a:rPr>
              <a:t>of Safety and Risk Information</a:t>
            </a:r>
            <a:endParaRPr lang="ja-JP" altLang="en-US" sz="2000" dirty="0" smtClean="0">
              <a:solidFill>
                <a:schemeClr val="accent3">
                  <a:lumMod val="50000"/>
                </a:schemeClr>
              </a:solidFill>
            </a:endParaRPr>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6</a:t>
            </a:fld>
            <a:endParaRPr lang="ja-JP" altLang="en-US">
              <a:solidFill>
                <a:prstClr val="black">
                  <a:tint val="75000"/>
                </a:prstClr>
              </a:solidFill>
            </a:endParaRPr>
          </a:p>
        </p:txBody>
      </p:sp>
      <p:sp>
        <p:nvSpPr>
          <p:cNvPr id="5" name="タイトル 1"/>
          <p:cNvSpPr txBox="1">
            <a:spLocks/>
          </p:cNvSpPr>
          <p:nvPr/>
        </p:nvSpPr>
        <p:spPr bwMode="auto">
          <a:xfrm>
            <a:off x="683568" y="332656"/>
            <a:ext cx="7776467" cy="864096"/>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smtClean="0">
                <a:solidFill>
                  <a:schemeClr val="accent5">
                    <a:lumMod val="50000"/>
                  </a:schemeClr>
                </a:solidFill>
              </a:rPr>
              <a:t>安心を満たす式　</a:t>
            </a:r>
            <a:r>
              <a:rPr lang="en-US" altLang="ja-JP" sz="3600" dirty="0" smtClean="0">
                <a:solidFill>
                  <a:schemeClr val="accent5">
                    <a:lumMod val="50000"/>
                  </a:schemeClr>
                </a:solidFill>
              </a:rPr>
              <a:t>Equation for “</a:t>
            </a:r>
            <a:r>
              <a:rPr lang="en-US" altLang="ja-JP" sz="3600" dirty="0" err="1" smtClean="0">
                <a:solidFill>
                  <a:schemeClr val="accent5">
                    <a:lumMod val="50000"/>
                  </a:schemeClr>
                </a:solidFill>
              </a:rPr>
              <a:t>Anshin</a:t>
            </a:r>
            <a:r>
              <a:rPr lang="en-US" altLang="ja-JP" sz="3600" dirty="0" smtClean="0">
                <a:solidFill>
                  <a:schemeClr val="accent5">
                    <a:lumMod val="50000"/>
                  </a:schemeClr>
                </a:solidFill>
              </a:rPr>
              <a:t>”</a:t>
            </a:r>
            <a:endParaRPr lang="ja-JP" altLang="en-US" sz="3600" dirty="0" smtClean="0">
              <a:solidFill>
                <a:schemeClr val="accent5">
                  <a:lumMod val="50000"/>
                </a:schemeClr>
              </a:solidFill>
            </a:endParaRPr>
          </a:p>
        </p:txBody>
      </p:sp>
      <p:sp>
        <p:nvSpPr>
          <p:cNvPr id="3" name="テキスト ボックス 2"/>
          <p:cNvSpPr txBox="1"/>
          <p:nvPr/>
        </p:nvSpPr>
        <p:spPr>
          <a:xfrm>
            <a:off x="1210484" y="2276872"/>
            <a:ext cx="2196435" cy="584775"/>
          </a:xfrm>
          <a:prstGeom prst="rect">
            <a:avLst/>
          </a:prstGeom>
          <a:noFill/>
        </p:spPr>
        <p:txBody>
          <a:bodyPr wrap="none" rtlCol="0">
            <a:spAutoFit/>
          </a:bodyPr>
          <a:lstStyle/>
          <a:p>
            <a:r>
              <a:rPr lang="ja-JP" altLang="en-US" sz="3200" dirty="0">
                <a:solidFill>
                  <a:srgbClr val="FF0000"/>
                </a:solidFill>
              </a:rPr>
              <a:t>安全な設備</a:t>
            </a:r>
            <a:endParaRPr kumimoji="1" lang="ja-JP" altLang="en-US" sz="3200" dirty="0">
              <a:solidFill>
                <a:srgbClr val="FF0000"/>
              </a:solidFill>
            </a:endParaRPr>
          </a:p>
        </p:txBody>
      </p:sp>
    </p:spTree>
    <p:extLst>
      <p:ext uri="{BB962C8B-B14F-4D97-AF65-F5344CB8AC3E}">
        <p14:creationId xmlns:p14="http://schemas.microsoft.com/office/powerpoint/2010/main" val="285887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899592" y="1556792"/>
            <a:ext cx="8064896" cy="5184576"/>
          </a:xfrm>
          <a:solidFill>
            <a:schemeClr val="bg1">
              <a:alpha val="74000"/>
            </a:schemeClr>
          </a:solidFill>
        </p:spPr>
        <p:txBody>
          <a:bodyPr/>
          <a:lstStyle/>
          <a:p>
            <a:pPr marL="0" indent="0" eaLnBrk="1" hangingPunct="1">
              <a:lnSpc>
                <a:spcPts val="2100"/>
              </a:lnSpc>
              <a:buNone/>
            </a:pPr>
            <a:r>
              <a:rPr lang="ja-JP" altLang="en-US" sz="2800" dirty="0"/>
              <a:t>２－１</a:t>
            </a:r>
            <a:r>
              <a:rPr lang="en-US" altLang="ja-JP" sz="2800" dirty="0" smtClean="0"/>
              <a:t>. </a:t>
            </a:r>
            <a:r>
              <a:rPr lang="ja-JP" altLang="en-US" sz="2800" dirty="0" smtClean="0"/>
              <a:t>設備安全</a:t>
            </a:r>
            <a:r>
              <a:rPr lang="ja-JP" altLang="en-US" sz="2800" dirty="0" smtClean="0">
                <a:solidFill>
                  <a:schemeClr val="accent3">
                    <a:lumMod val="50000"/>
                  </a:schemeClr>
                </a:solidFill>
              </a:rPr>
              <a:t>　</a:t>
            </a:r>
            <a:r>
              <a:rPr lang="en-US" altLang="ja-JP" sz="2800" dirty="0" smtClean="0">
                <a:solidFill>
                  <a:schemeClr val="accent3">
                    <a:lumMod val="50000"/>
                  </a:schemeClr>
                </a:solidFill>
              </a:rPr>
              <a:t>Hardware</a:t>
            </a:r>
            <a:r>
              <a:rPr lang="ja-JP" altLang="en-US" sz="2800" dirty="0" smtClean="0">
                <a:solidFill>
                  <a:schemeClr val="accent3">
                    <a:lumMod val="50000"/>
                  </a:schemeClr>
                </a:solidFill>
              </a:rPr>
              <a:t> </a:t>
            </a:r>
            <a:r>
              <a:rPr lang="en-US" altLang="ja-JP" sz="2800" dirty="0" smtClean="0">
                <a:solidFill>
                  <a:schemeClr val="accent3">
                    <a:lumMod val="50000"/>
                  </a:schemeClr>
                </a:solidFill>
              </a:rPr>
              <a:t>Level</a:t>
            </a:r>
            <a:r>
              <a:rPr lang="ja-JP" altLang="en-US" sz="2800" dirty="0">
                <a:solidFill>
                  <a:schemeClr val="accent3">
                    <a:lumMod val="50000"/>
                  </a:schemeClr>
                </a:solidFill>
              </a:rPr>
              <a:t> </a:t>
            </a:r>
            <a:r>
              <a:rPr lang="en-US" altLang="ja-JP" sz="2800" dirty="0" smtClean="0">
                <a:solidFill>
                  <a:schemeClr val="accent3">
                    <a:lumMod val="50000"/>
                  </a:schemeClr>
                </a:solidFill>
              </a:rPr>
              <a:t>Safety</a:t>
            </a:r>
          </a:p>
          <a:p>
            <a:pPr marL="0" indent="0" eaLnBrk="1" hangingPunct="1">
              <a:lnSpc>
                <a:spcPts val="2100"/>
              </a:lnSpc>
              <a:buNone/>
            </a:pPr>
            <a:r>
              <a:rPr lang="en-US" altLang="ja-JP" dirty="0"/>
              <a:t>	</a:t>
            </a:r>
            <a:r>
              <a:rPr lang="en-US" altLang="ja-JP" dirty="0" smtClean="0"/>
              <a:t/>
            </a:r>
            <a:br>
              <a:rPr lang="en-US" altLang="ja-JP" dirty="0" smtClean="0"/>
            </a:br>
            <a:r>
              <a:rPr lang="ja-JP" altLang="en-US" dirty="0" smtClean="0"/>
              <a:t>　</a:t>
            </a:r>
            <a:r>
              <a:rPr lang="ja-JP" altLang="en-US" sz="2800" dirty="0" smtClean="0"/>
              <a:t>＝リスク解析とそれに見合った安全性</a:t>
            </a:r>
            <a:r>
              <a:rPr lang="ja-JP" altLang="en-US" sz="1200" dirty="0" smtClean="0"/>
              <a:t>　　</a:t>
            </a:r>
            <a:endParaRPr lang="en-US" altLang="ja-JP" sz="100" dirty="0" smtClean="0"/>
          </a:p>
          <a:p>
            <a:pPr marL="0" indent="0" eaLnBrk="1" hangingPunct="1">
              <a:lnSpc>
                <a:spcPts val="2100"/>
              </a:lnSpc>
              <a:buNone/>
            </a:pPr>
            <a:r>
              <a:rPr lang="ja-JP" altLang="en-US" sz="200" dirty="0" smtClean="0"/>
              <a:t>　</a:t>
            </a:r>
            <a:r>
              <a:rPr lang="ja-JP" altLang="en-US" sz="100" dirty="0" smtClean="0"/>
              <a:t>　</a:t>
            </a:r>
            <a:r>
              <a:rPr lang="en-US" altLang="ja-JP" sz="2800" dirty="0" smtClean="0">
                <a:solidFill>
                  <a:schemeClr val="accent3">
                    <a:lumMod val="50000"/>
                  </a:schemeClr>
                </a:solidFill>
              </a:rPr>
              <a:t>Safety required by risk assessment</a:t>
            </a:r>
          </a:p>
          <a:p>
            <a:pPr marL="0" indent="0" eaLnBrk="1" hangingPunct="1">
              <a:buNone/>
            </a:pPr>
            <a:r>
              <a:rPr lang="en-US" altLang="ja-JP" dirty="0"/>
              <a:t> </a:t>
            </a:r>
            <a:r>
              <a:rPr lang="en-US" altLang="ja-JP" dirty="0" smtClean="0"/>
              <a:t>  </a:t>
            </a:r>
            <a:r>
              <a:rPr lang="ja-JP" altLang="en-US" sz="2800" dirty="0" smtClean="0"/>
              <a:t>原子力規制委員会の条件を満たすことが最低限の条件であると同時に、恐らく、十分条件と見做される</a:t>
            </a:r>
            <a:r>
              <a:rPr lang="en-US" altLang="ja-JP" sz="2800" dirty="0" smtClean="0"/>
              <a:t>?</a:t>
            </a:r>
          </a:p>
          <a:p>
            <a:pPr marL="0" indent="0" eaLnBrk="1" hangingPunct="1">
              <a:buNone/>
            </a:pPr>
            <a:r>
              <a:rPr lang="en-US" altLang="ja-JP" sz="2800" dirty="0"/>
              <a:t> </a:t>
            </a:r>
            <a:r>
              <a:rPr lang="en-US" altLang="ja-JP" sz="2800" dirty="0" smtClean="0">
                <a:solidFill>
                  <a:schemeClr val="accent3">
                    <a:lumMod val="50000"/>
                  </a:schemeClr>
                </a:solidFill>
              </a:rPr>
              <a:t>To meet Criteria by NRA is a must and will be considered as sufficient conditions?</a:t>
            </a:r>
          </a:p>
          <a:p>
            <a:pPr marL="0" indent="0" eaLnBrk="1" hangingPunct="1">
              <a:buNone/>
            </a:pPr>
            <a:r>
              <a:rPr lang="ja-JP" altLang="en-US" sz="2800" dirty="0">
                <a:solidFill>
                  <a:schemeClr val="accent3">
                    <a:lumMod val="50000"/>
                  </a:schemeClr>
                </a:solidFill>
              </a:rPr>
              <a:t>　</a:t>
            </a:r>
            <a:r>
              <a:rPr lang="ja-JP" altLang="en-US" sz="2800" dirty="0" smtClean="0"/>
              <a:t>安全性の低い設備と高い設備への対応を変えることで、</a:t>
            </a:r>
            <a:r>
              <a:rPr lang="ja-JP" altLang="en-US" sz="2800" dirty="0"/>
              <a:t>規制</a:t>
            </a:r>
            <a:r>
              <a:rPr lang="ja-JP" altLang="en-US" sz="2800" dirty="0" smtClean="0"/>
              <a:t>機関の人的資源を有効に活用</a:t>
            </a:r>
            <a:endParaRPr lang="en-US" altLang="ja-JP" sz="2800" dirty="0" smtClean="0"/>
          </a:p>
          <a:p>
            <a:pPr marL="0" indent="0" eaLnBrk="1" hangingPunct="1">
              <a:buNone/>
            </a:pPr>
            <a:r>
              <a:rPr lang="ja-JP" altLang="en-US" sz="2800" dirty="0"/>
              <a:t>　</a:t>
            </a:r>
            <a:r>
              <a:rPr lang="en-US" altLang="ja-JP" sz="2400" dirty="0" smtClean="0">
                <a:solidFill>
                  <a:schemeClr val="accent3">
                    <a:lumMod val="50000"/>
                  </a:schemeClr>
                </a:solidFill>
              </a:rPr>
              <a:t>In order to check the site more effectively it will be effective to utilize results of risk assessment. </a:t>
            </a:r>
          </a:p>
          <a:p>
            <a:pPr marL="0" indent="0" eaLnBrk="1" hangingPunct="1">
              <a:buNone/>
            </a:pPr>
            <a:r>
              <a:rPr lang="en-US" altLang="ja-JP" sz="2800" dirty="0" smtClean="0"/>
              <a:t>    </a:t>
            </a:r>
          </a:p>
          <a:p>
            <a:pPr marL="0" indent="0" eaLnBrk="1" hangingPunct="1">
              <a:buNone/>
            </a:pPr>
            <a:endParaRPr lang="ja-JP" altLang="en-US" sz="2800" dirty="0" smtClean="0"/>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7</a:t>
            </a:fld>
            <a:endParaRPr lang="ja-JP" altLang="en-US" dirty="0">
              <a:solidFill>
                <a:prstClr val="black">
                  <a:tint val="75000"/>
                </a:prstClr>
              </a:solidFill>
            </a:endParaRPr>
          </a:p>
        </p:txBody>
      </p:sp>
      <p:sp>
        <p:nvSpPr>
          <p:cNvPr id="5" name="タイトル 1"/>
          <p:cNvSpPr txBox="1">
            <a:spLocks/>
          </p:cNvSpPr>
          <p:nvPr/>
        </p:nvSpPr>
        <p:spPr bwMode="auto">
          <a:xfrm>
            <a:off x="755576" y="188640"/>
            <a:ext cx="8388424" cy="1224136"/>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smtClean="0">
                <a:solidFill>
                  <a:schemeClr val="accent5">
                    <a:lumMod val="50000"/>
                  </a:schemeClr>
                </a:solidFill>
              </a:rPr>
              <a:t>２．福島第一との</a:t>
            </a:r>
            <a:r>
              <a:rPr lang="ja-JP" altLang="en-US" sz="3600" dirty="0">
                <a:solidFill>
                  <a:srgbClr val="FF0000"/>
                </a:solidFill>
              </a:rPr>
              <a:t>安全</a:t>
            </a:r>
            <a:r>
              <a:rPr lang="ja-JP" altLang="en-US" sz="3600" dirty="0" smtClean="0">
                <a:solidFill>
                  <a:srgbClr val="FF0000"/>
                </a:solidFill>
              </a:rPr>
              <a:t>レベル</a:t>
            </a:r>
            <a:r>
              <a:rPr lang="ja-JP" altLang="en-US" sz="3600" dirty="0">
                <a:solidFill>
                  <a:srgbClr val="FF0000"/>
                </a:solidFill>
              </a:rPr>
              <a:t>の</a:t>
            </a:r>
            <a:r>
              <a:rPr lang="ja-JP" altLang="en-US" sz="3600" dirty="0" smtClean="0">
                <a:solidFill>
                  <a:schemeClr val="accent5">
                    <a:lumMod val="50000"/>
                  </a:schemeClr>
                </a:solidFill>
              </a:rPr>
              <a:t>明確な</a:t>
            </a:r>
            <a:r>
              <a:rPr lang="ja-JP" altLang="en-US" sz="3600" dirty="0">
                <a:solidFill>
                  <a:schemeClr val="accent5">
                    <a:lumMod val="50000"/>
                  </a:schemeClr>
                </a:solidFill>
              </a:rPr>
              <a:t>違い</a:t>
            </a:r>
            <a:endParaRPr lang="en-US" altLang="ja-JP" sz="3600" dirty="0">
              <a:solidFill>
                <a:schemeClr val="accent5">
                  <a:lumMod val="50000"/>
                </a:schemeClr>
              </a:solidFill>
            </a:endParaRPr>
          </a:p>
          <a:p>
            <a:pPr algn="l" eaLnBrk="1" hangingPunct="1"/>
            <a:r>
              <a:rPr lang="en-US" altLang="ja-JP" sz="3200" dirty="0">
                <a:solidFill>
                  <a:schemeClr val="accent3">
                    <a:lumMod val="50000"/>
                  </a:schemeClr>
                </a:solidFill>
              </a:rPr>
              <a:t>Clear differences before Fukushima </a:t>
            </a:r>
            <a:r>
              <a:rPr lang="en-US" altLang="ja-JP" sz="3200" dirty="0" smtClean="0">
                <a:solidFill>
                  <a:schemeClr val="accent3">
                    <a:lumMod val="50000"/>
                  </a:schemeClr>
                </a:solidFill>
              </a:rPr>
              <a:t>and after</a:t>
            </a:r>
            <a:endParaRPr lang="en-US" altLang="ja-JP" sz="3200" dirty="0">
              <a:solidFill>
                <a:schemeClr val="accent3">
                  <a:lumMod val="50000"/>
                </a:schemeClr>
              </a:solidFill>
            </a:endParaRPr>
          </a:p>
        </p:txBody>
      </p:sp>
    </p:spTree>
    <p:extLst>
      <p:ext uri="{BB962C8B-B14F-4D97-AF65-F5344CB8AC3E}">
        <p14:creationId xmlns:p14="http://schemas.microsoft.com/office/powerpoint/2010/main" val="28499690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917340" y="1675268"/>
            <a:ext cx="8064896" cy="4858246"/>
          </a:xfrm>
          <a:solidFill>
            <a:schemeClr val="bg1"/>
          </a:solidFill>
        </p:spPr>
        <p:txBody>
          <a:bodyPr/>
          <a:lstStyle/>
          <a:p>
            <a:pPr marL="0" indent="0" eaLnBrk="1" hangingPunct="1">
              <a:lnSpc>
                <a:spcPts val="2100"/>
              </a:lnSpc>
              <a:buNone/>
            </a:pPr>
            <a:r>
              <a:rPr lang="ja-JP" altLang="en-US" dirty="0" smtClean="0"/>
              <a:t>２－２</a:t>
            </a:r>
            <a:r>
              <a:rPr lang="en-US" altLang="ja-JP" dirty="0" smtClean="0"/>
              <a:t>. </a:t>
            </a:r>
            <a:r>
              <a:rPr lang="ja-JP" altLang="en-US" dirty="0"/>
              <a:t>テロ対策</a:t>
            </a:r>
            <a:r>
              <a:rPr lang="ja-JP" altLang="en-US" sz="2800" dirty="0" smtClean="0">
                <a:solidFill>
                  <a:schemeClr val="accent3">
                    <a:lumMod val="50000"/>
                  </a:schemeClr>
                </a:solidFill>
              </a:rPr>
              <a:t>　</a:t>
            </a:r>
            <a:r>
              <a:rPr lang="en-US" altLang="ja-JP" sz="2800" dirty="0" smtClean="0">
                <a:solidFill>
                  <a:schemeClr val="accent3">
                    <a:lumMod val="50000"/>
                  </a:schemeClr>
                </a:solidFill>
              </a:rPr>
              <a:t>Measures</a:t>
            </a:r>
            <a:r>
              <a:rPr lang="ja-JP" altLang="en-US" sz="2800" dirty="0" smtClean="0">
                <a:solidFill>
                  <a:schemeClr val="accent3">
                    <a:lumMod val="50000"/>
                  </a:schemeClr>
                </a:solidFill>
              </a:rPr>
              <a:t> </a:t>
            </a:r>
            <a:r>
              <a:rPr lang="en-US" altLang="ja-JP" sz="2800" dirty="0" smtClean="0">
                <a:solidFill>
                  <a:schemeClr val="accent3">
                    <a:lumMod val="50000"/>
                  </a:schemeClr>
                </a:solidFill>
              </a:rPr>
              <a:t>for</a:t>
            </a:r>
            <a:r>
              <a:rPr lang="ja-JP" altLang="en-US" sz="2800" dirty="0" smtClean="0">
                <a:solidFill>
                  <a:schemeClr val="accent3">
                    <a:lumMod val="50000"/>
                  </a:schemeClr>
                </a:solidFill>
              </a:rPr>
              <a:t> </a:t>
            </a:r>
            <a:r>
              <a:rPr lang="en-US" altLang="ja-JP" sz="2800" dirty="0" smtClean="0">
                <a:solidFill>
                  <a:schemeClr val="accent3">
                    <a:lumMod val="50000"/>
                  </a:schemeClr>
                </a:solidFill>
              </a:rPr>
              <a:t>Terrorism</a:t>
            </a:r>
          </a:p>
          <a:p>
            <a:pPr marL="0" indent="0" eaLnBrk="1" hangingPunct="1">
              <a:lnSpc>
                <a:spcPts val="2100"/>
              </a:lnSpc>
              <a:buNone/>
            </a:pPr>
            <a:r>
              <a:rPr lang="en-US" altLang="ja-JP" dirty="0"/>
              <a:t>	</a:t>
            </a:r>
            <a:r>
              <a:rPr lang="en-US" altLang="ja-JP" dirty="0" smtClean="0"/>
              <a:t/>
            </a:r>
            <a:br>
              <a:rPr lang="en-US" altLang="ja-JP" dirty="0" smtClean="0"/>
            </a:br>
            <a:r>
              <a:rPr lang="ja-JP" altLang="en-US" dirty="0" smtClean="0"/>
              <a:t>　＝テロによる電源喪失</a:t>
            </a:r>
            <a:r>
              <a:rPr lang="ja-JP" altLang="en-US" sz="1400" dirty="0" smtClean="0"/>
              <a:t>　　</a:t>
            </a:r>
            <a:endParaRPr lang="en-US" altLang="ja-JP" sz="200" dirty="0" smtClean="0"/>
          </a:p>
          <a:p>
            <a:pPr marL="0" indent="0" eaLnBrk="1" hangingPunct="1">
              <a:lnSpc>
                <a:spcPts val="2100"/>
              </a:lnSpc>
              <a:buNone/>
            </a:pPr>
            <a:r>
              <a:rPr lang="ja-JP" altLang="en-US" sz="200" dirty="0" smtClean="0"/>
              <a:t>　</a:t>
            </a:r>
            <a:r>
              <a:rPr lang="ja-JP" altLang="en-US" sz="100" dirty="0" smtClean="0"/>
              <a:t>　</a:t>
            </a:r>
            <a:r>
              <a:rPr lang="en-US" altLang="ja-JP" sz="2800" dirty="0" smtClean="0">
                <a:solidFill>
                  <a:schemeClr val="accent3">
                    <a:lumMod val="50000"/>
                  </a:schemeClr>
                </a:solidFill>
              </a:rPr>
              <a:t>Safety required by risk analyses</a:t>
            </a:r>
          </a:p>
          <a:p>
            <a:pPr marL="0" indent="0" eaLnBrk="1" hangingPunct="1">
              <a:buNone/>
            </a:pPr>
            <a:r>
              <a:rPr lang="en-US" altLang="ja-JP" dirty="0"/>
              <a:t> </a:t>
            </a:r>
            <a:r>
              <a:rPr lang="en-US" altLang="ja-JP" dirty="0" smtClean="0"/>
              <a:t>  </a:t>
            </a:r>
            <a:r>
              <a:rPr lang="ja-JP" altLang="en-US" dirty="0" smtClean="0"/>
              <a:t>原子力規制委員会の条件を満たすことが最低限の条件であると同時に、恐らく、十分条件と見做される</a:t>
            </a:r>
            <a:r>
              <a:rPr lang="en-US" altLang="ja-JP" dirty="0" smtClean="0"/>
              <a:t>?</a:t>
            </a:r>
          </a:p>
          <a:p>
            <a:pPr marL="0" indent="0" eaLnBrk="1" hangingPunct="1">
              <a:buNone/>
            </a:pPr>
            <a:r>
              <a:rPr lang="en-US" altLang="ja-JP" sz="2800" dirty="0"/>
              <a:t> </a:t>
            </a:r>
            <a:r>
              <a:rPr lang="en-US" altLang="ja-JP" sz="2800" dirty="0" smtClean="0">
                <a:solidFill>
                  <a:schemeClr val="accent3">
                    <a:lumMod val="50000"/>
                  </a:schemeClr>
                </a:solidFill>
              </a:rPr>
              <a:t>To meet Criteria by NRA is a must and will be considered as sufficient conditions?</a:t>
            </a:r>
          </a:p>
          <a:p>
            <a:pPr marL="0" indent="0" eaLnBrk="1" hangingPunct="1">
              <a:buNone/>
            </a:pPr>
            <a:r>
              <a:rPr lang="ja-JP" altLang="en-US" sz="2800" dirty="0">
                <a:solidFill>
                  <a:schemeClr val="accent3">
                    <a:lumMod val="50000"/>
                  </a:schemeClr>
                </a:solidFill>
              </a:rPr>
              <a:t>　</a:t>
            </a:r>
            <a:r>
              <a:rPr lang="ja-JP" altLang="en-US" dirty="0" smtClean="0"/>
              <a:t>サイトごとの特性の評価も必要</a:t>
            </a:r>
            <a:endParaRPr lang="en-US" altLang="ja-JP" dirty="0" smtClean="0"/>
          </a:p>
          <a:p>
            <a:pPr marL="0" indent="0" eaLnBrk="1" hangingPunct="1">
              <a:buNone/>
            </a:pPr>
            <a:r>
              <a:rPr lang="ja-JP" altLang="en-US" sz="2800" dirty="0" smtClean="0">
                <a:solidFill>
                  <a:schemeClr val="accent3">
                    <a:lumMod val="50000"/>
                  </a:schemeClr>
                </a:solidFill>
              </a:rPr>
              <a:t>　　</a:t>
            </a:r>
            <a:r>
              <a:rPr lang="en-US" altLang="ja-JP" sz="2800" dirty="0" smtClean="0">
                <a:solidFill>
                  <a:schemeClr val="accent3">
                    <a:lumMod val="50000"/>
                  </a:schemeClr>
                </a:solidFill>
              </a:rPr>
              <a:t>Evaluation of Each Site is also important.</a:t>
            </a:r>
            <a:endParaRPr lang="ja-JP" altLang="en-US" sz="2800" dirty="0" smtClean="0">
              <a:solidFill>
                <a:schemeClr val="accent3">
                  <a:lumMod val="50000"/>
                </a:schemeClr>
              </a:solidFill>
            </a:endParaRPr>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8</a:t>
            </a:fld>
            <a:endParaRPr lang="ja-JP" altLang="en-US">
              <a:solidFill>
                <a:prstClr val="black">
                  <a:tint val="75000"/>
                </a:prstClr>
              </a:solidFill>
            </a:endParaRPr>
          </a:p>
        </p:txBody>
      </p:sp>
      <p:sp>
        <p:nvSpPr>
          <p:cNvPr id="5" name="タイトル 1"/>
          <p:cNvSpPr txBox="1">
            <a:spLocks/>
          </p:cNvSpPr>
          <p:nvPr/>
        </p:nvSpPr>
        <p:spPr bwMode="auto">
          <a:xfrm>
            <a:off x="755576" y="188640"/>
            <a:ext cx="8388424" cy="1296144"/>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smtClean="0">
                <a:solidFill>
                  <a:schemeClr val="accent5">
                    <a:lumMod val="50000"/>
                  </a:schemeClr>
                </a:solidFill>
              </a:rPr>
              <a:t>２．福島第一との</a:t>
            </a:r>
            <a:r>
              <a:rPr lang="ja-JP" altLang="en-US" sz="3600" dirty="0">
                <a:solidFill>
                  <a:schemeClr val="accent5">
                    <a:lumMod val="50000"/>
                  </a:schemeClr>
                </a:solidFill>
              </a:rPr>
              <a:t>安全</a:t>
            </a:r>
            <a:r>
              <a:rPr lang="ja-JP" altLang="en-US" sz="3600" dirty="0" smtClean="0">
                <a:solidFill>
                  <a:schemeClr val="accent5">
                    <a:lumMod val="50000"/>
                  </a:schemeClr>
                </a:solidFill>
              </a:rPr>
              <a:t>レベル</a:t>
            </a:r>
            <a:r>
              <a:rPr lang="ja-JP" altLang="en-US" sz="3600" dirty="0">
                <a:solidFill>
                  <a:schemeClr val="accent5">
                    <a:lumMod val="50000"/>
                  </a:schemeClr>
                </a:solidFill>
              </a:rPr>
              <a:t>の</a:t>
            </a:r>
            <a:r>
              <a:rPr lang="ja-JP" altLang="en-US" sz="3600" dirty="0" smtClean="0">
                <a:solidFill>
                  <a:schemeClr val="accent5">
                    <a:lumMod val="50000"/>
                  </a:schemeClr>
                </a:solidFill>
              </a:rPr>
              <a:t>明確な</a:t>
            </a:r>
            <a:r>
              <a:rPr lang="ja-JP" altLang="en-US" sz="3600" dirty="0">
                <a:solidFill>
                  <a:schemeClr val="accent5">
                    <a:lumMod val="50000"/>
                  </a:schemeClr>
                </a:solidFill>
              </a:rPr>
              <a:t>違い</a:t>
            </a:r>
            <a:endParaRPr lang="en-US" altLang="ja-JP" sz="3600" dirty="0">
              <a:solidFill>
                <a:schemeClr val="accent5">
                  <a:lumMod val="50000"/>
                </a:schemeClr>
              </a:solidFill>
            </a:endParaRPr>
          </a:p>
          <a:p>
            <a:pPr algn="l" eaLnBrk="1" hangingPunct="1"/>
            <a:r>
              <a:rPr lang="en-US" altLang="ja-JP" sz="3200" dirty="0">
                <a:solidFill>
                  <a:schemeClr val="accent3">
                    <a:lumMod val="50000"/>
                  </a:schemeClr>
                </a:solidFill>
              </a:rPr>
              <a:t>Clear differences before Fukushima </a:t>
            </a:r>
            <a:r>
              <a:rPr lang="en-US" altLang="ja-JP" sz="3200" dirty="0" smtClean="0">
                <a:solidFill>
                  <a:schemeClr val="accent3">
                    <a:lumMod val="50000"/>
                  </a:schemeClr>
                </a:solidFill>
              </a:rPr>
              <a:t>Accident</a:t>
            </a:r>
            <a:endParaRPr lang="en-US" altLang="ja-JP" sz="3200" dirty="0">
              <a:solidFill>
                <a:schemeClr val="accent3">
                  <a:lumMod val="50000"/>
                </a:schemeClr>
              </a:solidFill>
            </a:endParaRPr>
          </a:p>
        </p:txBody>
      </p:sp>
    </p:spTree>
    <p:extLst>
      <p:ext uri="{BB962C8B-B14F-4D97-AF65-F5344CB8AC3E}">
        <p14:creationId xmlns:p14="http://schemas.microsoft.com/office/powerpoint/2010/main" val="2701452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コンテンツ プレースホルダ 2"/>
          <p:cNvSpPr>
            <a:spLocks noGrp="1"/>
          </p:cNvSpPr>
          <p:nvPr>
            <p:ph idx="1"/>
          </p:nvPr>
        </p:nvSpPr>
        <p:spPr>
          <a:xfrm>
            <a:off x="755576" y="1343968"/>
            <a:ext cx="8064896" cy="3994150"/>
          </a:xfrm>
        </p:spPr>
        <p:txBody>
          <a:bodyPr/>
          <a:lstStyle/>
          <a:p>
            <a:pPr marL="0" indent="0" eaLnBrk="1" hangingPunct="1">
              <a:lnSpc>
                <a:spcPts val="2100"/>
              </a:lnSpc>
              <a:buNone/>
            </a:pPr>
            <a:r>
              <a:rPr lang="ja-JP" altLang="en-US" sz="2800" dirty="0" smtClean="0"/>
              <a:t>２－３</a:t>
            </a:r>
            <a:r>
              <a:rPr lang="en-US" altLang="ja-JP" sz="2800" dirty="0" smtClean="0"/>
              <a:t>. </a:t>
            </a:r>
            <a:r>
              <a:rPr lang="ja-JP" altLang="en-US" sz="2800" dirty="0" smtClean="0">
                <a:solidFill>
                  <a:srgbClr val="FF0000"/>
                </a:solidFill>
              </a:rPr>
              <a:t>確率論的リスクアセス</a:t>
            </a:r>
            <a:endParaRPr lang="en-US" altLang="ja-JP" sz="2800" dirty="0" smtClean="0">
              <a:solidFill>
                <a:srgbClr val="FF0000"/>
              </a:solidFill>
            </a:endParaRPr>
          </a:p>
          <a:p>
            <a:pPr marL="0" indent="0" eaLnBrk="1" hangingPunct="1">
              <a:lnSpc>
                <a:spcPts val="2100"/>
              </a:lnSpc>
              <a:buNone/>
            </a:pPr>
            <a:r>
              <a:rPr lang="ja-JP" altLang="en-US" sz="3600" dirty="0" smtClean="0"/>
              <a:t>　　　</a:t>
            </a:r>
            <a:r>
              <a:rPr lang="en-US" altLang="ja-JP" sz="2400" dirty="0" smtClean="0">
                <a:solidFill>
                  <a:schemeClr val="accent3">
                    <a:lumMod val="50000"/>
                  </a:schemeClr>
                </a:solidFill>
              </a:rPr>
              <a:t>Probabilistic Risk Assessment</a:t>
            </a:r>
            <a:endParaRPr lang="en-US" altLang="ja-JP" sz="2400" dirty="0" smtClean="0"/>
          </a:p>
          <a:p>
            <a:pPr eaLnBrk="1" hangingPunct="1">
              <a:buFont typeface="Wingdings" panose="05000000000000000000" pitchFamily="2" charset="2"/>
              <a:buChar char="Ø"/>
            </a:pPr>
            <a:r>
              <a:rPr lang="ja-JP" altLang="en-US" sz="2400" dirty="0" smtClean="0"/>
              <a:t>レベル３までの実施が望ましい</a:t>
            </a:r>
            <a:endParaRPr lang="en-US" altLang="ja-JP" sz="2400" dirty="0" smtClean="0"/>
          </a:p>
          <a:p>
            <a:pPr marL="0" indent="0" eaLnBrk="1" hangingPunct="1">
              <a:buNone/>
            </a:pPr>
            <a:r>
              <a:rPr lang="ja-JP" altLang="en-US" sz="1800" dirty="0" smtClean="0">
                <a:solidFill>
                  <a:schemeClr val="accent3">
                    <a:lumMod val="50000"/>
                  </a:schemeClr>
                </a:solidFill>
              </a:rPr>
              <a:t>　　　　　</a:t>
            </a:r>
            <a:r>
              <a:rPr lang="en-US" altLang="ja-JP" sz="2400" dirty="0" smtClean="0">
                <a:solidFill>
                  <a:schemeClr val="accent3">
                    <a:lumMod val="50000"/>
                  </a:schemeClr>
                </a:solidFill>
              </a:rPr>
              <a:t>Up to Level 3 PRA is desirable</a:t>
            </a:r>
            <a:r>
              <a:rPr lang="en-US" altLang="ja-JP" sz="2400" dirty="0">
                <a:solidFill>
                  <a:schemeClr val="accent3">
                    <a:lumMod val="50000"/>
                  </a:schemeClr>
                </a:solidFill>
              </a:rPr>
              <a:t>.</a:t>
            </a:r>
            <a:endParaRPr lang="en-US" altLang="ja-JP" sz="2400" dirty="0" smtClean="0">
              <a:solidFill>
                <a:schemeClr val="accent3">
                  <a:lumMod val="50000"/>
                </a:schemeClr>
              </a:solidFill>
            </a:endParaRPr>
          </a:p>
          <a:p>
            <a:pPr eaLnBrk="1" hangingPunct="1">
              <a:buFont typeface="Wingdings" panose="05000000000000000000" pitchFamily="2" charset="2"/>
              <a:buChar char="Ø"/>
            </a:pPr>
            <a:r>
              <a:rPr lang="ja-JP" altLang="en-US" sz="2400" dirty="0" smtClean="0"/>
              <a:t>適切</a:t>
            </a:r>
            <a:r>
              <a:rPr lang="ja-JP" altLang="en-US" sz="2400" dirty="0"/>
              <a:t>な</a:t>
            </a:r>
            <a:r>
              <a:rPr lang="ja-JP" altLang="en-US" sz="2400" dirty="0" smtClean="0"/>
              <a:t>実施には、インセンティブ付与も重要</a:t>
            </a:r>
            <a:endParaRPr lang="en-US" altLang="ja-JP" sz="2400" dirty="0" smtClean="0"/>
          </a:p>
          <a:p>
            <a:pPr marL="0" indent="0" eaLnBrk="1" hangingPunct="1">
              <a:buNone/>
            </a:pPr>
            <a:r>
              <a:rPr lang="ja-JP" altLang="en-US" sz="2400" dirty="0" smtClean="0">
                <a:solidFill>
                  <a:schemeClr val="accent3">
                    <a:lumMod val="50000"/>
                  </a:schemeClr>
                </a:solidFill>
              </a:rPr>
              <a:t>　　　　</a:t>
            </a:r>
            <a:r>
              <a:rPr lang="en-US" altLang="ja-JP" sz="2400" dirty="0" smtClean="0">
                <a:solidFill>
                  <a:schemeClr val="accent3">
                    <a:lumMod val="50000"/>
                  </a:schemeClr>
                </a:solidFill>
              </a:rPr>
              <a:t>Important</a:t>
            </a:r>
            <a:r>
              <a:rPr lang="ja-JP" altLang="en-US" sz="2400" dirty="0" smtClean="0">
                <a:solidFill>
                  <a:schemeClr val="accent3">
                    <a:lumMod val="50000"/>
                  </a:schemeClr>
                </a:solidFill>
              </a:rPr>
              <a:t> </a:t>
            </a:r>
            <a:r>
              <a:rPr lang="en-US" altLang="ja-JP" sz="2400" dirty="0" smtClean="0">
                <a:solidFill>
                  <a:schemeClr val="accent3">
                    <a:lumMod val="50000"/>
                  </a:schemeClr>
                </a:solidFill>
              </a:rPr>
              <a:t>to give some incentives</a:t>
            </a:r>
          </a:p>
          <a:p>
            <a:pPr eaLnBrk="1" hangingPunct="1">
              <a:buFont typeface="Wingdings" panose="05000000000000000000" pitchFamily="2" charset="2"/>
              <a:buChar char="Ø"/>
            </a:pPr>
            <a:r>
              <a:rPr lang="ja-JP" altLang="en-US" sz="2400" dirty="0" smtClean="0"/>
              <a:t>どこ</a:t>
            </a:r>
            <a:r>
              <a:rPr lang="ja-JP" altLang="en-US" sz="2400" dirty="0"/>
              <a:t>まで</a:t>
            </a:r>
            <a:r>
              <a:rPr lang="ja-JP" altLang="en-US" sz="2400" dirty="0" smtClean="0"/>
              <a:t>の事故確率を考えるのか</a:t>
            </a:r>
            <a:r>
              <a:rPr lang="en-US" altLang="ja-JP" sz="1800" dirty="0" smtClean="0"/>
              <a:t/>
            </a:r>
            <a:br>
              <a:rPr lang="en-US" altLang="ja-JP" sz="1800" dirty="0" smtClean="0"/>
            </a:br>
            <a:r>
              <a:rPr lang="en-US" altLang="ja-JP" sz="1800" dirty="0" smtClean="0">
                <a:solidFill>
                  <a:schemeClr val="accent3">
                    <a:lumMod val="50000"/>
                  </a:schemeClr>
                </a:solidFill>
              </a:rPr>
              <a:t>   </a:t>
            </a:r>
            <a:r>
              <a:rPr lang="ja-JP" altLang="en-US" sz="1800" dirty="0" smtClean="0">
                <a:solidFill>
                  <a:schemeClr val="accent3">
                    <a:lumMod val="50000"/>
                  </a:schemeClr>
                </a:solidFill>
              </a:rPr>
              <a:t>　　</a:t>
            </a:r>
            <a:r>
              <a:rPr lang="en-US" altLang="ja-JP" sz="2400" dirty="0" smtClean="0">
                <a:solidFill>
                  <a:schemeClr val="accent3">
                    <a:lumMod val="50000"/>
                  </a:schemeClr>
                </a:solidFill>
              </a:rPr>
              <a:t>How to assume probability?</a:t>
            </a:r>
          </a:p>
          <a:p>
            <a:pPr eaLnBrk="1" hangingPunct="1">
              <a:buFont typeface="Wingdings" panose="05000000000000000000" pitchFamily="2" charset="2"/>
              <a:buChar char="Ø"/>
            </a:pPr>
            <a:r>
              <a:rPr lang="ja-JP" altLang="en-US" sz="2400" dirty="0" smtClean="0"/>
              <a:t>エンドポイントは直接的な死者数だけでは不十分</a:t>
            </a:r>
            <a:r>
              <a:rPr lang="en-US" altLang="ja-JP" sz="1800" dirty="0" smtClean="0"/>
              <a:t/>
            </a:r>
            <a:br>
              <a:rPr lang="en-US" altLang="ja-JP" sz="1800" dirty="0" smtClean="0"/>
            </a:br>
            <a:r>
              <a:rPr lang="en-US" altLang="ja-JP" sz="2400" dirty="0" smtClean="0">
                <a:solidFill>
                  <a:schemeClr val="accent3">
                    <a:lumMod val="50000"/>
                  </a:schemeClr>
                </a:solidFill>
              </a:rPr>
              <a:t>   </a:t>
            </a:r>
            <a:r>
              <a:rPr lang="ja-JP" altLang="en-US" sz="2400" dirty="0" smtClean="0">
                <a:solidFill>
                  <a:schemeClr val="accent3">
                    <a:lumMod val="50000"/>
                  </a:schemeClr>
                </a:solidFill>
              </a:rPr>
              <a:t>　“</a:t>
            </a:r>
            <a:r>
              <a:rPr lang="en-US" altLang="ja-JP" sz="2400" dirty="0" smtClean="0">
                <a:solidFill>
                  <a:schemeClr val="accent3">
                    <a:lumMod val="50000"/>
                  </a:schemeClr>
                </a:solidFill>
              </a:rPr>
              <a:t>Numbers of Death</a:t>
            </a:r>
            <a:r>
              <a:rPr lang="ja-JP" altLang="en-US" sz="2400" dirty="0" smtClean="0">
                <a:solidFill>
                  <a:schemeClr val="accent3">
                    <a:lumMod val="50000"/>
                  </a:schemeClr>
                </a:solidFill>
              </a:rPr>
              <a:t>”</a:t>
            </a:r>
            <a:r>
              <a:rPr lang="en-US" altLang="ja-JP" sz="2400" dirty="0" smtClean="0">
                <a:solidFill>
                  <a:schemeClr val="accent3">
                    <a:lumMod val="50000"/>
                  </a:schemeClr>
                </a:solidFill>
              </a:rPr>
              <a:t> is not enough as endpoint.</a:t>
            </a:r>
          </a:p>
          <a:p>
            <a:pPr eaLnBrk="1" hangingPunct="1">
              <a:buFont typeface="Wingdings" panose="05000000000000000000" pitchFamily="2" charset="2"/>
              <a:buChar char="Ø"/>
            </a:pPr>
            <a:r>
              <a:rPr lang="ja-JP" altLang="en-US" sz="2400" dirty="0" smtClean="0"/>
              <a:t>福島での最大の被害はコミュニティーの崩壊       </a:t>
            </a:r>
            <a:r>
              <a:rPr lang="en-US" altLang="ja-JP" sz="2400" dirty="0" smtClean="0"/>
              <a:t/>
            </a:r>
            <a:br>
              <a:rPr lang="en-US" altLang="ja-JP" sz="2400" dirty="0" smtClean="0"/>
            </a:br>
            <a:r>
              <a:rPr lang="ja-JP" altLang="en-US" sz="2400" dirty="0" smtClean="0"/>
              <a:t>　</a:t>
            </a:r>
            <a:r>
              <a:rPr lang="en-US" altLang="ja-JP" sz="2400" dirty="0" smtClean="0">
                <a:solidFill>
                  <a:schemeClr val="accent3">
                    <a:lumMod val="50000"/>
                  </a:schemeClr>
                </a:solidFill>
              </a:rPr>
              <a:t>The worst adverse effect in Fukushima was corruption of local communities. How to evaluate this?</a:t>
            </a:r>
          </a:p>
        </p:txBody>
      </p:sp>
      <p:sp>
        <p:nvSpPr>
          <p:cNvPr id="4" name="スライド番号プレースホルダ 3"/>
          <p:cNvSpPr>
            <a:spLocks noGrp="1"/>
          </p:cNvSpPr>
          <p:nvPr>
            <p:ph type="sldNum" sz="quarter" idx="12"/>
          </p:nvPr>
        </p:nvSpPr>
        <p:spPr/>
        <p:txBody>
          <a:bodyPr/>
          <a:lstStyle/>
          <a:p>
            <a:pPr>
              <a:defRPr/>
            </a:pPr>
            <a:fld id="{54A64364-5F09-4E3D-996A-6FF244B1EB33}" type="slidenum">
              <a:rPr lang="ja-JP" altLang="en-US" smtClean="0">
                <a:solidFill>
                  <a:prstClr val="black">
                    <a:tint val="75000"/>
                  </a:prstClr>
                </a:solidFill>
              </a:rPr>
              <a:pPr>
                <a:defRPr/>
              </a:pPr>
              <a:t>9</a:t>
            </a:fld>
            <a:endParaRPr lang="ja-JP" altLang="en-US">
              <a:solidFill>
                <a:prstClr val="black">
                  <a:tint val="75000"/>
                </a:prstClr>
              </a:solidFill>
            </a:endParaRPr>
          </a:p>
        </p:txBody>
      </p:sp>
      <p:sp>
        <p:nvSpPr>
          <p:cNvPr id="5" name="タイトル 1"/>
          <p:cNvSpPr txBox="1">
            <a:spLocks/>
          </p:cNvSpPr>
          <p:nvPr/>
        </p:nvSpPr>
        <p:spPr bwMode="auto">
          <a:xfrm>
            <a:off x="755576" y="12685"/>
            <a:ext cx="8388424" cy="1328083"/>
          </a:xfrm>
          <a:prstGeom prst="rect">
            <a:avLst/>
          </a:prstGeom>
          <a:solidFill>
            <a:schemeClr val="bg1">
              <a:alpha val="66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a:lstStyle>
          <a:p>
            <a:pPr algn="l" eaLnBrk="1" hangingPunct="1"/>
            <a:r>
              <a:rPr lang="ja-JP" altLang="en-US" sz="3600" dirty="0" smtClean="0">
                <a:solidFill>
                  <a:schemeClr val="accent5">
                    <a:lumMod val="50000"/>
                  </a:schemeClr>
                </a:solidFill>
              </a:rPr>
              <a:t>２．福島第一との</a:t>
            </a:r>
            <a:r>
              <a:rPr lang="ja-JP" altLang="en-US" sz="3600" dirty="0">
                <a:solidFill>
                  <a:schemeClr val="accent5">
                    <a:lumMod val="50000"/>
                  </a:schemeClr>
                </a:solidFill>
              </a:rPr>
              <a:t>安全レベル</a:t>
            </a:r>
            <a:r>
              <a:rPr lang="ja-JP" altLang="en-US" sz="3600" dirty="0" smtClean="0">
                <a:solidFill>
                  <a:schemeClr val="accent5">
                    <a:lumMod val="50000"/>
                  </a:schemeClr>
                </a:solidFill>
              </a:rPr>
              <a:t>明確な</a:t>
            </a:r>
            <a:r>
              <a:rPr lang="ja-JP" altLang="en-US" sz="3600" dirty="0">
                <a:solidFill>
                  <a:schemeClr val="accent5">
                    <a:lumMod val="50000"/>
                  </a:schemeClr>
                </a:solidFill>
              </a:rPr>
              <a:t>違い</a:t>
            </a:r>
            <a:endParaRPr lang="en-US" altLang="ja-JP" sz="3600" dirty="0">
              <a:solidFill>
                <a:schemeClr val="accent5">
                  <a:lumMod val="50000"/>
                </a:schemeClr>
              </a:solidFill>
            </a:endParaRPr>
          </a:p>
          <a:p>
            <a:pPr algn="l" eaLnBrk="1" hangingPunct="1"/>
            <a:r>
              <a:rPr lang="en-US" altLang="ja-JP" sz="3200" dirty="0">
                <a:solidFill>
                  <a:schemeClr val="accent3">
                    <a:lumMod val="50000"/>
                  </a:schemeClr>
                </a:solidFill>
              </a:rPr>
              <a:t>Clear differences before Fukushima </a:t>
            </a:r>
            <a:r>
              <a:rPr lang="en-US" altLang="ja-JP" sz="3200" dirty="0" smtClean="0">
                <a:solidFill>
                  <a:schemeClr val="accent3">
                    <a:lumMod val="50000"/>
                  </a:schemeClr>
                </a:solidFill>
              </a:rPr>
              <a:t>and after</a:t>
            </a:r>
            <a:endParaRPr lang="en-US" altLang="ja-JP" sz="3200" dirty="0">
              <a:solidFill>
                <a:schemeClr val="accent3">
                  <a:lumMod val="50000"/>
                </a:schemeClr>
              </a:solidFill>
            </a:endParaRPr>
          </a:p>
        </p:txBody>
      </p:sp>
    </p:spTree>
    <p:extLst>
      <p:ext uri="{BB962C8B-B14F-4D97-AF65-F5344CB8AC3E}">
        <p14:creationId xmlns:p14="http://schemas.microsoft.com/office/powerpoint/2010/main" val="39926061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企画Ａ-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企画Ａ-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10786</TotalTime>
  <Words>584</Words>
  <Application>Microsoft Office PowerPoint</Application>
  <PresentationFormat>画面に合わせる (4:3)</PresentationFormat>
  <Paragraphs>271</Paragraphs>
  <Slides>29</Slides>
  <Notes>8</Notes>
  <HiddenSlides>0</HiddenSlides>
  <MMClips>0</MMClips>
  <ScaleCrop>false</ScaleCrop>
  <HeadingPairs>
    <vt:vector size="4" baseType="variant">
      <vt:variant>
        <vt:lpstr>テーマ</vt:lpstr>
      </vt:variant>
      <vt:variant>
        <vt:i4>2</vt:i4>
      </vt:variant>
      <vt:variant>
        <vt:lpstr>スライド タイトル</vt:lpstr>
      </vt:variant>
      <vt:variant>
        <vt:i4>29</vt:i4>
      </vt:variant>
    </vt:vector>
  </HeadingPairs>
  <TitlesOfParts>
    <vt:vector size="31" baseType="lpstr">
      <vt:lpstr>1_企画Ａ-3</vt:lpstr>
      <vt:lpstr>2_企画Ａ-3</vt:lpstr>
      <vt:lpstr>安心の国民性と信頼の回復 Conditions to Regain Credibility：  Importance of “Anshin”  for Japanese </vt:lpstr>
      <vt:lpstr>１．安心とは何か　Anshin? What?</vt:lpstr>
      <vt:lpstr>PowerPoint プレゼンテーション</vt:lpstr>
      <vt:lpstr>安心型のリスク　“Anshin” Risk Profile  Ex. Refrigerator with isobutane coolant</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事業者への信頼・事業者の自己信頼　 Credibility by Japanese People and Self-Confidence </vt:lpstr>
      <vt:lpstr>PowerPoint プレゼンテーション</vt:lpstr>
      <vt:lpstr>PowerPoint プレゼンテーション</vt:lpstr>
      <vt:lpstr>PowerPoint プレゼンテーション</vt:lpstr>
      <vt:lpstr>PowerPoint プレゼンテーション</vt:lpstr>
      <vt:lpstr>“Radio-Active Elements decay into other Elements with radiation, therefore, they have limited lifetime.”    Collect?</vt:lpstr>
      <vt:lpstr>“Even we live our lives in ordinary way, we receive the amount of radiation about 2.4mSv/Year from Environment.”    Collect?</vt:lpstr>
      <vt:lpstr>“The adverse effects of Radiation from man-made Radioactive Elements are same as that of natural radioactive elements. ”    Collect?</vt:lpstr>
      <vt:lpstr>PowerPoint プレゼンテーション</vt:lpstr>
      <vt:lpstr>PowerPoint プレゼンテーション</vt:lpstr>
      <vt:lpstr>PowerPoint プレゼンテーション</vt:lpstr>
      <vt:lpstr>PowerPoint プレゼンテーション</vt:lpstr>
      <vt:lpstr>リスク分布の違い Different Risk Profile</vt:lpstr>
      <vt:lpstr>リスクプロファイルの違いによる受容性の相違 Risk Profile &amp; Acceptability</vt:lpstr>
      <vt:lpstr>リスク分布の違い　２ Different Risk Profile　2</vt:lpstr>
      <vt:lpstr>PowerPoint プレゼンテーション</vt:lpstr>
      <vt:lpstr>結論　Conclusion</vt:lpstr>
      <vt:lpstr>PowerPoint プレゼンテーション</vt:lpstr>
      <vt:lpstr>PowerPoint プレゼンテーション</vt:lpstr>
    </vt:vector>
  </TitlesOfParts>
  <Company>IIS, UT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ＬＣＡ講義全部　東北大学使用版</dc:title>
  <dc:creator>I.YASUI</dc:creator>
  <cp:lastModifiedBy>IY</cp:lastModifiedBy>
  <cp:revision>545</cp:revision>
  <cp:lastPrinted>2014-02-11T13:48:22Z</cp:lastPrinted>
  <dcterms:created xsi:type="dcterms:W3CDTF">1998-06-10T07:02:56Z</dcterms:created>
  <dcterms:modified xsi:type="dcterms:W3CDTF">2014-02-11T13:58:48Z</dcterms:modified>
</cp:coreProperties>
</file>