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62"/>
  </p:notesMasterIdLst>
  <p:handoutMasterIdLst>
    <p:handoutMasterId r:id="rId63"/>
  </p:handoutMasterIdLst>
  <p:sldIdLst>
    <p:sldId id="3104" r:id="rId2"/>
    <p:sldId id="3115" r:id="rId3"/>
    <p:sldId id="3116" r:id="rId4"/>
    <p:sldId id="3208" r:id="rId5"/>
    <p:sldId id="3209" r:id="rId6"/>
    <p:sldId id="3133" r:id="rId7"/>
    <p:sldId id="3134" r:id="rId8"/>
    <p:sldId id="3135" r:id="rId9"/>
    <p:sldId id="3136" r:id="rId10"/>
    <p:sldId id="3137" r:id="rId11"/>
    <p:sldId id="3138" r:id="rId12"/>
    <p:sldId id="3117" r:id="rId13"/>
    <p:sldId id="3120" r:id="rId14"/>
    <p:sldId id="3119" r:id="rId15"/>
    <p:sldId id="3122" r:id="rId16"/>
    <p:sldId id="3123" r:id="rId17"/>
    <p:sldId id="3118" r:id="rId18"/>
    <p:sldId id="3124" r:id="rId19"/>
    <p:sldId id="3125" r:id="rId20"/>
    <p:sldId id="3126" r:id="rId21"/>
    <p:sldId id="3210" r:id="rId22"/>
    <p:sldId id="3211" r:id="rId23"/>
    <p:sldId id="3127" r:id="rId24"/>
    <p:sldId id="3128" r:id="rId25"/>
    <p:sldId id="3113" r:id="rId26"/>
    <p:sldId id="3129" r:id="rId27"/>
    <p:sldId id="3130" r:id="rId28"/>
    <p:sldId id="3140" r:id="rId29"/>
    <p:sldId id="3144" r:id="rId30"/>
    <p:sldId id="3145" r:id="rId31"/>
    <p:sldId id="3146" r:id="rId32"/>
    <p:sldId id="3147" r:id="rId33"/>
    <p:sldId id="3148" r:id="rId34"/>
    <p:sldId id="3149" r:id="rId35"/>
    <p:sldId id="3150" r:id="rId36"/>
    <p:sldId id="3151" r:id="rId37"/>
    <p:sldId id="3152" r:id="rId38"/>
    <p:sldId id="3153" r:id="rId39"/>
    <p:sldId id="3154" r:id="rId40"/>
    <p:sldId id="3155" r:id="rId41"/>
    <p:sldId id="3156" r:id="rId42"/>
    <p:sldId id="3157" r:id="rId43"/>
    <p:sldId id="3158" r:id="rId44"/>
    <p:sldId id="3159" r:id="rId45"/>
    <p:sldId id="3160" r:id="rId46"/>
    <p:sldId id="3161" r:id="rId47"/>
    <p:sldId id="3162" r:id="rId48"/>
    <p:sldId id="3163" r:id="rId49"/>
    <p:sldId id="3164" r:id="rId50"/>
    <p:sldId id="3165" r:id="rId51"/>
    <p:sldId id="3166" r:id="rId52"/>
    <p:sldId id="3174" r:id="rId53"/>
    <p:sldId id="3199" r:id="rId54"/>
    <p:sldId id="3213" r:id="rId55"/>
    <p:sldId id="3204" r:id="rId56"/>
    <p:sldId id="3205" r:id="rId57"/>
    <p:sldId id="3214" r:id="rId58"/>
    <p:sldId id="3206" r:id="rId59"/>
    <p:sldId id="3207" r:id="rId60"/>
    <p:sldId id="3131" r:id="rId61"/>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pitchFamily="5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CC0099"/>
    <a:srgbClr val="339933"/>
    <a:srgbClr val="EEF1DF"/>
    <a:srgbClr val="E7C5A3"/>
    <a:srgbClr val="DECDB4"/>
    <a:srgbClr val="C795B5"/>
    <a:srgbClr val="A6C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80" autoAdjust="0"/>
    <p:restoredTop sz="89897" autoAdjust="0"/>
  </p:normalViewPr>
  <p:slideViewPr>
    <p:cSldViewPr snapToGrid="0">
      <p:cViewPr varScale="1">
        <p:scale>
          <a:sx n="74" d="100"/>
          <a:sy n="74" d="100"/>
        </p:scale>
        <p:origin x="-86" y="-158"/>
      </p:cViewPr>
      <p:guideLst>
        <p:guide orient="horz" pos="2160"/>
        <p:guide pos="2880"/>
      </p:guideLst>
    </p:cSldViewPr>
  </p:slideViewPr>
  <p:outlineViewPr>
    <p:cViewPr>
      <p:scale>
        <a:sx n="33" d="100"/>
        <a:sy n="33" d="100"/>
      </p:scale>
      <p:origin x="0" y="-16926"/>
    </p:cViewPr>
  </p:outlineViewPr>
  <p:notesTextViewPr>
    <p:cViewPr>
      <p:scale>
        <a:sx n="100" d="100"/>
        <a:sy n="100" d="100"/>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24029;&#23798;&#21338;&#20043;\&#12487;&#12473;&#12463;&#12488;&#12483;&#12503;\NEW_&#19990;&#30028;&#12398;&#39135;&#26009;&#12392;&#12496;&#12452;&#12458;&#12510;&#12473;&#12456;&#12493;&#12523;&#12462;&#12540;\2&#36786;&#20316;&#29289;\&#22259;2-4&#12501;&#12521;&#12531;&#12473;&#21336;&#21454;200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IY\Documents\My%20Dropbox\AmmoniaProd.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Sheet1!$D$1</c:f>
              <c:strCache>
                <c:ptCount val="1"/>
                <c:pt idx="0">
                  <c:v>小麦</c:v>
                </c:pt>
              </c:strCache>
            </c:strRef>
          </c:tx>
          <c:spPr>
            <a:ln w="12700">
              <a:solidFill>
                <a:schemeClr val="tx1"/>
              </a:solidFill>
            </a:ln>
          </c:spPr>
          <c:marker>
            <c:symbol val="circle"/>
            <c:size val="7"/>
            <c:spPr>
              <a:solidFill>
                <a:schemeClr val="bg1">
                  <a:lumMod val="75000"/>
                </a:schemeClr>
              </a:solidFill>
              <a:ln>
                <a:solidFill>
                  <a:sysClr val="windowText" lastClr="000000"/>
                </a:solidFill>
              </a:ln>
            </c:spPr>
          </c:marker>
          <c:cat>
            <c:numRef>
              <c:f>Sheet1!$A$2:$A$252</c:f>
              <c:numCache>
                <c:formatCode>#,##0_);[Red]\(#,##0\)</c:formatCode>
                <c:ptCount val="251"/>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pt idx="200">
                  <c:v>2000</c:v>
                </c:pt>
                <c:pt idx="201">
                  <c:v>2001</c:v>
                </c:pt>
                <c:pt idx="202">
                  <c:v>2002</c:v>
                </c:pt>
                <c:pt idx="203">
                  <c:v>2003</c:v>
                </c:pt>
                <c:pt idx="204">
                  <c:v>2004</c:v>
                </c:pt>
                <c:pt idx="205">
                  <c:v>2005</c:v>
                </c:pt>
                <c:pt idx="206">
                  <c:v>2006</c:v>
                </c:pt>
                <c:pt idx="207">
                  <c:v>2007</c:v>
                </c:pt>
                <c:pt idx="208">
                  <c:v>2008</c:v>
                </c:pt>
                <c:pt idx="209">
                  <c:v>2009</c:v>
                </c:pt>
                <c:pt idx="210">
                  <c:v>2010</c:v>
                </c:pt>
                <c:pt idx="211">
                  <c:v>2011</c:v>
                </c:pt>
                <c:pt idx="212">
                  <c:v>2012</c:v>
                </c:pt>
                <c:pt idx="213">
                  <c:v>2013</c:v>
                </c:pt>
                <c:pt idx="214">
                  <c:v>2014</c:v>
                </c:pt>
                <c:pt idx="215">
                  <c:v>2015</c:v>
                </c:pt>
                <c:pt idx="216">
                  <c:v>2016</c:v>
                </c:pt>
                <c:pt idx="217">
                  <c:v>2017</c:v>
                </c:pt>
                <c:pt idx="218">
                  <c:v>2018</c:v>
                </c:pt>
                <c:pt idx="219">
                  <c:v>2019</c:v>
                </c:pt>
                <c:pt idx="220">
                  <c:v>2020</c:v>
                </c:pt>
                <c:pt idx="221">
                  <c:v>2021</c:v>
                </c:pt>
                <c:pt idx="222">
                  <c:v>2022</c:v>
                </c:pt>
                <c:pt idx="223">
                  <c:v>2023</c:v>
                </c:pt>
                <c:pt idx="224">
                  <c:v>2024</c:v>
                </c:pt>
                <c:pt idx="225">
                  <c:v>2025</c:v>
                </c:pt>
                <c:pt idx="226">
                  <c:v>2026</c:v>
                </c:pt>
                <c:pt idx="227">
                  <c:v>2027</c:v>
                </c:pt>
                <c:pt idx="228">
                  <c:v>2028</c:v>
                </c:pt>
                <c:pt idx="229">
                  <c:v>2029</c:v>
                </c:pt>
                <c:pt idx="230">
                  <c:v>2030</c:v>
                </c:pt>
                <c:pt idx="231">
                  <c:v>2031</c:v>
                </c:pt>
                <c:pt idx="232">
                  <c:v>2032</c:v>
                </c:pt>
                <c:pt idx="233">
                  <c:v>2033</c:v>
                </c:pt>
                <c:pt idx="234">
                  <c:v>2034</c:v>
                </c:pt>
                <c:pt idx="235">
                  <c:v>2035</c:v>
                </c:pt>
                <c:pt idx="236">
                  <c:v>2036</c:v>
                </c:pt>
                <c:pt idx="237">
                  <c:v>2037</c:v>
                </c:pt>
                <c:pt idx="238">
                  <c:v>2038</c:v>
                </c:pt>
                <c:pt idx="239">
                  <c:v>2039</c:v>
                </c:pt>
                <c:pt idx="240">
                  <c:v>2040</c:v>
                </c:pt>
                <c:pt idx="241">
                  <c:v>2041</c:v>
                </c:pt>
                <c:pt idx="242">
                  <c:v>2042</c:v>
                </c:pt>
                <c:pt idx="243">
                  <c:v>2043</c:v>
                </c:pt>
                <c:pt idx="244">
                  <c:v>2044</c:v>
                </c:pt>
                <c:pt idx="245">
                  <c:v>2045</c:v>
                </c:pt>
                <c:pt idx="246">
                  <c:v>2046</c:v>
                </c:pt>
                <c:pt idx="247">
                  <c:v>2047</c:v>
                </c:pt>
                <c:pt idx="248">
                  <c:v>2048</c:v>
                </c:pt>
                <c:pt idx="249">
                  <c:v>2049</c:v>
                </c:pt>
                <c:pt idx="250">
                  <c:v>2050</c:v>
                </c:pt>
              </c:numCache>
            </c:numRef>
          </c:cat>
          <c:val>
            <c:numRef>
              <c:f>Sheet1!$D$2:$D$252</c:f>
              <c:numCache>
                <c:formatCode>General</c:formatCode>
                <c:ptCount val="251"/>
                <c:pt idx="15" formatCode="#,##0.000;[Red]\-#,##0.000">
                  <c:v>0.64102560000000897</c:v>
                </c:pt>
                <c:pt idx="16" formatCode="#,##0.000;[Red]\-#,##0.000">
                  <c:v>0.67457630000000002</c:v>
                </c:pt>
                <c:pt idx="17" formatCode="#,##0.000;[Red]\-#,##0.000">
                  <c:v>0.73867370000000099</c:v>
                </c:pt>
                <c:pt idx="18" formatCode="#,##0.000;[Red]\-#,##0.000">
                  <c:v>0.71203320000000003</c:v>
                </c:pt>
                <c:pt idx="20" formatCode="#,##0.000;[Red]\-#,##0.000">
                  <c:v>0.73801919999999999</c:v>
                </c:pt>
                <c:pt idx="21" formatCode="#,##0.000;[Red]\-#,##0.000">
                  <c:v>0.840229200000006</c:v>
                </c:pt>
                <c:pt idx="22" formatCode="#,##0.000;[Red]\-#,##0.000">
                  <c:v>0.73377760000000603</c:v>
                </c:pt>
                <c:pt idx="23" formatCode="#,##0.000;[Red]\-#,##0.000">
                  <c:v>0.83287330000000004</c:v>
                </c:pt>
                <c:pt idx="24" formatCode="#,##0.000;[Red]\-#,##0.000">
                  <c:v>0.85624009999999995</c:v>
                </c:pt>
                <c:pt idx="25" formatCode="#,##0.000;[Red]\-#,##0.000">
                  <c:v>0.77911770000000002</c:v>
                </c:pt>
                <c:pt idx="26" formatCode="#,##0.000;[Red]\-#,##0.000">
                  <c:v>0.81272639999999996</c:v>
                </c:pt>
                <c:pt idx="27" formatCode="#,##0.000;[Red]\-#,##0.000">
                  <c:v>0.78701160000000003</c:v>
                </c:pt>
                <c:pt idx="28" formatCode="#,##0.000;[Red]\-#,##0.000">
                  <c:v>0.82611749999999895</c:v>
                </c:pt>
                <c:pt idx="29" formatCode="#,##0.000;[Red]\-#,##0.000">
                  <c:v>0.854628300000006</c:v>
                </c:pt>
                <c:pt idx="30" formatCode="#,##0.000;[Red]\-#,##0.000">
                  <c:v>0.81519649999999999</c:v>
                </c:pt>
                <c:pt idx="31" formatCode="#,##0.000;[Red]\-#,##0.000">
                  <c:v>0.83935769999999998</c:v>
                </c:pt>
                <c:pt idx="32" formatCode="#,##0.000;[Red]\-#,##0.000">
                  <c:v>0.97034219999999805</c:v>
                </c:pt>
                <c:pt idx="33" formatCode="#,##0.000;[Red]\-#,##0.000">
                  <c:v>0.85268400000000499</c:v>
                </c:pt>
                <c:pt idx="34" formatCode="#,##0.000;[Red]\-#,##0.000">
                  <c:v>0.85170870000000098</c:v>
                </c:pt>
                <c:pt idx="35" formatCode="#,##0.000;[Red]\-#,##0.000">
                  <c:v>0.89627920000000205</c:v>
                </c:pt>
                <c:pt idx="40" formatCode="#,##0.000;[Red]\-#,##0.000">
                  <c:v>0.91509499999999999</c:v>
                </c:pt>
                <c:pt idx="52" formatCode="#,##0.000;[Red]\-#,##0.000">
                  <c:v>0.94478770000000001</c:v>
                </c:pt>
                <c:pt idx="62" formatCode="#,##0.000;[Red]\-#,##0.000">
                  <c:v>0.83759209999999895</c:v>
                </c:pt>
                <c:pt idx="71" formatCode="#,##0.000;[Red]\-#,##0.000">
                  <c:v>1.02319099999999</c:v>
                </c:pt>
                <c:pt idx="72" formatCode="#,##0.000;[Red]\-#,##0.000">
                  <c:v>1.2273419999999899</c:v>
                </c:pt>
                <c:pt idx="73" formatCode="#,##0.000;[Red]\-#,##0.000">
                  <c:v>0.92414799999999997</c:v>
                </c:pt>
                <c:pt idx="74" formatCode="#,##0.000;[Red]\-#,##0.000">
                  <c:v>1.271811</c:v>
                </c:pt>
                <c:pt idx="75" formatCode="#,##0.000;[Red]\-#,##0.000">
                  <c:v>1.118763</c:v>
                </c:pt>
                <c:pt idx="76" formatCode="#,##0.000;[Red]\-#,##0.000">
                  <c:v>0.99669970000000097</c:v>
                </c:pt>
                <c:pt idx="77" formatCode="#,##0.000;[Red]\-#,##0.000">
                  <c:v>1.0309200000000001</c:v>
                </c:pt>
                <c:pt idx="78" formatCode="#,##0.000;[Red]\-#,##0.000">
                  <c:v>1.059334999999989</c:v>
                </c:pt>
                <c:pt idx="79" formatCode="#,##0.000;[Red]\-#,##0.000">
                  <c:v>0.90942349999999905</c:v>
                </c:pt>
                <c:pt idx="80" formatCode="#,##0.000;[Red]\-#,##0.000">
                  <c:v>1.1558729999999999</c:v>
                </c:pt>
                <c:pt idx="81" formatCode="#,##0.000;[Red]\-#,##0.000">
                  <c:v>1.1049279999999999</c:v>
                </c:pt>
                <c:pt idx="82" formatCode="#,##0.000;[Red]\-#,##0.000">
                  <c:v>1.299196</c:v>
                </c:pt>
                <c:pt idx="83" formatCode="#,##0.000;[Red]\-#,##0.000">
                  <c:v>1.150971</c:v>
                </c:pt>
                <c:pt idx="84" formatCode="#,##0.000;[Red]\-#,##0.000">
                  <c:v>1.1819230000000001</c:v>
                </c:pt>
                <c:pt idx="85" formatCode="#,##0.000;[Red]\-#,##0.000">
                  <c:v>1.148266</c:v>
                </c:pt>
                <c:pt idx="86" formatCode="#,##0.000;[Red]\-#,##0.000">
                  <c:v>1.144144</c:v>
                </c:pt>
                <c:pt idx="87" formatCode="#,##0.000;[Red]\-#,##0.000">
                  <c:v>1.145848</c:v>
                </c:pt>
                <c:pt idx="88" formatCode="#,##0.000;[Red]\-#,##0.000">
                  <c:v>1.0635490000000001</c:v>
                </c:pt>
                <c:pt idx="89" formatCode="#,##0.000;[Red]\-#,##0.000">
                  <c:v>1.123518</c:v>
                </c:pt>
                <c:pt idx="90" formatCode="#,##0.000;[Red]\-#,##0.000">
                  <c:v>1.2023779999999999</c:v>
                </c:pt>
                <c:pt idx="91" formatCode="#,##0.000;[Red]\-#,##0.000">
                  <c:v>1.102079</c:v>
                </c:pt>
                <c:pt idx="92" formatCode="#,##0.000;[Red]\-#,##0.000">
                  <c:v>1.1358440000000001</c:v>
                </c:pt>
                <c:pt idx="93" formatCode="#,##0.000;[Red]\-#,##0.000">
                  <c:v>0.97021629999999803</c:v>
                </c:pt>
                <c:pt idx="94" formatCode="#,##0.000;[Red]\-#,##0.000">
                  <c:v>1.237825999999987</c:v>
                </c:pt>
                <c:pt idx="95" formatCode="#,##0.000;[Red]\-#,##0.000">
                  <c:v>1.224756</c:v>
                </c:pt>
                <c:pt idx="96" formatCode="#,##0.000;[Red]\-#,##0.000">
                  <c:v>1.236175</c:v>
                </c:pt>
                <c:pt idx="97" formatCode="#,##0.000;[Red]\-#,##0.000">
                  <c:v>0.97917560000000503</c:v>
                </c:pt>
                <c:pt idx="98" formatCode="#,##0.000;[Red]\-#,##0.000">
                  <c:v>1.2905489999999999</c:v>
                </c:pt>
                <c:pt idx="99" formatCode="#,##0.000;[Red]\-#,##0.000">
                  <c:v>1.277844</c:v>
                </c:pt>
                <c:pt idx="100" formatCode="#,##0.000;[Red]\-#,##0.000">
                  <c:v>1.16805900000001</c:v>
                </c:pt>
                <c:pt idx="101" formatCode="#,##0.000;[Red]\-#,##0.000">
                  <c:v>1.1262870000000129</c:v>
                </c:pt>
                <c:pt idx="102" formatCode="#,##0.000;[Red]\-#,##0.000">
                  <c:v>1.2501850000000001</c:v>
                </c:pt>
                <c:pt idx="103" formatCode="#,##0.000;[Red]\-#,##0.000">
                  <c:v>1.3924620000000001</c:v>
                </c:pt>
                <c:pt idx="104" formatCode="#,##0.000;[Red]\-#,##0.000">
                  <c:v>1.157186</c:v>
                </c:pt>
                <c:pt idx="105" formatCode="#,##0.000;[Red]\-#,##0.000">
                  <c:v>1.281993999999987</c:v>
                </c:pt>
                <c:pt idx="106" formatCode="#,##0.000;[Red]\-#,##0.000">
                  <c:v>1.2021040000000001</c:v>
                </c:pt>
                <c:pt idx="107" formatCode="#,##0.000;[Red]\-#,##0.000">
                  <c:v>1.415994999999977</c:v>
                </c:pt>
                <c:pt idx="108" formatCode="#,##0.000;[Red]\-#,##0.000">
                  <c:v>1.2481390000000001</c:v>
                </c:pt>
                <c:pt idx="109" formatCode="#,##0.000;[Red]\-#,##0.000">
                  <c:v>1.4081159999999999</c:v>
                </c:pt>
                <c:pt idx="110" formatCode="#,##0.000;[Red]\-#,##0.000">
                  <c:v>1.1125160000000001</c:v>
                </c:pt>
                <c:pt idx="111" formatCode="#,##0.000;[Red]\-#,##0.000">
                  <c:v>1.2643329999999999</c:v>
                </c:pt>
                <c:pt idx="112" formatCode="#,##0.000;[Red]\-#,##0.000">
                  <c:v>1.314948</c:v>
                </c:pt>
                <c:pt idx="113" formatCode="#,##0.000;[Red]\-#,##0.000">
                  <c:v>1.2928329999999999</c:v>
                </c:pt>
                <c:pt idx="114" formatCode="#,##0.000;[Red]\-#,##0.000">
                  <c:v>1.256383</c:v>
                </c:pt>
                <c:pt idx="115" formatCode="#,##0.000;[Red]\-#,##0.000">
                  <c:v>1.072295</c:v>
                </c:pt>
                <c:pt idx="116" formatCode="#,##0.000;[Red]\-#,##0.000">
                  <c:v>1.1479809999999999</c:v>
                </c:pt>
                <c:pt idx="117" formatCode="#,##0.000;[Red]\-#,##0.000">
                  <c:v>0.96461990000000097</c:v>
                </c:pt>
                <c:pt idx="118" formatCode="#,##0.000;[Red]\-#,##0.000">
                  <c:v>1.1607339999999999</c:v>
                </c:pt>
                <c:pt idx="119" formatCode="#,##0.000;[Red]\-#,##0.000">
                  <c:v>0.99052719999999295</c:v>
                </c:pt>
                <c:pt idx="120" formatCode="#,##0.000;[Red]\-#,##0.000">
                  <c:v>1.233004999999989</c:v>
                </c:pt>
                <c:pt idx="121" formatCode="#,##0.000;[Red]\-#,##0.000">
                  <c:v>1.3420270000000001</c:v>
                </c:pt>
                <c:pt idx="122" formatCode="#,##0.000;[Red]\-#,##0.000">
                  <c:v>1.2182459999999999</c:v>
                </c:pt>
                <c:pt idx="123" formatCode="#,##0.000;[Red]\-#,##0.000">
                  <c:v>1.3315509999999999</c:v>
                </c:pt>
                <c:pt idx="124" formatCode="#,##0.000;[Red]\-#,##0.000">
                  <c:v>1.328325</c:v>
                </c:pt>
                <c:pt idx="125" formatCode="#,##0.000;[Red]\-#,##0.000">
                  <c:v>1.479363</c:v>
                </c:pt>
                <c:pt idx="126" formatCode="#,##0.000;[Red]\-#,##0.000">
                  <c:v>1.285334999999989</c:v>
                </c:pt>
                <c:pt idx="127" formatCode="#,##0.000;[Red]\-#,##0.000">
                  <c:v>1.4082060000000001</c:v>
                </c:pt>
                <c:pt idx="128" formatCode="#,##0.000;[Red]\-#,##0.000">
                  <c:v>1.39204500000001</c:v>
                </c:pt>
                <c:pt idx="129" formatCode="#,##0.000;[Red]\-#,##0.000">
                  <c:v>1.601453</c:v>
                </c:pt>
                <c:pt idx="130" formatCode="#,##0.000;[Red]\-#,##0.000">
                  <c:v>1.181038</c:v>
                </c:pt>
                <c:pt idx="131" formatCode="#,##0.000;[Red]\-#,##0.000">
                  <c:v>1.348949</c:v>
                </c:pt>
                <c:pt idx="132" formatCode="#,##0.000;[Red]\-#,##0.000">
                  <c:v>1.5241499999999999</c:v>
                </c:pt>
                <c:pt idx="133" formatCode="#,##0.000;[Red]\-#,##0.000">
                  <c:v>1.6842980000000001</c:v>
                </c:pt>
                <c:pt idx="134" formatCode="#,##0.000;[Red]\-#,##0.000">
                  <c:v>1.510518</c:v>
                </c:pt>
                <c:pt idx="135" formatCode="#,##0.000;[Red]\-#,##0.000">
                  <c:v>1.3912310000000001</c:v>
                </c:pt>
                <c:pt idx="136" formatCode="#,##0.000;[Red]\-#,##0.000">
                  <c:v>1.3030679999999999</c:v>
                </c:pt>
                <c:pt idx="137" formatCode="#,##0.000;[Red]\-#,##0.000">
                  <c:v>1.3366100000000001</c:v>
                </c:pt>
                <c:pt idx="138" formatCode="#,##0.000;[Red]\-#,##0.000">
                  <c:v>1.7674510000000001</c:v>
                </c:pt>
                <c:pt idx="139" formatCode="#,##0.000;[Red]\-#,##0.000">
                  <c:v>1.5914200000000001</c:v>
                </c:pt>
                <c:pt idx="140" formatCode="#,##0.000;[Red]\-#,##0.000">
                  <c:v>1.201111</c:v>
                </c:pt>
                <c:pt idx="141" formatCode="#,##0.000;[Red]\-#,##0.000">
                  <c:v>1.2055530000000001</c:v>
                </c:pt>
                <c:pt idx="142" formatCode="#,##0.000;[Red]\-#,##0.000">
                  <c:v>1.226532</c:v>
                </c:pt>
                <c:pt idx="143" formatCode="#,##0.000;[Red]\-#,##0.000">
                  <c:v>1.3277410000000001</c:v>
                </c:pt>
                <c:pt idx="144" formatCode="#,##0.000;[Red]\-#,##0.000">
                  <c:v>1.285517</c:v>
                </c:pt>
                <c:pt idx="145" formatCode="#,##0.000;[Red]\-#,##0.000">
                  <c:v>1.03499699999999</c:v>
                </c:pt>
                <c:pt idx="146" formatCode="#,##0.000;[Red]\-#,##0.000">
                  <c:v>1.508994999999987</c:v>
                </c:pt>
                <c:pt idx="147" formatCode="#,##0.000;[Red]\-#,##0.000">
                  <c:v>1.0060290000000001</c:v>
                </c:pt>
                <c:pt idx="148" formatCode="#,##0.000;[Red]\-#,##0.000">
                  <c:v>1.5892839999999999</c:v>
                </c:pt>
                <c:pt idx="149" formatCode="#,##0.000;[Red]\-#,##0.000">
                  <c:v>1.5870580000000001</c:v>
                </c:pt>
                <c:pt idx="150" formatCode="#,##0.000;[Red]\-#,##0.000">
                  <c:v>1.595772</c:v>
                </c:pt>
                <c:pt idx="151" formatCode="#,##0.000;[Red]\-#,##0.000">
                  <c:v>1.6254139999999999</c:v>
                </c:pt>
                <c:pt idx="152" formatCode="#,##0.000;[Red]\-#,##0.000">
                  <c:v>1.708099</c:v>
                </c:pt>
                <c:pt idx="153" formatCode="#,##0.000;[Red]\-#,##0.000">
                  <c:v>1.8960079999999999</c:v>
                </c:pt>
                <c:pt idx="154" formatCode="#,##0.000;[Red]\-#,##0.000">
                  <c:v>2.0744069999999981</c:v>
                </c:pt>
                <c:pt idx="155" formatCode="#,##0.000;[Red]\-#,##0.000">
                  <c:v>2.0605030000000002</c:v>
                </c:pt>
                <c:pt idx="156" formatCode="#,##0.000;[Red]\-#,##0.000">
                  <c:v>2.2576459999999972</c:v>
                </c:pt>
                <c:pt idx="157" formatCode="#,##0.000;[Red]\-#,##0.000">
                  <c:v>2.1617000000000002</c:v>
                </c:pt>
                <c:pt idx="158" formatCode="#,##0.000;[Red]\-#,##0.000">
                  <c:v>2.0606909999999998</c:v>
                </c:pt>
                <c:pt idx="159" formatCode="#,##0.000;[Red]\-#,##0.000">
                  <c:v>2.3988679999999971</c:v>
                </c:pt>
                <c:pt idx="160" formatCode="#,##0.000;[Red]\-#,##0.000">
                  <c:v>2.5152049999999981</c:v>
                </c:pt>
                <c:pt idx="161" formatCode="#,##0.000;[Red]\-#,##0.000">
                  <c:v>2.3949966227203401</c:v>
                </c:pt>
                <c:pt idx="162" formatCode="#,##0.000;[Red]\-#,##0.000">
                  <c:v>3.0752231947483581</c:v>
                </c:pt>
                <c:pt idx="163" formatCode="#,##0.000;[Red]\-#,##0.000">
                  <c:v>2.6624133004286268</c:v>
                </c:pt>
                <c:pt idx="164" formatCode="#,##0.000;[Red]\-#,##0.000">
                  <c:v>3.1533886331525451</c:v>
                </c:pt>
                <c:pt idx="165" formatCode="#,##0.000;[Red]\-#,##0.000">
                  <c:v>3.2654867256637168</c:v>
                </c:pt>
                <c:pt idx="166" formatCode="#,##0.000;[Red]\-#,##0.000">
                  <c:v>2.829601983818816</c:v>
                </c:pt>
                <c:pt idx="167" formatCode="#,##0.000;[Red]\-#,##0.000">
                  <c:v>3.6365242179745012</c:v>
                </c:pt>
                <c:pt idx="168" formatCode="#,##0.000;[Red]\-#,##0.000">
                  <c:v>3.6640584883976821</c:v>
                </c:pt>
                <c:pt idx="169" formatCode="#,##0.000;[Red]\-#,##0.000">
                  <c:v>3.5808834465321602</c:v>
                </c:pt>
                <c:pt idx="170" formatCode="#,##0.000;[Red]\-#,##0.000">
                  <c:v>3.422348484848452</c:v>
                </c:pt>
                <c:pt idx="171" formatCode="#,##0.000;[Red]\-#,##0.000">
                  <c:v>3.8614137319483151</c:v>
                </c:pt>
                <c:pt idx="172" formatCode="#,##0.000;[Red]\-#,##0.000">
                  <c:v>4.5698324022346846</c:v>
                </c:pt>
                <c:pt idx="173" formatCode="#,##0.000;[Red]\-#,##0.000">
                  <c:v>4.5066922494319623</c:v>
                </c:pt>
                <c:pt idx="174" formatCode="#,##0.000;[Red]\-#,##0.000">
                  <c:v>4.5844206464061754</c:v>
                </c:pt>
                <c:pt idx="175" formatCode="#,##0.000;[Red]\-#,##0.000">
                  <c:v>3.8734229469284549</c:v>
                </c:pt>
                <c:pt idx="176" formatCode="#,##0.000;[Red]\-#,##0.000">
                  <c:v>3.772163742690084</c:v>
                </c:pt>
                <c:pt idx="177" formatCode="#,##0.000;[Red]\-#,##0.000">
                  <c:v>4.2303030303030811</c:v>
                </c:pt>
                <c:pt idx="178" formatCode="#,##0.000;[Red]\-#,##0.000">
                  <c:v>5.0323313973023573</c:v>
                </c:pt>
                <c:pt idx="179" formatCode="#,##0.000;[Red]\-#,##0.000">
                  <c:v>4.7819916809395924</c:v>
                </c:pt>
                <c:pt idx="180" formatCode="#,##0.000;[Red]\-#,##0.000">
                  <c:v>5.181047494553443</c:v>
                </c:pt>
                <c:pt idx="181" formatCode="#,##0.000;[Red]\-#,##0.000">
                  <c:v>5.0109658371994259</c:v>
                </c:pt>
                <c:pt idx="182" formatCode="#,##0.000;[Red]\-#,##0.000">
                  <c:v>5.2360107371463966</c:v>
                </c:pt>
                <c:pt idx="183" formatCode="#,##0.000;[Red]\-#,##0.000">
                  <c:v>5.1274363862411736</c:v>
                </c:pt>
                <c:pt idx="184" formatCode="#,##0.000;[Red]\-#,##0.000">
                  <c:v>6.4597469147894424</c:v>
                </c:pt>
                <c:pt idx="185" formatCode="#,##0.000;[Red]\-#,##0.000">
                  <c:v>5.9999166215033144</c:v>
                </c:pt>
                <c:pt idx="186" formatCode="#,##0.000;[Red]\-#,##0.000">
                  <c:v>5.4487196690608988</c:v>
                </c:pt>
                <c:pt idx="187" formatCode="#,##0.000;[Red]\-#,##0.000">
                  <c:v>5.5583982482106986</c:v>
                </c:pt>
                <c:pt idx="188" formatCode="#,##0.000;[Red]\-#,##0.000">
                  <c:v>6.1509205676762528</c:v>
                </c:pt>
                <c:pt idx="189" formatCode="#,##0.000;[Red]\-#,##0.000">
                  <c:v>6.3479561141033312</c:v>
                </c:pt>
                <c:pt idx="190" formatCode="#,##0.000;[Red]\-#,##0.000">
                  <c:v>6.4786881678647834</c:v>
                </c:pt>
                <c:pt idx="191" formatCode="#,##0.000;[Red]\-#,##0.000">
                  <c:v>6.6755963302752237</c:v>
                </c:pt>
                <c:pt idx="192" formatCode="#,##0.000;[Red]\-#,##0.000">
                  <c:v>6.4041794774669256</c:v>
                </c:pt>
                <c:pt idx="193" formatCode="#,##0.000;[Red]\-#,##0.000">
                  <c:v>6.4721914469310882</c:v>
                </c:pt>
                <c:pt idx="194" formatCode="#,##0.000;[Red]\-#,##0.000">
                  <c:v>6.6681241801486664</c:v>
                </c:pt>
                <c:pt idx="195" formatCode="#,##0.000;[Red]\-#,##0.000">
                  <c:v>6.5079030558482609</c:v>
                </c:pt>
                <c:pt idx="196" formatCode="#,##0.000;[Red]\-#,##0.000">
                  <c:v>7.1322937126758426</c:v>
                </c:pt>
                <c:pt idx="197" formatCode="#,##0.000;[Red]\-#,##0.000">
                  <c:v>6.6236790606653617</c:v>
                </c:pt>
                <c:pt idx="198" formatCode="#,##0.000;[Red]\-#,##0.000">
                  <c:v>7.6058463889950296</c:v>
                </c:pt>
                <c:pt idx="199" formatCode="#,##0.000;[Red]\-#,##0.000">
                  <c:v>7.2431256286417236</c:v>
                </c:pt>
                <c:pt idx="200" formatCode="#,##0.000;[Red]\-#,##0.000">
                  <c:v>7.1170535374728736</c:v>
                </c:pt>
                <c:pt idx="201" formatCode="#,##0.000;[Red]\-#,##0.000">
                  <c:v>6.6170005202913327</c:v>
                </c:pt>
                <c:pt idx="202" formatCode="#,##0.000;[Red]\-#,##0.000">
                  <c:v>7.4454156019668236</c:v>
                </c:pt>
                <c:pt idx="203" formatCode="#,##0.000;[Red]\-#,##0.000">
                  <c:v>6.2498881778162376</c:v>
                </c:pt>
                <c:pt idx="204" formatCode="#,##0.000;[Red]\-#,##0.000">
                  <c:v>7.57957363479255</c:v>
                </c:pt>
                <c:pt idx="205" formatCode="#,##0.000;[Red]\-#,##0.000">
                  <c:v>6.9834748758082856</c:v>
                </c:pt>
              </c:numCache>
            </c:numRef>
          </c:val>
          <c:smooth val="0"/>
          <c:extLst xmlns:c16r2="http://schemas.microsoft.com/office/drawing/2015/06/chart">
            <c:ext xmlns:c16="http://schemas.microsoft.com/office/drawing/2014/chart" uri="{C3380CC4-5D6E-409C-BE32-E72D297353CC}">
              <c16:uniqueId val="{00000000-3FE1-4DCD-95E8-B05840AB9C44}"/>
            </c:ext>
          </c:extLst>
        </c:ser>
        <c:dLbls>
          <c:showLegendKey val="0"/>
          <c:showVal val="0"/>
          <c:showCatName val="0"/>
          <c:showSerName val="0"/>
          <c:showPercent val="0"/>
          <c:showBubbleSize val="0"/>
        </c:dLbls>
        <c:marker val="1"/>
        <c:smooth val="0"/>
        <c:axId val="95824512"/>
        <c:axId val="96801536"/>
      </c:lineChart>
      <c:catAx>
        <c:axId val="95824512"/>
        <c:scaling>
          <c:orientation val="minMax"/>
        </c:scaling>
        <c:delete val="0"/>
        <c:axPos val="b"/>
        <c:majorGridlines/>
        <c:numFmt formatCode="General" sourceLinked="0"/>
        <c:majorTickMark val="in"/>
        <c:minorTickMark val="none"/>
        <c:tickLblPos val="nextTo"/>
        <c:spPr>
          <a:ln w="12700" cmpd="sng">
            <a:solidFill>
              <a:schemeClr val="tx1"/>
            </a:solidFill>
          </a:ln>
        </c:spPr>
        <c:crossAx val="96801536"/>
        <c:crosses val="autoZero"/>
        <c:auto val="1"/>
        <c:lblAlgn val="ctr"/>
        <c:lblOffset val="100"/>
        <c:tickLblSkip val="50"/>
        <c:tickMarkSkip val="50"/>
        <c:noMultiLvlLbl val="0"/>
      </c:catAx>
      <c:valAx>
        <c:axId val="96801536"/>
        <c:scaling>
          <c:orientation val="minMax"/>
        </c:scaling>
        <c:delete val="0"/>
        <c:axPos val="l"/>
        <c:majorGridlines>
          <c:spPr>
            <a:ln>
              <a:solidFill>
                <a:schemeClr val="bg1">
                  <a:lumMod val="50000"/>
                </a:schemeClr>
              </a:solidFill>
            </a:ln>
          </c:spPr>
        </c:majorGridlines>
        <c:title>
          <c:tx>
            <c:rich>
              <a:bodyPr/>
              <a:lstStyle/>
              <a:p>
                <a:pPr>
                  <a:defRPr/>
                </a:pPr>
                <a:r>
                  <a:rPr lang="ja-JP" dirty="0"/>
                  <a:t>単収　</a:t>
                </a:r>
                <a:r>
                  <a:rPr lang="en-US" dirty="0"/>
                  <a:t>(t/ha)</a:t>
                </a:r>
                <a:endParaRPr lang="ja-JP" dirty="0"/>
              </a:p>
            </c:rich>
          </c:tx>
          <c:layout/>
          <c:overlay val="0"/>
        </c:title>
        <c:numFmt formatCode="General" sourceLinked="1"/>
        <c:majorTickMark val="in"/>
        <c:minorTickMark val="none"/>
        <c:tickLblPos val="nextTo"/>
        <c:spPr>
          <a:ln w="12700" cmpd="sng">
            <a:solidFill>
              <a:schemeClr val="tx1"/>
            </a:solidFill>
          </a:ln>
        </c:spPr>
        <c:crossAx val="95824512"/>
        <c:crosses val="autoZero"/>
        <c:crossBetween val="between"/>
        <c:majorUnit val="2"/>
      </c:valAx>
      <c:spPr>
        <a:solidFill>
          <a:sysClr val="window" lastClr="FFFFFF"/>
        </a:solidFill>
      </c:spPr>
    </c:plotArea>
    <c:plotVisOnly val="1"/>
    <c:dispBlanksAs val="gap"/>
    <c:showDLblsOverMax val="0"/>
  </c:chart>
  <c:spPr>
    <a:solidFill>
      <a:schemeClr val="bg1"/>
    </a:solidFill>
    <a:ln>
      <a:noFill/>
    </a:ln>
  </c:spPr>
  <c:txPr>
    <a:bodyPr/>
    <a:lstStyle/>
    <a:p>
      <a:pPr>
        <a:defRPr sz="2000" b="1">
          <a:latin typeface="ＭＳ 明朝" pitchFamily="17" charset="-128"/>
          <a:ea typeface="ＭＳ 明朝" pitchFamily="17" charset="-128"/>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188679245283001"/>
          <c:y val="0.13649253843269599"/>
          <c:w val="0.67994933469137298"/>
          <c:h val="0.73613838270216203"/>
        </c:manualLayout>
      </c:layout>
      <c:scatterChart>
        <c:scatterStyle val="lineMarker"/>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xVal>
            <c:numRef>
              <c:f>[AmmoniaProd.xls]Sheet1!$A$4:$A$67</c:f>
              <c:numCache>
                <c:formatCode>General</c:formatCode>
                <c:ptCount val="64"/>
                <c:pt idx="0">
                  <c:v>1946</c:v>
                </c:pt>
                <c:pt idx="1">
                  <c:v>1947</c:v>
                </c:pt>
                <c:pt idx="2">
                  <c:v>1948</c:v>
                </c:pt>
                <c:pt idx="3">
                  <c:v>1949</c:v>
                </c:pt>
                <c:pt idx="4">
                  <c:v>1950</c:v>
                </c:pt>
                <c:pt idx="5">
                  <c:v>1951</c:v>
                </c:pt>
                <c:pt idx="6">
                  <c:v>1952</c:v>
                </c:pt>
                <c:pt idx="7">
                  <c:v>1953</c:v>
                </c:pt>
                <c:pt idx="8">
                  <c:v>1954</c:v>
                </c:pt>
                <c:pt idx="9">
                  <c:v>1955</c:v>
                </c:pt>
                <c:pt idx="10">
                  <c:v>1956</c:v>
                </c:pt>
                <c:pt idx="11">
                  <c:v>1957</c:v>
                </c:pt>
                <c:pt idx="12">
                  <c:v>1958</c:v>
                </c:pt>
                <c:pt idx="13">
                  <c:v>1959</c:v>
                </c:pt>
                <c:pt idx="14">
                  <c:v>1960</c:v>
                </c:pt>
                <c:pt idx="15">
                  <c:v>1961</c:v>
                </c:pt>
                <c:pt idx="16">
                  <c:v>1962</c:v>
                </c:pt>
                <c:pt idx="17">
                  <c:v>1963</c:v>
                </c:pt>
                <c:pt idx="18">
                  <c:v>1964</c:v>
                </c:pt>
                <c:pt idx="19">
                  <c:v>1965</c:v>
                </c:pt>
                <c:pt idx="20">
                  <c:v>1966</c:v>
                </c:pt>
                <c:pt idx="21">
                  <c:v>1967</c:v>
                </c:pt>
                <c:pt idx="22">
                  <c:v>1968</c:v>
                </c:pt>
                <c:pt idx="23">
                  <c:v>1969</c:v>
                </c:pt>
                <c:pt idx="24">
                  <c:v>1970</c:v>
                </c:pt>
                <c:pt idx="25">
                  <c:v>1971</c:v>
                </c:pt>
                <c:pt idx="26">
                  <c:v>1972</c:v>
                </c:pt>
                <c:pt idx="27">
                  <c:v>1973</c:v>
                </c:pt>
                <c:pt idx="28">
                  <c:v>1974</c:v>
                </c:pt>
                <c:pt idx="29">
                  <c:v>1975</c:v>
                </c:pt>
                <c:pt idx="30">
                  <c:v>1976</c:v>
                </c:pt>
                <c:pt idx="31">
                  <c:v>1977</c:v>
                </c:pt>
                <c:pt idx="32">
                  <c:v>1978</c:v>
                </c:pt>
                <c:pt idx="33">
                  <c:v>1979</c:v>
                </c:pt>
                <c:pt idx="34">
                  <c:v>1980</c:v>
                </c:pt>
                <c:pt idx="35">
                  <c:v>1981</c:v>
                </c:pt>
                <c:pt idx="36">
                  <c:v>1982</c:v>
                </c:pt>
                <c:pt idx="37">
                  <c:v>1983</c:v>
                </c:pt>
                <c:pt idx="38">
                  <c:v>1984</c:v>
                </c:pt>
                <c:pt idx="39">
                  <c:v>1985</c:v>
                </c:pt>
                <c:pt idx="40">
                  <c:v>1986</c:v>
                </c:pt>
                <c:pt idx="41">
                  <c:v>1987</c:v>
                </c:pt>
                <c:pt idx="42">
                  <c:v>1988</c:v>
                </c:pt>
                <c:pt idx="43">
                  <c:v>1989</c:v>
                </c:pt>
                <c:pt idx="44">
                  <c:v>1990</c:v>
                </c:pt>
                <c:pt idx="45">
                  <c:v>1991</c:v>
                </c:pt>
                <c:pt idx="46">
                  <c:v>1992</c:v>
                </c:pt>
                <c:pt idx="47">
                  <c:v>1993</c:v>
                </c:pt>
                <c:pt idx="48">
                  <c:v>1994</c:v>
                </c:pt>
                <c:pt idx="49">
                  <c:v>1995</c:v>
                </c:pt>
                <c:pt idx="50">
                  <c:v>1996</c:v>
                </c:pt>
                <c:pt idx="51">
                  <c:v>1997</c:v>
                </c:pt>
                <c:pt idx="52">
                  <c:v>1998</c:v>
                </c:pt>
                <c:pt idx="53">
                  <c:v>1999</c:v>
                </c:pt>
                <c:pt idx="54">
                  <c:v>2000</c:v>
                </c:pt>
                <c:pt idx="55">
                  <c:v>2001</c:v>
                </c:pt>
                <c:pt idx="56">
                  <c:v>2002</c:v>
                </c:pt>
                <c:pt idx="57">
                  <c:v>2003</c:v>
                </c:pt>
                <c:pt idx="58">
                  <c:v>2004</c:v>
                </c:pt>
                <c:pt idx="59">
                  <c:v>2005</c:v>
                </c:pt>
                <c:pt idx="60">
                  <c:v>2006</c:v>
                </c:pt>
                <c:pt idx="61">
                  <c:v>2007</c:v>
                </c:pt>
                <c:pt idx="62">
                  <c:v>2008</c:v>
                </c:pt>
                <c:pt idx="63">
                  <c:v>2009</c:v>
                </c:pt>
              </c:numCache>
            </c:numRef>
          </c:xVal>
          <c:yVal>
            <c:numRef>
              <c:f>[AmmoniaProd.xls]Sheet1!$B$4:$B$67</c:f>
              <c:numCache>
                <c:formatCode>#,##0</c:formatCode>
                <c:ptCount val="64"/>
                <c:pt idx="0">
                  <c:v>2380000</c:v>
                </c:pt>
                <c:pt idx="1">
                  <c:v>3330000</c:v>
                </c:pt>
                <c:pt idx="2">
                  <c:v>3950000</c:v>
                </c:pt>
                <c:pt idx="3">
                  <c:v>4560000</c:v>
                </c:pt>
                <c:pt idx="4">
                  <c:v>4810000</c:v>
                </c:pt>
                <c:pt idx="5">
                  <c:v>5240000</c:v>
                </c:pt>
                <c:pt idx="6">
                  <c:v>5300000</c:v>
                </c:pt>
                <c:pt idx="7">
                  <c:v>6450000</c:v>
                </c:pt>
                <c:pt idx="8">
                  <c:v>7300000</c:v>
                </c:pt>
                <c:pt idx="9">
                  <c:v>8070000</c:v>
                </c:pt>
                <c:pt idx="10">
                  <c:v>8620000</c:v>
                </c:pt>
                <c:pt idx="11">
                  <c:v>9270000</c:v>
                </c:pt>
                <c:pt idx="12">
                  <c:v>10800000</c:v>
                </c:pt>
                <c:pt idx="13">
                  <c:v>11800000</c:v>
                </c:pt>
                <c:pt idx="14">
                  <c:v>12900000</c:v>
                </c:pt>
                <c:pt idx="15">
                  <c:v>14000000</c:v>
                </c:pt>
                <c:pt idx="16">
                  <c:v>11900000</c:v>
                </c:pt>
                <c:pt idx="17">
                  <c:v>17100000</c:v>
                </c:pt>
                <c:pt idx="18">
                  <c:v>19400000</c:v>
                </c:pt>
                <c:pt idx="19">
                  <c:v>21800000</c:v>
                </c:pt>
                <c:pt idx="20">
                  <c:v>25000000</c:v>
                </c:pt>
                <c:pt idx="21">
                  <c:v>28700000</c:v>
                </c:pt>
                <c:pt idx="22">
                  <c:v>32100000</c:v>
                </c:pt>
                <c:pt idx="23">
                  <c:v>35900000</c:v>
                </c:pt>
                <c:pt idx="24">
                  <c:v>38800000</c:v>
                </c:pt>
                <c:pt idx="25">
                  <c:v>41100000</c:v>
                </c:pt>
                <c:pt idx="26">
                  <c:v>43000000</c:v>
                </c:pt>
                <c:pt idx="27">
                  <c:v>46700000</c:v>
                </c:pt>
                <c:pt idx="28">
                  <c:v>48400000</c:v>
                </c:pt>
                <c:pt idx="29">
                  <c:v>49500000</c:v>
                </c:pt>
                <c:pt idx="30">
                  <c:v>56900000</c:v>
                </c:pt>
                <c:pt idx="31">
                  <c:v>62000000</c:v>
                </c:pt>
                <c:pt idx="32">
                  <c:v>67200000</c:v>
                </c:pt>
                <c:pt idx="33">
                  <c:v>71100000</c:v>
                </c:pt>
                <c:pt idx="34">
                  <c:v>73600000</c:v>
                </c:pt>
                <c:pt idx="35">
                  <c:v>77000000</c:v>
                </c:pt>
                <c:pt idx="36">
                  <c:v>75900000</c:v>
                </c:pt>
                <c:pt idx="37">
                  <c:v>80400000</c:v>
                </c:pt>
                <c:pt idx="38">
                  <c:v>88600000</c:v>
                </c:pt>
                <c:pt idx="39">
                  <c:v>91000000</c:v>
                </c:pt>
                <c:pt idx="40">
                  <c:v>91100000</c:v>
                </c:pt>
                <c:pt idx="41">
                  <c:v>95100000</c:v>
                </c:pt>
                <c:pt idx="42">
                  <c:v>99300000</c:v>
                </c:pt>
                <c:pt idx="43">
                  <c:v>99300000</c:v>
                </c:pt>
                <c:pt idx="44" formatCode="General">
                  <c:v>97500000</c:v>
                </c:pt>
                <c:pt idx="45">
                  <c:v>93800000</c:v>
                </c:pt>
                <c:pt idx="46">
                  <c:v>93400000</c:v>
                </c:pt>
                <c:pt idx="47">
                  <c:v>91600000</c:v>
                </c:pt>
                <c:pt idx="48">
                  <c:v>93800000</c:v>
                </c:pt>
                <c:pt idx="49">
                  <c:v>100000000</c:v>
                </c:pt>
                <c:pt idx="50">
                  <c:v>105000000</c:v>
                </c:pt>
                <c:pt idx="51">
                  <c:v>103000000</c:v>
                </c:pt>
                <c:pt idx="52">
                  <c:v>104000000</c:v>
                </c:pt>
                <c:pt idx="53">
                  <c:v>107000000</c:v>
                </c:pt>
                <c:pt idx="54">
                  <c:v>108000000</c:v>
                </c:pt>
                <c:pt idx="55">
                  <c:v>105000000</c:v>
                </c:pt>
                <c:pt idx="56">
                  <c:v>109000000</c:v>
                </c:pt>
                <c:pt idx="57">
                  <c:v>110000000</c:v>
                </c:pt>
                <c:pt idx="58" formatCode="General">
                  <c:v>117000000</c:v>
                </c:pt>
                <c:pt idx="59">
                  <c:v>122000000</c:v>
                </c:pt>
                <c:pt idx="60">
                  <c:v>126000000</c:v>
                </c:pt>
                <c:pt idx="61">
                  <c:v>131000000</c:v>
                </c:pt>
                <c:pt idx="62">
                  <c:v>130000000</c:v>
                </c:pt>
                <c:pt idx="63">
                  <c:v>130000000</c:v>
                </c:pt>
              </c:numCache>
            </c:numRef>
          </c:yVal>
          <c:smooth val="0"/>
          <c:extLst xmlns:c16r2="http://schemas.microsoft.com/office/drawing/2015/06/chart">
            <c:ext xmlns:c16="http://schemas.microsoft.com/office/drawing/2014/chart" uri="{C3380CC4-5D6E-409C-BE32-E72D297353CC}">
              <c16:uniqueId val="{00000000-5290-43FC-B7FB-C25E5EBAAE28}"/>
            </c:ext>
          </c:extLst>
        </c:ser>
        <c:dLbls>
          <c:showLegendKey val="0"/>
          <c:showVal val="0"/>
          <c:showCatName val="0"/>
          <c:showSerName val="0"/>
          <c:showPercent val="0"/>
          <c:showBubbleSize val="0"/>
        </c:dLbls>
        <c:axId val="97001472"/>
        <c:axId val="97003392"/>
      </c:scatterChart>
      <c:valAx>
        <c:axId val="97001472"/>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ＭＳ Ｐゴシック"/>
                <a:ea typeface="ＭＳ Ｐゴシック"/>
                <a:cs typeface="ＭＳ Ｐゴシック"/>
              </a:defRPr>
            </a:pPr>
            <a:endParaRPr lang="ja-JP"/>
          </a:p>
        </c:txPr>
        <c:crossAx val="97003392"/>
        <c:crosses val="autoZero"/>
        <c:crossBetween val="midCat"/>
      </c:valAx>
      <c:valAx>
        <c:axId val="97003392"/>
        <c:scaling>
          <c:orientation val="minMax"/>
        </c:scaling>
        <c:delete val="0"/>
        <c:axPos val="l"/>
        <c:majorGridlines>
          <c:spPr>
            <a:ln w="3175">
              <a:solidFill>
                <a:srgbClr val="000000"/>
              </a:solidFill>
              <a:prstDash val="solid"/>
            </a:ln>
          </c:spPr>
        </c:majorGridlines>
        <c:numFmt formatCode="#,##0" sourceLinked="1"/>
        <c:majorTickMark val="in"/>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ＭＳ Ｐゴシック"/>
                <a:ea typeface="ＭＳ Ｐゴシック"/>
                <a:cs typeface="ＭＳ Ｐゴシック"/>
              </a:defRPr>
            </a:pPr>
            <a:endParaRPr lang="ja-JP"/>
          </a:p>
        </c:txPr>
        <c:crossAx val="97001472"/>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0.31476</cdr:x>
      <cdr:y>0.03238</cdr:y>
    </cdr:from>
    <cdr:to>
      <cdr:x>0.75746</cdr:x>
      <cdr:y>0.11429</cdr:y>
    </cdr:to>
    <cdr:sp macro="" textlink="">
      <cdr:nvSpPr>
        <cdr:cNvPr id="2" name="テキスト ボックス 1"/>
        <cdr:cNvSpPr txBox="1"/>
      </cdr:nvSpPr>
      <cdr:spPr>
        <a:xfrm xmlns:a="http://schemas.openxmlformats.org/drawingml/2006/main">
          <a:off x="2410487" y="161924"/>
          <a:ext cx="3390238" cy="4095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2000" dirty="0"/>
            <a:t>Nitrogen Fixed   Metric Tons</a:t>
          </a:r>
        </a:p>
        <a:p xmlns:a="http://schemas.openxmlformats.org/drawingml/2006/main">
          <a:endParaRPr lang="ja-JP" alt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5875" y="-17463"/>
            <a:ext cx="2947988" cy="534988"/>
          </a:xfrm>
          <a:prstGeom prst="rect">
            <a:avLst/>
          </a:prstGeom>
          <a:noFill/>
          <a:ln w="9525">
            <a:noFill/>
            <a:miter lim="800000"/>
            <a:headEnd/>
            <a:tailEnd/>
          </a:ln>
          <a:effectLst/>
        </p:spPr>
        <p:txBody>
          <a:bodyPr vert="horz" wrap="square" lIns="19009" tIns="0" rIns="19009" bIns="0" numCol="1" anchor="t" anchorCtr="0" compatLnSpc="1">
            <a:prstTxWarp prst="textNoShape">
              <a:avLst/>
            </a:prstTxWarp>
          </a:bodyPr>
          <a:lstStyle>
            <a:lvl1pPr algn="l" defTabSz="760413">
              <a:defRPr sz="1000" i="1">
                <a:latin typeface="Times New Roman" pitchFamily="18" charset="0"/>
                <a:ea typeface="ＭＳ Ｐゴシック" pitchFamily="50" charset="-128"/>
              </a:defRPr>
            </a:lvl1pPr>
          </a:lstStyle>
          <a:p>
            <a:pPr>
              <a:defRPr/>
            </a:pPr>
            <a:endParaRPr lang="en-US" altLang="ja-JP"/>
          </a:p>
        </p:txBody>
      </p:sp>
      <p:sp>
        <p:nvSpPr>
          <p:cNvPr id="4099" name="Rectangle 3"/>
          <p:cNvSpPr>
            <a:spLocks noGrp="1" noChangeArrowheads="1"/>
          </p:cNvSpPr>
          <p:nvPr>
            <p:ph type="dt" sz="quarter" idx="1"/>
          </p:nvPr>
        </p:nvSpPr>
        <p:spPr bwMode="auto">
          <a:xfrm>
            <a:off x="3894138" y="-17463"/>
            <a:ext cx="2947987" cy="534988"/>
          </a:xfrm>
          <a:prstGeom prst="rect">
            <a:avLst/>
          </a:prstGeom>
          <a:noFill/>
          <a:ln w="9525">
            <a:noFill/>
            <a:miter lim="800000"/>
            <a:headEnd/>
            <a:tailEnd/>
          </a:ln>
          <a:effectLst/>
        </p:spPr>
        <p:txBody>
          <a:bodyPr vert="horz" wrap="square" lIns="19009" tIns="0" rIns="19009" bIns="0" numCol="1" anchor="t" anchorCtr="0" compatLnSpc="1">
            <a:prstTxWarp prst="textNoShape">
              <a:avLst/>
            </a:prstTxWarp>
          </a:bodyPr>
          <a:lstStyle>
            <a:lvl1pPr algn="r" defTabSz="760413">
              <a:defRPr sz="1000" i="1">
                <a:latin typeface="Times New Roman" pitchFamily="18" charset="0"/>
                <a:ea typeface="ＭＳ Ｐゴシック" pitchFamily="50" charset="-128"/>
              </a:defRPr>
            </a:lvl1pPr>
          </a:lstStyle>
          <a:p>
            <a:pPr>
              <a:defRPr/>
            </a:pPr>
            <a:endParaRPr lang="en-US" altLang="ja-JP"/>
          </a:p>
        </p:txBody>
      </p:sp>
      <p:sp>
        <p:nvSpPr>
          <p:cNvPr id="4100" name="Rectangle 4"/>
          <p:cNvSpPr>
            <a:spLocks noGrp="1" noChangeArrowheads="1"/>
          </p:cNvSpPr>
          <p:nvPr>
            <p:ph type="ftr" sz="quarter" idx="2"/>
          </p:nvPr>
        </p:nvSpPr>
        <p:spPr bwMode="auto">
          <a:xfrm>
            <a:off x="15875" y="9428163"/>
            <a:ext cx="2947988" cy="534987"/>
          </a:xfrm>
          <a:prstGeom prst="rect">
            <a:avLst/>
          </a:prstGeom>
          <a:noFill/>
          <a:ln w="9525">
            <a:noFill/>
            <a:miter lim="800000"/>
            <a:headEnd/>
            <a:tailEnd/>
          </a:ln>
          <a:effectLst/>
        </p:spPr>
        <p:txBody>
          <a:bodyPr vert="horz" wrap="square" lIns="19009" tIns="0" rIns="19009" bIns="0" numCol="1" anchor="b" anchorCtr="0" compatLnSpc="1">
            <a:prstTxWarp prst="textNoShape">
              <a:avLst/>
            </a:prstTxWarp>
          </a:bodyPr>
          <a:lstStyle>
            <a:lvl1pPr algn="l" defTabSz="760413">
              <a:defRPr sz="1000" i="1">
                <a:latin typeface="Times New Roman" pitchFamily="18" charset="0"/>
                <a:ea typeface="ＭＳ Ｐゴシック" pitchFamily="50" charset="-128"/>
              </a:defRPr>
            </a:lvl1pPr>
          </a:lstStyle>
          <a:p>
            <a:pPr>
              <a:defRPr/>
            </a:pPr>
            <a:endParaRPr lang="en-US" altLang="ja-JP"/>
          </a:p>
        </p:txBody>
      </p:sp>
      <p:sp>
        <p:nvSpPr>
          <p:cNvPr id="4101" name="Rectangle 5"/>
          <p:cNvSpPr>
            <a:spLocks noGrp="1" noChangeArrowheads="1"/>
          </p:cNvSpPr>
          <p:nvPr>
            <p:ph type="sldNum" sz="quarter" idx="3"/>
          </p:nvPr>
        </p:nvSpPr>
        <p:spPr bwMode="auto">
          <a:xfrm>
            <a:off x="3894138" y="9428163"/>
            <a:ext cx="2947987" cy="534987"/>
          </a:xfrm>
          <a:prstGeom prst="rect">
            <a:avLst/>
          </a:prstGeom>
          <a:noFill/>
          <a:ln w="9525">
            <a:noFill/>
            <a:miter lim="800000"/>
            <a:headEnd/>
            <a:tailEnd/>
          </a:ln>
          <a:effectLst/>
        </p:spPr>
        <p:txBody>
          <a:bodyPr vert="horz" wrap="square" lIns="19009" tIns="0" rIns="19009" bIns="0" numCol="1" anchor="b" anchorCtr="0" compatLnSpc="1">
            <a:prstTxWarp prst="textNoShape">
              <a:avLst/>
            </a:prstTxWarp>
          </a:bodyPr>
          <a:lstStyle>
            <a:lvl1pPr algn="r" defTabSz="760413">
              <a:defRPr sz="1000" i="1">
                <a:latin typeface="Times New Roman" pitchFamily="18" charset="0"/>
                <a:ea typeface="ＭＳ Ｐゴシック" pitchFamily="50" charset="-128"/>
              </a:defRPr>
            </a:lvl1pPr>
          </a:lstStyle>
          <a:p>
            <a:pPr>
              <a:defRPr/>
            </a:pPr>
            <a:fld id="{F11BF14E-B953-46A5-9721-7E49B5592028}" type="slidenum">
              <a:rPr lang="en-US" altLang="ja-JP"/>
              <a:pPr>
                <a:defRPr/>
              </a:pPr>
              <a:t>‹#›</a:t>
            </a:fld>
            <a:endParaRPr lang="en-US" altLang="ja-JP"/>
          </a:p>
        </p:txBody>
      </p:sp>
    </p:spTree>
    <p:extLst>
      <p:ext uri="{BB962C8B-B14F-4D97-AF65-F5344CB8AC3E}">
        <p14:creationId xmlns:p14="http://schemas.microsoft.com/office/powerpoint/2010/main" val="3485053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896740"/>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p:cNvSpPr>
          <p:nvPr>
            <p:ph type="sldImg"/>
          </p:nvPr>
        </p:nvSpPr>
        <p:spPr bwMode="auto">
          <a:xfrm>
            <a:off x="942975" y="746125"/>
            <a:ext cx="4972050" cy="37290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Tree>
    <p:extLst>
      <p:ext uri="{BB962C8B-B14F-4D97-AF65-F5344CB8AC3E}">
        <p14:creationId xmlns:p14="http://schemas.microsoft.com/office/powerpoint/2010/main" val="90240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a:prstGeom prst="rect">
            <a:avLst/>
          </a:prstGeom>
          <a:noFill/>
          <a:ln w="12700">
            <a:solidFill>
              <a:prstClr val="black"/>
            </a:solidFill>
          </a:ln>
        </p:spPr>
      </p:sp>
      <p:sp>
        <p:nvSpPr>
          <p:cNvPr id="3" name="ノート プレースホルダー 2"/>
          <p:cNvSpPr>
            <a:spLocks noGrp="1"/>
          </p:cNvSpPr>
          <p:nvPr>
            <p:ph type="body" idx="1"/>
          </p:nvPr>
        </p:nvSpPr>
        <p:spPr>
          <a:xfrm>
            <a:off x="685800" y="4724400"/>
            <a:ext cx="5486400" cy="4475163"/>
          </a:xfrm>
          <a:prstGeom prst="rect">
            <a:avLst/>
          </a:prstGeom>
        </p:spPr>
        <p:txBody>
          <a:bodyPr/>
          <a:lstStyle/>
          <a:p>
            <a:endParaRPr kumimoji="1" lang="ja-JP" altLang="en-US" dirty="0"/>
          </a:p>
        </p:txBody>
      </p:sp>
    </p:spTree>
    <p:extLst>
      <p:ext uri="{BB962C8B-B14F-4D97-AF65-F5344CB8AC3E}">
        <p14:creationId xmlns:p14="http://schemas.microsoft.com/office/powerpoint/2010/main" val="2694513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a:prstGeom prst="rect">
            <a:avLst/>
          </a:prstGeom>
          <a:noFill/>
          <a:ln w="12700">
            <a:solidFill>
              <a:prstClr val="black"/>
            </a:solidFill>
          </a:ln>
        </p:spPr>
      </p:sp>
      <p:sp>
        <p:nvSpPr>
          <p:cNvPr id="3" name="ノート プレースホルダー 2"/>
          <p:cNvSpPr>
            <a:spLocks noGrp="1"/>
          </p:cNvSpPr>
          <p:nvPr>
            <p:ph type="body" idx="1"/>
          </p:nvPr>
        </p:nvSpPr>
        <p:spPr>
          <a:xfrm>
            <a:off x="685800" y="4724400"/>
            <a:ext cx="5486400" cy="4475163"/>
          </a:xfrm>
          <a:prstGeom prst="rect">
            <a:avLst/>
          </a:prstGeom>
        </p:spPr>
        <p:txBody>
          <a:bodyPr/>
          <a:lstStyle/>
          <a:p>
            <a:endParaRPr kumimoji="1" lang="ja-JP" altLang="en-US" dirty="0"/>
          </a:p>
        </p:txBody>
      </p:sp>
    </p:spTree>
    <p:extLst>
      <p:ext uri="{BB962C8B-B14F-4D97-AF65-F5344CB8AC3E}">
        <p14:creationId xmlns:p14="http://schemas.microsoft.com/office/powerpoint/2010/main" val="340277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TextEdit="1"/>
          </p:cNvSpPr>
          <p:nvPr>
            <p:ph type="sldImg"/>
          </p:nvPr>
        </p:nvSpPr>
        <p:spPr bwMode="auto">
          <a:xfrm>
            <a:off x="942975" y="746125"/>
            <a:ext cx="4972050" cy="37290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Rectangle 3"/>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42" tIns="44321" rIns="88642" bIns="44321"/>
          <a:lstStyle/>
          <a:p>
            <a:endParaRPr lang="en-US" altLang="ja-JP">
              <a:latin typeface="Arial" charset="0"/>
              <a:ea typeface="ＭＳ Ｐ明朝"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a:prstGeom prst="rect">
            <a:avLst/>
          </a:prstGeom>
          <a:noFill/>
          <a:ln w="12700">
            <a:solidFill>
              <a:prstClr val="black"/>
            </a:solidFill>
          </a:ln>
        </p:spPr>
      </p:sp>
      <p:sp>
        <p:nvSpPr>
          <p:cNvPr id="3" name="ノート プレースホルダー 2"/>
          <p:cNvSpPr>
            <a:spLocks noGrp="1"/>
          </p:cNvSpPr>
          <p:nvPr>
            <p:ph type="body" idx="1"/>
          </p:nvPr>
        </p:nvSpPr>
        <p:spPr>
          <a:xfrm>
            <a:off x="685800" y="4724401"/>
            <a:ext cx="5486400" cy="4475163"/>
          </a:xfrm>
          <a:prstGeom prst="rect">
            <a:avLst/>
          </a:prstGeom>
        </p:spPr>
        <p:txBody>
          <a:bodyPr lIns="91437" tIns="45718" rIns="91437" bIns="45718"/>
          <a:lstStyle/>
          <a:p>
            <a:endParaRPr kumimoji="1" lang="ja-JP" altLang="en-US" dirty="0"/>
          </a:p>
        </p:txBody>
      </p:sp>
    </p:spTree>
    <p:extLst>
      <p:ext uri="{BB962C8B-B14F-4D97-AF65-F5344CB8AC3E}">
        <p14:creationId xmlns:p14="http://schemas.microsoft.com/office/powerpoint/2010/main" val="94186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a:prstGeom prst="rect">
            <a:avLst/>
          </a:prstGeom>
          <a:noFill/>
          <a:ln w="12700">
            <a:solidFill>
              <a:prstClr val="black"/>
            </a:solidFill>
          </a:ln>
        </p:spPr>
      </p:sp>
      <p:sp>
        <p:nvSpPr>
          <p:cNvPr id="3" name="ノート プレースホルダー 2"/>
          <p:cNvSpPr>
            <a:spLocks noGrp="1"/>
          </p:cNvSpPr>
          <p:nvPr>
            <p:ph type="body" idx="1"/>
          </p:nvPr>
        </p:nvSpPr>
        <p:spPr>
          <a:xfrm>
            <a:off x="685800" y="4724401"/>
            <a:ext cx="5486400" cy="4475163"/>
          </a:xfrm>
          <a:prstGeom prst="rect">
            <a:avLst/>
          </a:prstGeom>
        </p:spPr>
        <p:txBody>
          <a:bodyPr lIns="91437" tIns="45718" rIns="91437" bIns="45718"/>
          <a:lstStyle/>
          <a:p>
            <a:endParaRPr kumimoji="1" lang="ja-JP" altLang="en-US" dirty="0"/>
          </a:p>
        </p:txBody>
      </p:sp>
    </p:spTree>
    <p:extLst>
      <p:ext uri="{BB962C8B-B14F-4D97-AF65-F5344CB8AC3E}">
        <p14:creationId xmlns:p14="http://schemas.microsoft.com/office/powerpoint/2010/main" val="3402951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a:prstGeom prst="rect">
            <a:avLst/>
          </a:prstGeom>
          <a:noFill/>
          <a:ln w="12700">
            <a:solidFill>
              <a:prstClr val="black"/>
            </a:solidFill>
          </a:ln>
        </p:spPr>
      </p:sp>
      <p:sp>
        <p:nvSpPr>
          <p:cNvPr id="3" name="ノート プレースホルダー 2"/>
          <p:cNvSpPr>
            <a:spLocks noGrp="1"/>
          </p:cNvSpPr>
          <p:nvPr>
            <p:ph type="body" idx="1"/>
          </p:nvPr>
        </p:nvSpPr>
        <p:spPr>
          <a:xfrm>
            <a:off x="685800" y="4724400"/>
            <a:ext cx="5486400" cy="4475163"/>
          </a:xfrm>
          <a:prstGeom prst="rect">
            <a:avLst/>
          </a:prstGeom>
        </p:spPr>
        <p:txBody>
          <a:bodyPr/>
          <a:lstStyle/>
          <a:p>
            <a:endParaRPr kumimoji="1" lang="ja-JP" altLang="en-US" dirty="0"/>
          </a:p>
        </p:txBody>
      </p:sp>
    </p:spTree>
    <p:extLst>
      <p:ext uri="{BB962C8B-B14F-4D97-AF65-F5344CB8AC3E}">
        <p14:creationId xmlns:p14="http://schemas.microsoft.com/office/powerpoint/2010/main" val="2438516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p:cNvSpPr>
          <p:nvPr>
            <p:ph type="sldImg"/>
          </p:nvPr>
        </p:nvSpPr>
        <p:spPr bwMode="auto">
          <a:xfrm>
            <a:off x="939800" y="750888"/>
            <a:ext cx="5008563" cy="37576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xfrm>
            <a:off x="688975" y="4759325"/>
            <a:ext cx="5510213" cy="45100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lstStyle/>
          <a:p>
            <a:endParaRPr lang="ja-JP" altLang="en-US"/>
          </a:p>
        </p:txBody>
      </p:sp>
    </p:spTree>
    <p:extLst>
      <p:ext uri="{BB962C8B-B14F-4D97-AF65-F5344CB8AC3E}">
        <p14:creationId xmlns:p14="http://schemas.microsoft.com/office/powerpoint/2010/main" val="1496541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p:cNvSpPr>
            <a:spLocks noGrp="1" noRot="1" noChangeAspect="1"/>
          </p:cNvSpPr>
          <p:nvPr>
            <p:ph type="sldImg"/>
          </p:nvPr>
        </p:nvSpPr>
        <p:spPr bwMode="auto">
          <a:xfrm>
            <a:off x="942975" y="746125"/>
            <a:ext cx="4972050" cy="37290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ノート プレースホルダー 2"/>
          <p:cNvSpPr>
            <a:spLocks noGrp="1"/>
          </p:cNvSpPr>
          <p:nvPr>
            <p:ph type="body" idx="1"/>
          </p:nvPr>
        </p:nvSpPr>
        <p:spPr bwMode="auto">
          <a:xfrm>
            <a:off x="685800" y="4724402"/>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lstStyle/>
          <a:p>
            <a:endParaRPr lang="ja-JP" altLang="en-US"/>
          </a:p>
        </p:txBody>
      </p:sp>
    </p:spTree>
    <p:extLst>
      <p:ext uri="{BB962C8B-B14F-4D97-AF65-F5344CB8AC3E}">
        <p14:creationId xmlns:p14="http://schemas.microsoft.com/office/powerpoint/2010/main" val="3154037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67948" name="Rectangle 2060"/>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67949" name="Rectangle 2061"/>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4" name="Rectangle 2062"/>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ja-JP"/>
          </a:p>
        </p:txBody>
      </p:sp>
      <p:sp>
        <p:nvSpPr>
          <p:cNvPr id="5" name="Rectangle 2063"/>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ja-JP"/>
          </a:p>
        </p:txBody>
      </p:sp>
      <p:sp>
        <p:nvSpPr>
          <p:cNvPr id="6" name="Rectangle 2064"/>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23B973F-D0F6-447E-B85A-0707D9527051}" type="slidenum">
              <a:rPr lang="en-US" altLang="ja-JP"/>
              <a:pPr>
                <a:defRPr/>
              </a:pPr>
              <a:t>‹#›</a:t>
            </a:fld>
            <a:endParaRPr lang="en-US" altLang="ja-JP"/>
          </a:p>
        </p:txBody>
      </p:sp>
      <p:pic>
        <p:nvPicPr>
          <p:cNvPr id="1026" name="Picture 2" descr="E:\Pictures\Resized\EA21ロゴマーク_JPEG_基本B1_審査人事務局用_メッセージ付き_緑50mmサイズ.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41033" cy="9410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Pictures\Resized\IPSuSロゴマーク.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38983" y="0"/>
            <a:ext cx="1305016" cy="632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395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6E893CFA-0B39-4256-BB9E-3E6A163AB270}" type="slidenum">
              <a:rPr lang="en-US" altLang="ja-JP"/>
              <a:pPr>
                <a:defRPr/>
              </a:pPr>
              <a:t>‹#›</a:t>
            </a:fld>
            <a:endParaRPr lang="en-US" altLang="ja-JP"/>
          </a:p>
        </p:txBody>
      </p:sp>
    </p:spTree>
    <p:extLst>
      <p:ext uri="{BB962C8B-B14F-4D97-AF65-F5344CB8AC3E}">
        <p14:creationId xmlns:p14="http://schemas.microsoft.com/office/powerpoint/2010/main" val="919949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04050" y="617538"/>
            <a:ext cx="1951038" cy="551497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150938" y="617538"/>
            <a:ext cx="5700712" cy="551497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5097AE1A-C78D-44CA-8026-BE26FADC8424}" type="slidenum">
              <a:rPr lang="en-US" altLang="ja-JP"/>
              <a:pPr>
                <a:defRPr/>
              </a:pPr>
              <a:t>‹#›</a:t>
            </a:fld>
            <a:endParaRPr lang="en-US" altLang="ja-JP"/>
          </a:p>
        </p:txBody>
      </p:sp>
    </p:spTree>
    <p:extLst>
      <p:ext uri="{BB962C8B-B14F-4D97-AF65-F5344CB8AC3E}">
        <p14:creationId xmlns:p14="http://schemas.microsoft.com/office/powerpoint/2010/main" val="3372161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617538"/>
            <a:ext cx="7793037"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1182688" y="2017713"/>
            <a:ext cx="7772400" cy="4114800"/>
          </a:xfrm>
        </p:spPr>
        <p:txBody>
          <a:bodyPr/>
          <a:lstStyle/>
          <a:p>
            <a:pPr lvl="0"/>
            <a:endParaRPr lang="ja-JP" alt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21E7F34D-D467-449C-BAFB-053AA8778507}" type="slidenum">
              <a:rPr lang="en-US" altLang="ja-JP"/>
              <a:pPr>
                <a:defRPr/>
              </a:pPr>
              <a:t>‹#›</a:t>
            </a:fld>
            <a:endParaRPr lang="en-US" altLang="ja-JP"/>
          </a:p>
        </p:txBody>
      </p:sp>
    </p:spTree>
    <p:extLst>
      <p:ext uri="{BB962C8B-B14F-4D97-AF65-F5344CB8AC3E}">
        <p14:creationId xmlns:p14="http://schemas.microsoft.com/office/powerpoint/2010/main" val="1621448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617538"/>
            <a:ext cx="7793037"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1182688" y="2017713"/>
            <a:ext cx="7772400" cy="4114800"/>
          </a:xfrm>
        </p:spPr>
        <p:txBody>
          <a:bodyPr/>
          <a:lstStyle/>
          <a:p>
            <a:pPr lvl="0"/>
            <a:endParaRPr lang="ja-JP" alt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C9F2C8D2-CD02-4C28-9C98-2B459394260F}" type="slidenum">
              <a:rPr lang="en-US" altLang="ja-JP"/>
              <a:pPr>
                <a:defRPr/>
              </a:pPr>
              <a:t>‹#›</a:t>
            </a:fld>
            <a:endParaRPr lang="en-US" altLang="ja-JP"/>
          </a:p>
        </p:txBody>
      </p:sp>
    </p:spTree>
    <p:extLst>
      <p:ext uri="{BB962C8B-B14F-4D97-AF65-F5344CB8AC3E}">
        <p14:creationId xmlns:p14="http://schemas.microsoft.com/office/powerpoint/2010/main" val="1440352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1150938" y="617538"/>
            <a:ext cx="7793037"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1182688" y="2017713"/>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145088" y="2017713"/>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1182688" y="4151313"/>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5145088" y="4151313"/>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3"/>
          <p:cNvSpPr>
            <a:spLocks noGrp="1" noChangeArrowheads="1"/>
          </p:cNvSpPr>
          <p:nvPr>
            <p:ph type="sldNum" sz="quarter" idx="12"/>
          </p:nvPr>
        </p:nvSpPr>
        <p:spPr>
          <a:ln/>
        </p:spPr>
        <p:txBody>
          <a:bodyPr/>
          <a:lstStyle>
            <a:lvl1pPr>
              <a:defRPr/>
            </a:lvl1pPr>
          </a:lstStyle>
          <a:p>
            <a:pPr>
              <a:defRPr/>
            </a:pPr>
            <a:fld id="{0EFF3C8D-C398-48B5-AA80-02476C2D8A9F}" type="slidenum">
              <a:rPr lang="en-US" altLang="ja-JP"/>
              <a:pPr>
                <a:defRPr/>
              </a:pPr>
              <a:t>‹#›</a:t>
            </a:fld>
            <a:endParaRPr lang="en-US" altLang="ja-JP"/>
          </a:p>
        </p:txBody>
      </p:sp>
    </p:spTree>
    <p:extLst>
      <p:ext uri="{BB962C8B-B14F-4D97-AF65-F5344CB8AC3E}">
        <p14:creationId xmlns:p14="http://schemas.microsoft.com/office/powerpoint/2010/main" val="956051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150938" y="617538"/>
            <a:ext cx="7804150" cy="55149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3"/>
          <p:cNvSpPr>
            <a:spLocks noGrp="1" noChangeArrowheads="1"/>
          </p:cNvSpPr>
          <p:nvPr>
            <p:ph type="sldNum" sz="quarter" idx="12"/>
          </p:nvPr>
        </p:nvSpPr>
        <p:spPr>
          <a:ln/>
        </p:spPr>
        <p:txBody>
          <a:bodyPr/>
          <a:lstStyle>
            <a:lvl1pPr>
              <a:defRPr/>
            </a:lvl1pPr>
          </a:lstStyle>
          <a:p>
            <a:pPr>
              <a:defRPr/>
            </a:pPr>
            <a:fld id="{4425B14A-9B5C-4D06-9828-26B3FB82244E}" type="slidenum">
              <a:rPr lang="en-US" altLang="ja-JP"/>
              <a:pPr>
                <a:defRPr/>
              </a:pPr>
              <a:t>‹#›</a:t>
            </a:fld>
            <a:endParaRPr lang="en-US" altLang="ja-JP"/>
          </a:p>
        </p:txBody>
      </p:sp>
    </p:spTree>
    <p:extLst>
      <p:ext uri="{BB962C8B-B14F-4D97-AF65-F5344CB8AC3E}">
        <p14:creationId xmlns:p14="http://schemas.microsoft.com/office/powerpoint/2010/main" val="272085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7B00EA5C-6CDD-4103-923E-B9583C19C1DA}" type="slidenum">
              <a:rPr lang="en-US" altLang="ja-JP"/>
              <a:pPr>
                <a:defRPr/>
              </a:pPr>
              <a:t>‹#›</a:t>
            </a:fld>
            <a:endParaRPr lang="en-US" altLang="ja-JP"/>
          </a:p>
        </p:txBody>
      </p:sp>
    </p:spTree>
    <p:extLst>
      <p:ext uri="{BB962C8B-B14F-4D97-AF65-F5344CB8AC3E}">
        <p14:creationId xmlns:p14="http://schemas.microsoft.com/office/powerpoint/2010/main" val="56894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9B1D5B0C-814D-4FF0-95D0-9D8E69448332}" type="slidenum">
              <a:rPr lang="en-US" altLang="ja-JP"/>
              <a:pPr>
                <a:defRPr/>
              </a:pPr>
              <a:t>‹#›</a:t>
            </a:fld>
            <a:endParaRPr lang="en-US" altLang="ja-JP"/>
          </a:p>
        </p:txBody>
      </p:sp>
    </p:spTree>
    <p:extLst>
      <p:ext uri="{BB962C8B-B14F-4D97-AF65-F5344CB8AC3E}">
        <p14:creationId xmlns:p14="http://schemas.microsoft.com/office/powerpoint/2010/main" val="286467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6B2ED097-0931-4655-86C7-9032FBF3E9B3}" type="slidenum">
              <a:rPr lang="en-US" altLang="ja-JP"/>
              <a:pPr>
                <a:defRPr/>
              </a:pPr>
              <a:t>‹#›</a:t>
            </a:fld>
            <a:endParaRPr lang="en-US" altLang="ja-JP"/>
          </a:p>
        </p:txBody>
      </p:sp>
    </p:spTree>
    <p:extLst>
      <p:ext uri="{BB962C8B-B14F-4D97-AF65-F5344CB8AC3E}">
        <p14:creationId xmlns:p14="http://schemas.microsoft.com/office/powerpoint/2010/main" val="754280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3"/>
          <p:cNvSpPr>
            <a:spLocks noGrp="1" noChangeArrowheads="1"/>
          </p:cNvSpPr>
          <p:nvPr>
            <p:ph type="sldNum" sz="quarter" idx="12"/>
          </p:nvPr>
        </p:nvSpPr>
        <p:spPr>
          <a:ln/>
        </p:spPr>
        <p:txBody>
          <a:bodyPr/>
          <a:lstStyle>
            <a:lvl1pPr>
              <a:defRPr/>
            </a:lvl1pPr>
          </a:lstStyle>
          <a:p>
            <a:pPr>
              <a:defRPr/>
            </a:pPr>
            <a:fld id="{F9F91F12-D8CD-474F-8B00-F11EFE25BC0B}" type="slidenum">
              <a:rPr lang="en-US" altLang="ja-JP"/>
              <a:pPr>
                <a:defRPr/>
              </a:pPr>
              <a:t>‹#›</a:t>
            </a:fld>
            <a:endParaRPr lang="en-US" altLang="ja-JP"/>
          </a:p>
        </p:txBody>
      </p:sp>
    </p:spTree>
    <p:extLst>
      <p:ext uri="{BB962C8B-B14F-4D97-AF65-F5344CB8AC3E}">
        <p14:creationId xmlns:p14="http://schemas.microsoft.com/office/powerpoint/2010/main" val="4113461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3"/>
          <p:cNvSpPr>
            <a:spLocks noGrp="1" noChangeArrowheads="1"/>
          </p:cNvSpPr>
          <p:nvPr>
            <p:ph type="sldNum" sz="quarter" idx="12"/>
          </p:nvPr>
        </p:nvSpPr>
        <p:spPr>
          <a:ln/>
        </p:spPr>
        <p:txBody>
          <a:bodyPr/>
          <a:lstStyle>
            <a:lvl1pPr>
              <a:defRPr/>
            </a:lvl1pPr>
          </a:lstStyle>
          <a:p>
            <a:pPr>
              <a:defRPr/>
            </a:pPr>
            <a:fld id="{B8136C07-8E99-4F09-B48D-8F1FD272B028}" type="slidenum">
              <a:rPr lang="en-US" altLang="ja-JP"/>
              <a:pPr>
                <a:defRPr/>
              </a:pPr>
              <a:t>‹#›</a:t>
            </a:fld>
            <a:endParaRPr lang="en-US" altLang="ja-JP"/>
          </a:p>
        </p:txBody>
      </p:sp>
    </p:spTree>
    <p:extLst>
      <p:ext uri="{BB962C8B-B14F-4D97-AF65-F5344CB8AC3E}">
        <p14:creationId xmlns:p14="http://schemas.microsoft.com/office/powerpoint/2010/main" val="390297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3"/>
          <p:cNvSpPr>
            <a:spLocks noGrp="1" noChangeArrowheads="1"/>
          </p:cNvSpPr>
          <p:nvPr>
            <p:ph type="sldNum" sz="quarter" idx="12"/>
          </p:nvPr>
        </p:nvSpPr>
        <p:spPr>
          <a:ln/>
        </p:spPr>
        <p:txBody>
          <a:bodyPr/>
          <a:lstStyle>
            <a:lvl1pPr>
              <a:defRPr/>
            </a:lvl1pPr>
          </a:lstStyle>
          <a:p>
            <a:pPr>
              <a:defRPr/>
            </a:pPr>
            <a:fld id="{7FA4200A-5E57-4645-8FC3-4943ADD14800}" type="slidenum">
              <a:rPr lang="en-US" altLang="ja-JP"/>
              <a:pPr>
                <a:defRPr/>
              </a:pPr>
              <a:t>‹#›</a:t>
            </a:fld>
            <a:endParaRPr lang="en-US" altLang="ja-JP"/>
          </a:p>
        </p:txBody>
      </p:sp>
    </p:spTree>
    <p:extLst>
      <p:ext uri="{BB962C8B-B14F-4D97-AF65-F5344CB8AC3E}">
        <p14:creationId xmlns:p14="http://schemas.microsoft.com/office/powerpoint/2010/main" val="56549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3223F70F-D9BC-423A-95A9-D5B02D52EBC1}" type="slidenum">
              <a:rPr lang="en-US" altLang="ja-JP"/>
              <a:pPr>
                <a:defRPr/>
              </a:pPr>
              <a:t>‹#›</a:t>
            </a:fld>
            <a:endParaRPr lang="en-US" altLang="ja-JP"/>
          </a:p>
        </p:txBody>
      </p:sp>
    </p:spTree>
    <p:extLst>
      <p:ext uri="{BB962C8B-B14F-4D97-AF65-F5344CB8AC3E}">
        <p14:creationId xmlns:p14="http://schemas.microsoft.com/office/powerpoint/2010/main" val="2324701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1B1CD7B5-3B5A-4BC9-82D3-34FCE12CC8A4}" type="slidenum">
              <a:rPr lang="en-US" altLang="ja-JP"/>
              <a:pPr>
                <a:defRPr/>
              </a:pPr>
              <a:t>‹#›</a:t>
            </a:fld>
            <a:endParaRPr lang="en-US" altLang="ja-JP"/>
          </a:p>
        </p:txBody>
      </p:sp>
    </p:spTree>
    <p:extLst>
      <p:ext uri="{BB962C8B-B14F-4D97-AF65-F5344CB8AC3E}">
        <p14:creationId xmlns:p14="http://schemas.microsoft.com/office/powerpoint/2010/main" val="408238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6692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400">
                <a:ea typeface="ＭＳ Ｐゴシック" pitchFamily="50" charset="-128"/>
              </a:defRPr>
            </a:lvl1pPr>
          </a:lstStyle>
          <a:p>
            <a:pPr>
              <a:defRPr/>
            </a:pPr>
            <a:endParaRPr lang="en-US" altLang="ja-JP"/>
          </a:p>
        </p:txBody>
      </p:sp>
      <p:sp>
        <p:nvSpPr>
          <p:cNvPr id="1669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ea typeface="ＭＳ Ｐゴシック" pitchFamily="50" charset="-128"/>
              </a:defRPr>
            </a:lvl1pPr>
          </a:lstStyle>
          <a:p>
            <a:pPr>
              <a:defRPr/>
            </a:pPr>
            <a:endParaRPr lang="en-US" altLang="ja-JP"/>
          </a:p>
        </p:txBody>
      </p:sp>
      <p:sp>
        <p:nvSpPr>
          <p:cNvPr id="1669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ea typeface="ＭＳ Ｐゴシック" pitchFamily="50" charset="-128"/>
              </a:defRPr>
            </a:lvl1pPr>
          </a:lstStyle>
          <a:p>
            <a:pPr>
              <a:defRPr/>
            </a:pPr>
            <a:fld id="{C84AB2DD-845B-4950-8252-697436C0B42B}" type="slidenum">
              <a:rPr lang="en-US" altLang="ja-JP"/>
              <a:pPr>
                <a:defRPr/>
              </a:pPr>
              <a:t>‹#›</a:t>
            </a:fld>
            <a:endParaRPr lang="en-US" altLang="ja-JP"/>
          </a:p>
        </p:txBody>
      </p:sp>
      <p:pic>
        <p:nvPicPr>
          <p:cNvPr id="7" name="Picture 2" descr="E:\Pictures\Resized\EA21ロゴマーク_JPEG_基本B1_審査人事務局用_メッセージ付き_緑50mmサイズ.jp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0"/>
            <a:ext cx="941033" cy="9410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Pictures\Resized\IPSuSロゴマーク.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838983" y="0"/>
            <a:ext cx="1305016" cy="632117"/>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userDrawn="1"/>
        </p:nvSpPr>
        <p:spPr bwMode="auto">
          <a:xfrm>
            <a:off x="7813965" y="0"/>
            <a:ext cx="1330035" cy="665018"/>
          </a:xfrm>
          <a:prstGeom prst="rect">
            <a:avLst/>
          </a:prstGeom>
          <a:solidFill>
            <a:schemeClr val="bg1">
              <a:alpha val="81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10" name="正方形/長方形 9"/>
          <p:cNvSpPr/>
          <p:nvPr userDrawn="1"/>
        </p:nvSpPr>
        <p:spPr bwMode="auto">
          <a:xfrm>
            <a:off x="-3302" y="-3524"/>
            <a:ext cx="999275" cy="885139"/>
          </a:xfrm>
          <a:prstGeom prst="rect">
            <a:avLst/>
          </a:prstGeom>
          <a:solidFill>
            <a:schemeClr val="bg1">
              <a:alpha val="81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Tree>
  </p:cSld>
  <p:clrMap bg1="lt1" tx1="dk1" bg2="lt2" tx2="dk2" accent1="accent1" accent2="accent2" accent3="accent3" accent4="accent4" accent5="accent5" accent6="accent6" hlink="hlink" folHlink="folHlink"/>
  <p:sldLayoutIdLst>
    <p:sldLayoutId id="2147484913" r:id="rId1"/>
    <p:sldLayoutId id="2147484899" r:id="rId2"/>
    <p:sldLayoutId id="2147484900" r:id="rId3"/>
    <p:sldLayoutId id="2147484901" r:id="rId4"/>
    <p:sldLayoutId id="2147484902" r:id="rId5"/>
    <p:sldLayoutId id="2147484903" r:id="rId6"/>
    <p:sldLayoutId id="2147484904" r:id="rId7"/>
    <p:sldLayoutId id="2147484905" r:id="rId8"/>
    <p:sldLayoutId id="2147484906" r:id="rId9"/>
    <p:sldLayoutId id="2147484907" r:id="rId10"/>
    <p:sldLayoutId id="2147484908" r:id="rId11"/>
    <p:sldLayoutId id="2147484909" r:id="rId12"/>
    <p:sldLayoutId id="2147484910" r:id="rId13"/>
    <p:sldLayoutId id="2147484911" r:id="rId14"/>
    <p:sldLayoutId id="2147484912" r:id="rId15"/>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asuienv.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icef-forum.org/index.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wwf.or.jp/activities/lib/pdf_climate/green-energy/WWF_EnergyVisionReport_sm.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4"/>
          <p:cNvSpPr>
            <a:spLocks noGrp="1"/>
          </p:cNvSpPr>
          <p:nvPr>
            <p:ph type="ctrTitle"/>
          </p:nvPr>
        </p:nvSpPr>
        <p:spPr>
          <a:xfrm>
            <a:off x="341745" y="2300236"/>
            <a:ext cx="8626764" cy="1407460"/>
          </a:xfrm>
        </p:spPr>
        <p:txBody>
          <a:bodyPr/>
          <a:lstStyle/>
          <a:p>
            <a:pPr algn="ctr"/>
            <a:r>
              <a:rPr lang="ja-JP" altLang="en-US" sz="3600" dirty="0"/>
              <a:t>環境トップ企業への道</a:t>
            </a:r>
            <a:r>
              <a:rPr lang="en-US" altLang="ja-JP" sz="2800" dirty="0"/>
              <a:t/>
            </a:r>
            <a:br>
              <a:rPr lang="en-US" altLang="ja-JP" sz="2800" dirty="0"/>
            </a:br>
            <a:r>
              <a:rPr lang="ja-JP" altLang="en-US" sz="2400" dirty="0"/>
              <a:t>～大転換時代を乗り切る国際的感覚と日本流～</a:t>
            </a:r>
            <a:r>
              <a:rPr lang="en-US" altLang="ja-JP" sz="2800" dirty="0"/>
              <a:t/>
            </a:r>
            <a:br>
              <a:rPr lang="en-US" altLang="ja-JP" sz="2800" dirty="0"/>
            </a:br>
            <a:r>
              <a:rPr lang="en-US" altLang="ja-JP" sz="1800" dirty="0"/>
              <a:t>@</a:t>
            </a:r>
            <a:r>
              <a:rPr lang="zh-TW" altLang="en-US" sz="1800" dirty="0"/>
              <a:t> （公社）神奈川県環境保全協議会</a:t>
            </a:r>
            <a:endParaRPr lang="ja-JP" altLang="en-US" sz="1800" dirty="0"/>
          </a:p>
        </p:txBody>
      </p:sp>
      <p:sp>
        <p:nvSpPr>
          <p:cNvPr id="3075" name="サブタイトル 5"/>
          <p:cNvSpPr>
            <a:spLocks noGrp="1"/>
          </p:cNvSpPr>
          <p:nvPr>
            <p:ph type="subTitle" idx="1"/>
          </p:nvPr>
        </p:nvSpPr>
        <p:spPr>
          <a:xfrm>
            <a:off x="1346200" y="4041775"/>
            <a:ext cx="6400800" cy="1968500"/>
          </a:xfrm>
        </p:spPr>
        <p:txBody>
          <a:bodyPr/>
          <a:lstStyle/>
          <a:p>
            <a:r>
              <a:rPr lang="ja-JP" altLang="en-US" sz="2800" dirty="0"/>
              <a:t>安井　至</a:t>
            </a:r>
            <a:endParaRPr lang="en-US" altLang="ja-JP" sz="2800" dirty="0"/>
          </a:p>
          <a:p>
            <a:pPr>
              <a:lnSpc>
                <a:spcPts val="1900"/>
              </a:lnSpc>
            </a:pPr>
            <a:r>
              <a:rPr lang="ja-JP" altLang="en-US" sz="2000" dirty="0"/>
              <a:t>（一財）持続性推進機構　理事長</a:t>
            </a:r>
            <a:endParaRPr lang="en-US" altLang="ja-JP" sz="2800" dirty="0"/>
          </a:p>
          <a:p>
            <a:pPr>
              <a:lnSpc>
                <a:spcPts val="1900"/>
              </a:lnSpc>
            </a:pPr>
            <a:r>
              <a:rPr lang="ja-JP" altLang="en-US" sz="2400" dirty="0"/>
              <a:t>（</a:t>
            </a:r>
            <a:r>
              <a:rPr lang="ja-JP" altLang="en-US" sz="2000" dirty="0"/>
              <a:t>独）製品評価技術基盤機構名誉顧問</a:t>
            </a:r>
            <a:endParaRPr lang="en-US" altLang="ja-JP" sz="2000" dirty="0"/>
          </a:p>
          <a:p>
            <a:pPr>
              <a:lnSpc>
                <a:spcPts val="1900"/>
              </a:lnSpc>
            </a:pPr>
            <a:r>
              <a:rPr lang="ja-JP" altLang="en-US" sz="2000" dirty="0"/>
              <a:t>東京大学名誉教授</a:t>
            </a:r>
            <a:endParaRPr lang="en-US" altLang="ja-JP" sz="2000" dirty="0"/>
          </a:p>
          <a:p>
            <a:pPr>
              <a:lnSpc>
                <a:spcPts val="1900"/>
              </a:lnSpc>
            </a:pPr>
            <a:r>
              <a:rPr lang="ja-JP" altLang="en-US" sz="2000" dirty="0"/>
              <a:t>国際連合大学元副学長</a:t>
            </a:r>
            <a:endParaRPr lang="en-US" altLang="ja-JP" sz="2000" dirty="0"/>
          </a:p>
          <a:p>
            <a:pPr marL="0" lvl="1" indent="0" algn="ctr">
              <a:lnSpc>
                <a:spcPts val="1900"/>
              </a:lnSpc>
              <a:buClr>
                <a:schemeClr val="folHlink"/>
              </a:buClr>
              <a:buSzPct val="60000"/>
              <a:buNone/>
            </a:pPr>
            <a:r>
              <a:rPr lang="en-US" altLang="ja-JP" sz="2000" dirty="0">
                <a:hlinkClick r:id="rId3"/>
              </a:rPr>
              <a:t>http://www.yasuienv.net/</a:t>
            </a:r>
            <a:r>
              <a:rPr lang="ja-JP" altLang="en-US" sz="2000" dirty="0"/>
              <a:t>　</a:t>
            </a:r>
            <a:endParaRPr lang="en-US" altLang="ja-JP" sz="2000" dirty="0"/>
          </a:p>
          <a:p>
            <a:pPr marL="0" lvl="1" indent="0" algn="ctr">
              <a:lnSpc>
                <a:spcPts val="1900"/>
              </a:lnSpc>
              <a:buClr>
                <a:schemeClr val="folHlink"/>
              </a:buClr>
              <a:buSzPct val="60000"/>
              <a:buNone/>
            </a:pPr>
            <a:r>
              <a:rPr lang="ja-JP" altLang="en-US" sz="2000" dirty="0">
                <a:solidFill>
                  <a:srgbClr val="FF0000"/>
                </a:solidFill>
              </a:rPr>
              <a:t>１９年目　８８３万アクセス感謝</a:t>
            </a:r>
            <a:endParaRPr lang="en-US" altLang="ja-JP" sz="2000" dirty="0">
              <a:solidFill>
                <a:srgbClr val="FF0000"/>
              </a:solidFill>
            </a:endParaRPr>
          </a:p>
          <a:p>
            <a:pPr>
              <a:lnSpc>
                <a:spcPts val="1900"/>
              </a:lnSpc>
            </a:pPr>
            <a:endParaRPr lang="en-US" altLang="ja-JP" sz="2000" dirty="0"/>
          </a:p>
          <a:p>
            <a:endParaRPr lang="ja-JP" altLang="en-US" dirty="0"/>
          </a:p>
        </p:txBody>
      </p:sp>
      <p:sp>
        <p:nvSpPr>
          <p:cNvPr id="307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23229C9A-AC04-431D-89CB-53B70B7052AD}" type="slidenum">
              <a:rPr kumimoji="0" lang="en-US" altLang="ja-JP" sz="1400" smtClean="0">
                <a:solidFill>
                  <a:schemeClr val="bg2"/>
                </a:solidFill>
              </a:rPr>
              <a:pPr eaLnBrk="1" hangingPunct="1"/>
              <a:t>1</a:t>
            </a:fld>
            <a:endParaRPr kumimoji="0" lang="en-US" altLang="ja-JP" sz="1400" dirty="0">
              <a:solidFill>
                <a:schemeClr val="bg2"/>
              </a:solidFill>
            </a:endParaRPr>
          </a:p>
        </p:txBody>
      </p:sp>
      <p:grpSp>
        <p:nvGrpSpPr>
          <p:cNvPr id="13" name="グループ化 12"/>
          <p:cNvGrpSpPr/>
          <p:nvPr/>
        </p:nvGrpSpPr>
        <p:grpSpPr>
          <a:xfrm>
            <a:off x="385393" y="6679305"/>
            <a:ext cx="8568952" cy="72008"/>
            <a:chOff x="969132" y="3140011"/>
            <a:chExt cx="9074564" cy="72008"/>
          </a:xfrm>
        </p:grpSpPr>
        <p:sp>
          <p:nvSpPr>
            <p:cNvPr id="14" name="正方形/長方形 13"/>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5" name="正方形/長方形 14"/>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6" name="正方形/長方形 15"/>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7" name="正方形/長方形 16"/>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8" name="正方形/長方形 17"/>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9" name="正方形/長方形 18"/>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grpSp>
        <p:nvGrpSpPr>
          <p:cNvPr id="20" name="グループ化 19"/>
          <p:cNvGrpSpPr/>
          <p:nvPr/>
        </p:nvGrpSpPr>
        <p:grpSpPr>
          <a:xfrm>
            <a:off x="422139" y="870578"/>
            <a:ext cx="8568952" cy="72008"/>
            <a:chOff x="969132" y="3140011"/>
            <a:chExt cx="9074564" cy="72008"/>
          </a:xfrm>
        </p:grpSpPr>
        <p:sp>
          <p:nvSpPr>
            <p:cNvPr id="21" name="正方形/長方形 20"/>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2" name="正方形/長方形 21"/>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3" name="正方形/長方形 22"/>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4" name="正方形/長方形 23"/>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5" name="正方形/長方形 24"/>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6" name="正方形/長方形 25"/>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pic>
        <p:nvPicPr>
          <p:cNvPr id="27" name="Picture 4" descr="http://www.icef-forum.org/common/images/id.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9024" y="82491"/>
            <a:ext cx="996768" cy="69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226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10</a:t>
            </a:fld>
            <a:endParaRPr lang="en-US" altLang="ja-JP"/>
          </a:p>
        </p:txBody>
      </p:sp>
      <p:pic>
        <p:nvPicPr>
          <p:cNvPr id="2050" name="Picture 2" descr="D:\マイピクチャーDdrive\Resized\0Fi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88" y="0"/>
            <a:ext cx="102741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552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11</a:t>
            </a:fld>
            <a:endParaRPr lang="en-US" altLang="ja-JP">
              <a:solidFill>
                <a:srgbClr val="000000"/>
              </a:solidFill>
            </a:endParaRPr>
          </a:p>
        </p:txBody>
      </p:sp>
      <p:pic>
        <p:nvPicPr>
          <p:cNvPr id="3074" name="Picture 2" descr="D:\マイピクチャーDdrive\Resized\0Fi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584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476672"/>
            <a:ext cx="7793037" cy="651222"/>
          </a:xfrm>
        </p:spPr>
        <p:txBody>
          <a:bodyPr/>
          <a:lstStyle/>
          <a:p>
            <a:r>
              <a:rPr kumimoji="1" lang="ja-JP" altLang="en-US" sz="3600" dirty="0"/>
              <a:t>バックキャスト図解</a:t>
            </a:r>
          </a:p>
        </p:txBody>
      </p:sp>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12</a:t>
            </a:fld>
            <a:endParaRPr lang="en-US" altLang="ja-JP"/>
          </a:p>
        </p:txBody>
      </p:sp>
      <p:sp>
        <p:nvSpPr>
          <p:cNvPr id="5" name="正方形/長方形 4"/>
          <p:cNvSpPr/>
          <p:nvPr/>
        </p:nvSpPr>
        <p:spPr bwMode="auto">
          <a:xfrm>
            <a:off x="100201" y="1484784"/>
            <a:ext cx="8976980" cy="4608512"/>
          </a:xfrm>
          <a:prstGeom prst="rect">
            <a:avLst/>
          </a:prstGeom>
          <a:noFill/>
          <a:ln w="19050" cap="flat" cmpd="sng" algn="ctr">
            <a:solidFill>
              <a:schemeClr val="bg2">
                <a:lumMod val="75000"/>
                <a:lumOff val="2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8" name="フリーフォーム 7"/>
          <p:cNvSpPr/>
          <p:nvPr/>
        </p:nvSpPr>
        <p:spPr>
          <a:xfrm>
            <a:off x="95660" y="5888847"/>
            <a:ext cx="2497272" cy="164955"/>
          </a:xfrm>
          <a:custGeom>
            <a:avLst/>
            <a:gdLst>
              <a:gd name="connsiteX0" fmla="*/ 0 w 3330053"/>
              <a:gd name="connsiteY0" fmla="*/ 1078173 h 1086326"/>
              <a:gd name="connsiteX1" fmla="*/ 1528549 w 3330053"/>
              <a:gd name="connsiteY1" fmla="*/ 928048 h 1086326"/>
              <a:gd name="connsiteX2" fmla="*/ 3330053 w 3330053"/>
              <a:gd name="connsiteY2" fmla="*/ 0 h 1086326"/>
              <a:gd name="connsiteX3" fmla="*/ 3330053 w 3330053"/>
              <a:gd name="connsiteY3" fmla="*/ 0 h 1086326"/>
            </a:gdLst>
            <a:ahLst/>
            <a:cxnLst>
              <a:cxn ang="0">
                <a:pos x="connsiteX0" y="connsiteY0"/>
              </a:cxn>
              <a:cxn ang="0">
                <a:pos x="connsiteX1" y="connsiteY1"/>
              </a:cxn>
              <a:cxn ang="0">
                <a:pos x="connsiteX2" y="connsiteY2"/>
              </a:cxn>
              <a:cxn ang="0">
                <a:pos x="connsiteX3" y="connsiteY3"/>
              </a:cxn>
            </a:cxnLst>
            <a:rect l="l" t="t" r="r" b="b"/>
            <a:pathLst>
              <a:path w="3330053" h="1086326">
                <a:moveTo>
                  <a:pt x="0" y="1078173"/>
                </a:moveTo>
                <a:cubicBezTo>
                  <a:pt x="486770" y="1092958"/>
                  <a:pt x="973540" y="1107743"/>
                  <a:pt x="1528549" y="928048"/>
                </a:cubicBezTo>
                <a:cubicBezTo>
                  <a:pt x="2083558" y="748353"/>
                  <a:pt x="3330053" y="0"/>
                  <a:pt x="3330053" y="0"/>
                </a:cubicBezTo>
                <a:lnTo>
                  <a:pt x="3330053" y="0"/>
                </a:lnTo>
              </a:path>
            </a:pathLst>
          </a:custGeom>
          <a:ln w="41275">
            <a:solidFill>
              <a:srgbClr val="FF0000"/>
            </a:solidFill>
          </a:ln>
        </p:spPr>
        <p:txBody>
          <a:bodyPr rtlCol="0" anchor="ctr"/>
          <a:lstStyle/>
          <a:p>
            <a:pPr algn="ctr"/>
            <a:endParaRPr kumimoji="1" lang="ja-JP" altLang="en-US"/>
          </a:p>
        </p:txBody>
      </p:sp>
      <p:sp>
        <p:nvSpPr>
          <p:cNvPr id="9" name="円/楕円 8"/>
          <p:cNvSpPr/>
          <p:nvPr/>
        </p:nvSpPr>
        <p:spPr bwMode="auto">
          <a:xfrm>
            <a:off x="1344296" y="5870241"/>
            <a:ext cx="614792" cy="360040"/>
          </a:xfrm>
          <a:prstGeom prst="ellipse">
            <a:avLst/>
          </a:prstGeom>
          <a:solidFill>
            <a:schemeClr val="accent2"/>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11" name="円/楕円 10"/>
          <p:cNvSpPr/>
          <p:nvPr/>
        </p:nvSpPr>
        <p:spPr bwMode="auto">
          <a:xfrm>
            <a:off x="6913411" y="2060848"/>
            <a:ext cx="504056" cy="504056"/>
          </a:xfrm>
          <a:prstGeom prst="ellipse">
            <a:avLst/>
          </a:prstGeom>
          <a:solidFill>
            <a:schemeClr val="accent1">
              <a:lumMod val="60000"/>
              <a:lumOff val="40000"/>
            </a:schemeClr>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cxnSp>
        <p:nvCxnSpPr>
          <p:cNvPr id="14" name="直線コネクタ 13"/>
          <p:cNvCxnSpPr/>
          <p:nvPr/>
        </p:nvCxnSpPr>
        <p:spPr bwMode="auto">
          <a:xfrm flipH="1">
            <a:off x="1764879" y="1484784"/>
            <a:ext cx="6603617" cy="4438184"/>
          </a:xfrm>
          <a:prstGeom prst="line">
            <a:avLst/>
          </a:prstGeom>
          <a:noFill/>
          <a:ln w="31750" cap="flat" cmpd="sng" algn="ctr">
            <a:solidFill>
              <a:schemeClr val="accent5">
                <a:lumMod val="25000"/>
              </a:schemeClr>
            </a:solidFill>
            <a:prstDash val="sysDash"/>
            <a:round/>
            <a:headEnd type="none" w="med" len="med"/>
            <a:tailEnd type="arrow"/>
          </a:ln>
          <a:effectLst/>
        </p:spPr>
      </p:cxnSp>
      <p:sp>
        <p:nvSpPr>
          <p:cNvPr id="16" name="正方形/長方形 15"/>
          <p:cNvSpPr/>
          <p:nvPr/>
        </p:nvSpPr>
        <p:spPr bwMode="auto">
          <a:xfrm>
            <a:off x="4033091" y="5557475"/>
            <a:ext cx="72008" cy="535821"/>
          </a:xfrm>
          <a:prstGeom prst="rect">
            <a:avLst/>
          </a:prstGeom>
          <a:noFill/>
          <a:ln w="19050" cap="flat" cmpd="sng" algn="ctr">
            <a:solidFill>
              <a:schemeClr val="tx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17" name="正方形/長方形 16"/>
          <p:cNvSpPr/>
          <p:nvPr/>
        </p:nvSpPr>
        <p:spPr bwMode="auto">
          <a:xfrm>
            <a:off x="7129435" y="2348880"/>
            <a:ext cx="72008" cy="3735403"/>
          </a:xfrm>
          <a:prstGeom prst="rect">
            <a:avLst/>
          </a:prstGeom>
          <a:noFill/>
          <a:ln w="19050" cap="flat" cmpd="sng" algn="ctr">
            <a:solidFill>
              <a:schemeClr val="tx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cxnSp>
        <p:nvCxnSpPr>
          <p:cNvPr id="13" name="直線矢印コネクタ 12"/>
          <p:cNvCxnSpPr>
            <a:stCxn id="8" idx="2"/>
            <a:endCxn id="16" idx="0"/>
          </p:cNvCxnSpPr>
          <p:nvPr/>
        </p:nvCxnSpPr>
        <p:spPr bwMode="auto">
          <a:xfrm flipV="1">
            <a:off x="2519124" y="5557475"/>
            <a:ext cx="1623779" cy="331372"/>
          </a:xfrm>
          <a:prstGeom prst="straightConnector1">
            <a:avLst/>
          </a:prstGeom>
          <a:noFill/>
          <a:ln w="19050" cap="flat" cmpd="sng" algn="ctr">
            <a:solidFill>
              <a:srgbClr val="FF0000"/>
            </a:solidFill>
            <a:prstDash val="solid"/>
            <a:round/>
            <a:headEnd type="none" w="med" len="med"/>
            <a:tailEnd type="arrow"/>
          </a:ln>
          <a:effectLst/>
        </p:spPr>
      </p:cxnSp>
      <p:sp>
        <p:nvSpPr>
          <p:cNvPr id="22" name="テキスト ボックス 21"/>
          <p:cNvSpPr txBox="1"/>
          <p:nvPr/>
        </p:nvSpPr>
        <p:spPr>
          <a:xfrm>
            <a:off x="3420754" y="6093296"/>
            <a:ext cx="1332417" cy="461665"/>
          </a:xfrm>
          <a:prstGeom prst="rect">
            <a:avLst/>
          </a:prstGeom>
          <a:noFill/>
        </p:spPr>
        <p:txBody>
          <a:bodyPr wrap="none" rtlCol="0">
            <a:spAutoFit/>
          </a:bodyPr>
          <a:lstStyle/>
          <a:p>
            <a:r>
              <a:rPr kumimoji="1" lang="ja-JP" altLang="en-US" dirty="0"/>
              <a:t>２０３０年</a:t>
            </a:r>
          </a:p>
        </p:txBody>
      </p:sp>
      <p:sp>
        <p:nvSpPr>
          <p:cNvPr id="23" name="テキスト ボックス 22"/>
          <p:cNvSpPr txBox="1"/>
          <p:nvPr/>
        </p:nvSpPr>
        <p:spPr>
          <a:xfrm>
            <a:off x="6517098" y="6098412"/>
            <a:ext cx="1332417" cy="461665"/>
          </a:xfrm>
          <a:prstGeom prst="rect">
            <a:avLst/>
          </a:prstGeom>
          <a:noFill/>
        </p:spPr>
        <p:txBody>
          <a:bodyPr wrap="none" rtlCol="0">
            <a:spAutoFit/>
          </a:bodyPr>
          <a:lstStyle/>
          <a:p>
            <a:r>
              <a:rPr kumimoji="1" lang="ja-JP" altLang="en-US" dirty="0"/>
              <a:t>２０５０年</a:t>
            </a:r>
          </a:p>
        </p:txBody>
      </p:sp>
      <p:sp>
        <p:nvSpPr>
          <p:cNvPr id="27" name="テキスト ボックス 26"/>
          <p:cNvSpPr txBox="1"/>
          <p:nvPr/>
        </p:nvSpPr>
        <p:spPr>
          <a:xfrm>
            <a:off x="3457027" y="4653136"/>
            <a:ext cx="1732570" cy="830997"/>
          </a:xfrm>
          <a:prstGeom prst="rect">
            <a:avLst/>
          </a:prstGeom>
          <a:noFill/>
        </p:spPr>
        <p:txBody>
          <a:bodyPr wrap="square" rtlCol="0">
            <a:spAutoFit/>
          </a:bodyPr>
          <a:lstStyle/>
          <a:p>
            <a:r>
              <a:rPr kumimoji="1" lang="ja-JP" altLang="en-US" dirty="0"/>
              <a:t>２０１３年比</a:t>
            </a:r>
            <a:endParaRPr kumimoji="1" lang="en-US" altLang="ja-JP" dirty="0"/>
          </a:p>
          <a:p>
            <a:r>
              <a:rPr lang="ja-JP" altLang="en-US" dirty="0"/>
              <a:t>▲２６％</a:t>
            </a:r>
            <a:endParaRPr kumimoji="1" lang="ja-JP" altLang="en-US" dirty="0"/>
          </a:p>
        </p:txBody>
      </p:sp>
      <p:sp>
        <p:nvSpPr>
          <p:cNvPr id="30" name="正方形/長方形 29"/>
          <p:cNvSpPr/>
          <p:nvPr/>
        </p:nvSpPr>
        <p:spPr bwMode="auto">
          <a:xfrm>
            <a:off x="4971589" y="4982970"/>
            <a:ext cx="72008" cy="535821"/>
          </a:xfrm>
          <a:prstGeom prst="rect">
            <a:avLst/>
          </a:prstGeom>
          <a:noFill/>
          <a:ln w="19050" cap="flat" cmpd="sng" algn="ctr">
            <a:solidFill>
              <a:schemeClr val="tx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31" name="正方形/長方形 30"/>
          <p:cNvSpPr/>
          <p:nvPr/>
        </p:nvSpPr>
        <p:spPr bwMode="auto">
          <a:xfrm>
            <a:off x="5617267" y="4351765"/>
            <a:ext cx="72008" cy="589403"/>
          </a:xfrm>
          <a:prstGeom prst="rect">
            <a:avLst/>
          </a:prstGeom>
          <a:noFill/>
          <a:ln w="19050" cap="flat" cmpd="sng" algn="ctr">
            <a:solidFill>
              <a:schemeClr val="tx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32" name="正方形/長方形 31"/>
          <p:cNvSpPr/>
          <p:nvPr/>
        </p:nvSpPr>
        <p:spPr bwMode="auto">
          <a:xfrm>
            <a:off x="6268793" y="3703693"/>
            <a:ext cx="72008" cy="589403"/>
          </a:xfrm>
          <a:prstGeom prst="rect">
            <a:avLst/>
          </a:prstGeom>
          <a:noFill/>
          <a:ln w="19050" cap="flat" cmpd="sng" algn="ctr">
            <a:solidFill>
              <a:schemeClr val="tx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33" name="正方形/長方形 32"/>
          <p:cNvSpPr/>
          <p:nvPr/>
        </p:nvSpPr>
        <p:spPr bwMode="auto">
          <a:xfrm>
            <a:off x="6841403" y="2911605"/>
            <a:ext cx="72008" cy="589403"/>
          </a:xfrm>
          <a:prstGeom prst="rect">
            <a:avLst/>
          </a:prstGeom>
          <a:noFill/>
          <a:ln w="19050" cap="flat" cmpd="sng" algn="ctr">
            <a:solidFill>
              <a:schemeClr val="tx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cxnSp>
        <p:nvCxnSpPr>
          <p:cNvPr id="35" name="直線矢印コネクタ 34"/>
          <p:cNvCxnSpPr>
            <a:stCxn id="16" idx="0"/>
          </p:cNvCxnSpPr>
          <p:nvPr/>
        </p:nvCxnSpPr>
        <p:spPr bwMode="auto">
          <a:xfrm flipV="1">
            <a:off x="4024201" y="4941169"/>
            <a:ext cx="987663" cy="616306"/>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37" name="直線矢印コネクタ 36"/>
          <p:cNvCxnSpPr>
            <a:endCxn id="31" idx="0"/>
          </p:cNvCxnSpPr>
          <p:nvPr/>
        </p:nvCxnSpPr>
        <p:spPr bwMode="auto">
          <a:xfrm flipV="1">
            <a:off x="4968487" y="4351765"/>
            <a:ext cx="717393" cy="589404"/>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39" name="直線矢印コネクタ 38"/>
          <p:cNvCxnSpPr>
            <a:stCxn id="31" idx="0"/>
            <a:endCxn id="32" idx="0"/>
          </p:cNvCxnSpPr>
          <p:nvPr/>
        </p:nvCxnSpPr>
        <p:spPr bwMode="auto">
          <a:xfrm flipV="1">
            <a:off x="5620695" y="3703693"/>
            <a:ext cx="716679" cy="648072"/>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41" name="直線矢印コネクタ 40"/>
          <p:cNvCxnSpPr>
            <a:stCxn id="32" idx="0"/>
            <a:endCxn id="33" idx="0"/>
          </p:cNvCxnSpPr>
          <p:nvPr/>
        </p:nvCxnSpPr>
        <p:spPr bwMode="auto">
          <a:xfrm flipV="1">
            <a:off x="6276167" y="2911605"/>
            <a:ext cx="629871" cy="792088"/>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43" name="直線矢印コネクタ 42"/>
          <p:cNvCxnSpPr>
            <a:stCxn id="33" idx="0"/>
            <a:endCxn id="17" idx="0"/>
          </p:cNvCxnSpPr>
          <p:nvPr/>
        </p:nvCxnSpPr>
        <p:spPr bwMode="auto">
          <a:xfrm flipV="1">
            <a:off x="6863006" y="2348880"/>
            <a:ext cx="316835" cy="562725"/>
          </a:xfrm>
          <a:prstGeom prst="straightConnector1">
            <a:avLst/>
          </a:prstGeom>
          <a:noFill/>
          <a:ln w="19050" cap="flat" cmpd="sng" algn="ctr">
            <a:solidFill>
              <a:schemeClr val="accent5">
                <a:lumMod val="25000"/>
              </a:schemeClr>
            </a:solidFill>
            <a:prstDash val="solid"/>
            <a:round/>
            <a:headEnd type="none" w="med" len="med"/>
            <a:tailEnd type="arrow"/>
          </a:ln>
          <a:effectLst/>
        </p:spPr>
      </p:cxnSp>
      <p:sp>
        <p:nvSpPr>
          <p:cNvPr id="44" name="テキスト ボックス 43"/>
          <p:cNvSpPr txBox="1"/>
          <p:nvPr/>
        </p:nvSpPr>
        <p:spPr>
          <a:xfrm>
            <a:off x="169728" y="1253951"/>
            <a:ext cx="1737976" cy="461665"/>
          </a:xfrm>
          <a:prstGeom prst="rect">
            <a:avLst/>
          </a:prstGeom>
          <a:solidFill>
            <a:schemeClr val="accent2">
              <a:lumMod val="20000"/>
              <a:lumOff val="80000"/>
            </a:schemeClr>
          </a:solidFill>
        </p:spPr>
        <p:txBody>
          <a:bodyPr wrap="none" rtlCol="0">
            <a:spAutoFit/>
          </a:bodyPr>
          <a:lstStyle/>
          <a:p>
            <a:r>
              <a:rPr kumimoji="1" lang="ja-JP" altLang="en-US" dirty="0"/>
              <a:t>１００％削減</a:t>
            </a:r>
          </a:p>
        </p:txBody>
      </p:sp>
      <p:sp>
        <p:nvSpPr>
          <p:cNvPr id="45" name="テキスト ボックス 44"/>
          <p:cNvSpPr txBox="1"/>
          <p:nvPr/>
        </p:nvSpPr>
        <p:spPr>
          <a:xfrm>
            <a:off x="6321532" y="1599183"/>
            <a:ext cx="1527983" cy="461665"/>
          </a:xfrm>
          <a:prstGeom prst="rect">
            <a:avLst/>
          </a:prstGeom>
          <a:noFill/>
        </p:spPr>
        <p:txBody>
          <a:bodyPr wrap="none" rtlCol="0">
            <a:spAutoFit/>
          </a:bodyPr>
          <a:lstStyle/>
          <a:p>
            <a:r>
              <a:rPr kumimoji="1" lang="ja-JP" altLang="en-US" dirty="0"/>
              <a:t>８０％削減</a:t>
            </a:r>
          </a:p>
        </p:txBody>
      </p:sp>
      <p:sp>
        <p:nvSpPr>
          <p:cNvPr id="49" name="テキスト ボックス 48"/>
          <p:cNvSpPr txBox="1"/>
          <p:nvPr/>
        </p:nvSpPr>
        <p:spPr>
          <a:xfrm>
            <a:off x="1008755" y="6093296"/>
            <a:ext cx="1382381" cy="461665"/>
          </a:xfrm>
          <a:prstGeom prst="rect">
            <a:avLst/>
          </a:prstGeom>
          <a:noFill/>
        </p:spPr>
        <p:txBody>
          <a:bodyPr wrap="square" rtlCol="0">
            <a:spAutoFit/>
          </a:bodyPr>
          <a:lstStyle/>
          <a:p>
            <a:r>
              <a:rPr kumimoji="1" lang="ja-JP" altLang="en-US" dirty="0"/>
              <a:t>２０１５年</a:t>
            </a:r>
          </a:p>
        </p:txBody>
      </p:sp>
      <p:grpSp>
        <p:nvGrpSpPr>
          <p:cNvPr id="28" name="グループ化 27"/>
          <p:cNvGrpSpPr/>
          <p:nvPr/>
        </p:nvGrpSpPr>
        <p:grpSpPr>
          <a:xfrm>
            <a:off x="299536" y="1043719"/>
            <a:ext cx="8568952" cy="72008"/>
            <a:chOff x="969132" y="3140011"/>
            <a:chExt cx="9074564" cy="72008"/>
          </a:xfrm>
        </p:grpSpPr>
        <p:sp>
          <p:nvSpPr>
            <p:cNvPr id="29" name="正方形/長方形 28"/>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4" name="正方形/長方形 33"/>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6" name="正方形/長方形 35"/>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8" name="正方形/長方形 37"/>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0" name="正方形/長方形 3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2" name="正方形/長方形 41"/>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
        <p:nvSpPr>
          <p:cNvPr id="3" name="円/楕円 2"/>
          <p:cNvSpPr/>
          <p:nvPr/>
        </p:nvSpPr>
        <p:spPr bwMode="auto">
          <a:xfrm>
            <a:off x="8175446" y="1230801"/>
            <a:ext cx="469002" cy="461665"/>
          </a:xfrm>
          <a:prstGeom prst="ellipse">
            <a:avLst/>
          </a:prstGeom>
          <a:solidFill>
            <a:schemeClr val="accent1">
              <a:lumMod val="75000"/>
            </a:schemeClr>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grpSp>
        <p:nvGrpSpPr>
          <p:cNvPr id="7" name="グループ化 6"/>
          <p:cNvGrpSpPr/>
          <p:nvPr/>
        </p:nvGrpSpPr>
        <p:grpSpPr>
          <a:xfrm>
            <a:off x="7633205" y="2170706"/>
            <a:ext cx="1292662" cy="3386769"/>
            <a:chOff x="7603772" y="2170706"/>
            <a:chExt cx="1292662" cy="3386769"/>
          </a:xfrm>
        </p:grpSpPr>
        <p:sp>
          <p:nvSpPr>
            <p:cNvPr id="18" name="テキスト ボックス 17"/>
            <p:cNvSpPr txBox="1"/>
            <p:nvPr/>
          </p:nvSpPr>
          <p:spPr>
            <a:xfrm>
              <a:off x="7603772" y="2348880"/>
              <a:ext cx="1292662" cy="3170099"/>
            </a:xfrm>
            <a:prstGeom prst="rect">
              <a:avLst/>
            </a:prstGeom>
            <a:noFill/>
          </p:spPr>
          <p:txBody>
            <a:bodyPr vert="eaVert" wrap="none" rtlCol="0">
              <a:spAutoFit/>
            </a:bodyPr>
            <a:lstStyle/>
            <a:p>
              <a:r>
                <a:rPr kumimoji="1" lang="ja-JP" altLang="en-US" dirty="0"/>
                <a:t>今世紀後半のどこかで</a:t>
              </a:r>
            </a:p>
            <a:p>
              <a:r>
                <a:rPr kumimoji="1" lang="ja-JP" altLang="en-US" dirty="0">
                  <a:solidFill>
                    <a:srgbClr val="0070C0"/>
                  </a:solidFill>
                </a:rPr>
                <a:t>逆産業革命</a:t>
              </a:r>
              <a:r>
                <a:rPr kumimoji="1" lang="ja-JP" altLang="en-US" dirty="0"/>
                <a:t>を</a:t>
              </a:r>
              <a:r>
                <a:rPr lang="ja-JP" altLang="en-US" dirty="0"/>
                <a:t>完了する</a:t>
              </a:r>
              <a:endParaRPr kumimoji="1" lang="ja-JP" altLang="en-US" dirty="0"/>
            </a:p>
            <a:p>
              <a:r>
                <a:rPr kumimoji="1" lang="ja-JP" altLang="en-US" dirty="0"/>
                <a:t>＝</a:t>
              </a:r>
              <a:r>
                <a:rPr kumimoji="1" lang="ja-JP" altLang="en-US" b="1" dirty="0">
                  <a:solidFill>
                    <a:srgbClr val="FF0000"/>
                  </a:solidFill>
                </a:rPr>
                <a:t>化石燃料からの離脱</a:t>
              </a:r>
            </a:p>
          </p:txBody>
        </p:sp>
        <p:sp>
          <p:nvSpPr>
            <p:cNvPr id="6" name="四角形吹き出し 5"/>
            <p:cNvSpPr/>
            <p:nvPr/>
          </p:nvSpPr>
          <p:spPr bwMode="auto">
            <a:xfrm>
              <a:off x="7633205" y="2170706"/>
              <a:ext cx="1200760" cy="3386769"/>
            </a:xfrm>
            <a:prstGeom prst="wedgeRectCallout">
              <a:avLst>
                <a:gd name="adj1" fmla="val 15297"/>
                <a:gd name="adj2" fmla="val -64983"/>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grpSp>
    </p:spTree>
    <p:extLst>
      <p:ext uri="{BB962C8B-B14F-4D97-AF65-F5344CB8AC3E}">
        <p14:creationId xmlns:p14="http://schemas.microsoft.com/office/powerpoint/2010/main" val="148063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20388" y="281863"/>
            <a:ext cx="7793037" cy="528356"/>
          </a:xfrm>
        </p:spPr>
        <p:txBody>
          <a:bodyPr/>
          <a:lstStyle/>
          <a:p>
            <a:r>
              <a:rPr kumimoji="1" lang="ja-JP" altLang="en-US" sz="4000" dirty="0"/>
              <a:t>産業革命という言葉</a:t>
            </a:r>
          </a:p>
        </p:txBody>
      </p:sp>
      <p:sp>
        <p:nvSpPr>
          <p:cNvPr id="3" name="コンテンツ プレースホルダー 2"/>
          <p:cNvSpPr>
            <a:spLocks noGrp="1"/>
          </p:cNvSpPr>
          <p:nvPr>
            <p:ph idx="1"/>
          </p:nvPr>
        </p:nvSpPr>
        <p:spPr>
          <a:xfrm>
            <a:off x="696554" y="1184335"/>
            <a:ext cx="8100208" cy="5123867"/>
          </a:xfrm>
        </p:spPr>
        <p:txBody>
          <a:bodyPr/>
          <a:lstStyle/>
          <a:p>
            <a:r>
              <a:rPr kumimoji="1" lang="ja-JP" altLang="en-US" sz="2800" dirty="0">
                <a:solidFill>
                  <a:srgbClr val="0070C0"/>
                </a:solidFill>
              </a:rPr>
              <a:t>自動織機</a:t>
            </a:r>
            <a:r>
              <a:rPr kumimoji="1" lang="ja-JP" altLang="en-US" sz="2800" dirty="0"/>
              <a:t>を核心技術とする考え方</a:t>
            </a:r>
            <a:endParaRPr kumimoji="1" lang="en-US" altLang="ja-JP" sz="2800" dirty="0"/>
          </a:p>
          <a:p>
            <a:pPr lvl="1"/>
            <a:r>
              <a:rPr lang="ja-JP" altLang="en-US" sz="2400" dirty="0">
                <a:solidFill>
                  <a:schemeClr val="tx2">
                    <a:lumMod val="75000"/>
                  </a:schemeClr>
                </a:solidFill>
              </a:rPr>
              <a:t>１７７１年アークライト</a:t>
            </a:r>
            <a:r>
              <a:rPr lang="ja-JP" altLang="en-US" sz="2400" dirty="0"/>
              <a:t>の水力紡績機</a:t>
            </a:r>
            <a:endParaRPr lang="en-US" altLang="ja-JP" sz="2400" dirty="0"/>
          </a:p>
          <a:p>
            <a:pPr lvl="1"/>
            <a:r>
              <a:rPr lang="ja-JP" altLang="en-US" sz="2400" dirty="0"/>
              <a:t>⇒工場というものが意味を持った</a:t>
            </a:r>
            <a:endParaRPr lang="en-US" altLang="ja-JP" sz="2400" dirty="0"/>
          </a:p>
          <a:p>
            <a:pPr lvl="1"/>
            <a:r>
              <a:rPr kumimoji="1" lang="ja-JP" altLang="en-US" sz="2400" dirty="0">
                <a:solidFill>
                  <a:schemeClr val="tx2">
                    <a:lumMod val="75000"/>
                  </a:schemeClr>
                </a:solidFill>
              </a:rPr>
              <a:t>１７８５年カートライト</a:t>
            </a:r>
            <a:r>
              <a:rPr kumimoji="1" lang="ja-JP" altLang="en-US" sz="2400" dirty="0"/>
              <a:t>の力織機（蒸気機関）</a:t>
            </a:r>
            <a:endParaRPr kumimoji="1" lang="en-US" altLang="ja-JP" sz="2400" dirty="0"/>
          </a:p>
          <a:p>
            <a:r>
              <a:rPr lang="ja-JP" altLang="en-US" sz="2800" dirty="0">
                <a:solidFill>
                  <a:srgbClr val="0070C0"/>
                </a:solidFill>
              </a:rPr>
              <a:t>製鉄</a:t>
            </a:r>
            <a:r>
              <a:rPr lang="ja-JP" altLang="en-US" sz="2800" dirty="0"/>
              <a:t>を核心技術とする考え方</a:t>
            </a:r>
            <a:endParaRPr lang="en-US" altLang="ja-JP" sz="2800" dirty="0"/>
          </a:p>
          <a:p>
            <a:pPr lvl="1"/>
            <a:r>
              <a:rPr kumimoji="1" lang="ja-JP" altLang="en-US" sz="2400" dirty="0"/>
              <a:t>木炭による製鉄法は木材不足で衰退</a:t>
            </a:r>
            <a:endParaRPr kumimoji="1" lang="en-US" altLang="ja-JP" sz="2400" dirty="0"/>
          </a:p>
          <a:p>
            <a:pPr lvl="1"/>
            <a:r>
              <a:rPr kumimoji="1" lang="ja-JP" altLang="en-US" sz="2400" dirty="0"/>
              <a:t>１８世紀になりコークス製鉄法</a:t>
            </a:r>
            <a:endParaRPr kumimoji="1" lang="en-US" altLang="ja-JP" sz="2400" dirty="0"/>
          </a:p>
          <a:p>
            <a:r>
              <a:rPr lang="ja-JP" altLang="en-US" sz="2800" dirty="0">
                <a:solidFill>
                  <a:srgbClr val="0070C0"/>
                </a:solidFill>
              </a:rPr>
              <a:t>動力源</a:t>
            </a:r>
            <a:r>
              <a:rPr lang="ja-JP" altLang="en-US" sz="2800" dirty="0"/>
              <a:t>を核心技術とする考え方</a:t>
            </a:r>
            <a:endParaRPr lang="en-US" altLang="ja-JP" sz="2800" dirty="0"/>
          </a:p>
          <a:p>
            <a:pPr lvl="1"/>
            <a:r>
              <a:rPr kumimoji="1" lang="ja-JP" altLang="en-US" sz="2400" dirty="0">
                <a:solidFill>
                  <a:schemeClr val="tx2">
                    <a:lumMod val="75000"/>
                  </a:schemeClr>
                </a:solidFill>
              </a:rPr>
              <a:t>１７１２年ニューコメン</a:t>
            </a:r>
            <a:r>
              <a:rPr kumimoji="1" lang="ja-JP" altLang="en-US" sz="2400" dirty="0"/>
              <a:t>が蒸気ポンプが炭坑の排水に</a:t>
            </a:r>
            <a:endParaRPr kumimoji="1" lang="en-US" altLang="ja-JP" sz="2400" dirty="0"/>
          </a:p>
          <a:p>
            <a:pPr lvl="1"/>
            <a:r>
              <a:rPr lang="ja-JP" altLang="en-US" sz="2400" dirty="0">
                <a:solidFill>
                  <a:schemeClr val="tx2">
                    <a:lumMod val="75000"/>
                  </a:schemeClr>
                </a:solidFill>
              </a:rPr>
              <a:t>１７８５年ワット</a:t>
            </a:r>
            <a:r>
              <a:rPr lang="ja-JP" altLang="en-US" sz="2400" dirty="0"/>
              <a:t>の蒸気機関（円運動をする機関）</a:t>
            </a:r>
            <a:endParaRPr lang="en-US" altLang="ja-JP" sz="2400" dirty="0"/>
          </a:p>
          <a:p>
            <a:r>
              <a:rPr kumimoji="1" lang="ja-JP" altLang="en-US" sz="2800" dirty="0"/>
              <a:t>個人的には</a:t>
            </a:r>
            <a:r>
              <a:rPr kumimoji="1" lang="ja-JP" altLang="en-US" sz="2800" dirty="0">
                <a:solidFill>
                  <a:srgbClr val="FF0000"/>
                </a:solidFill>
              </a:rPr>
              <a:t>化石燃料の利用技術！</a:t>
            </a:r>
            <a:r>
              <a:rPr kumimoji="1" lang="ja-JP" altLang="en-US" sz="2800" dirty="0"/>
              <a:t>と理解</a:t>
            </a:r>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13</a:t>
            </a:fld>
            <a:endParaRPr lang="en-US" altLang="ja-JP"/>
          </a:p>
        </p:txBody>
      </p:sp>
      <p:grpSp>
        <p:nvGrpSpPr>
          <p:cNvPr id="5" name="グループ化 4"/>
          <p:cNvGrpSpPr/>
          <p:nvPr/>
        </p:nvGrpSpPr>
        <p:grpSpPr>
          <a:xfrm>
            <a:off x="299536" y="864497"/>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2711298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14</a:t>
            </a:fld>
            <a:endParaRPr lang="en-US" altLang="ja-JP"/>
          </a:p>
        </p:txBody>
      </p:sp>
      <p:pic>
        <p:nvPicPr>
          <p:cNvPr id="5" name="Picture 2" descr="C:\Users\IY\Documents\My Dropbox\通常用\indicator7_2013_globemission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9053" y="335668"/>
            <a:ext cx="7133993" cy="644709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コネクタ 6"/>
          <p:cNvCxnSpPr/>
          <p:nvPr/>
        </p:nvCxnSpPr>
        <p:spPr bwMode="auto">
          <a:xfrm flipV="1">
            <a:off x="3669175" y="5173885"/>
            <a:ext cx="3148314" cy="1018572"/>
          </a:xfrm>
          <a:prstGeom prst="line">
            <a:avLst/>
          </a:prstGeom>
          <a:noFill/>
          <a:ln w="31750" cap="flat" cmpd="sng" algn="ctr">
            <a:solidFill>
              <a:schemeClr val="accent5">
                <a:lumMod val="25000"/>
              </a:schemeClr>
            </a:solidFill>
            <a:prstDash val="solid"/>
            <a:round/>
            <a:headEnd type="none" w="med" len="med"/>
            <a:tailEnd type="arrow"/>
          </a:ln>
          <a:effectLst/>
        </p:spPr>
      </p:cxnSp>
      <p:cxnSp>
        <p:nvCxnSpPr>
          <p:cNvPr id="9" name="直線矢印コネクタ 8"/>
          <p:cNvCxnSpPr/>
          <p:nvPr/>
        </p:nvCxnSpPr>
        <p:spPr bwMode="auto">
          <a:xfrm flipV="1">
            <a:off x="5752619" y="1562584"/>
            <a:ext cx="1770927" cy="4653023"/>
          </a:xfrm>
          <a:prstGeom prst="straightConnector1">
            <a:avLst/>
          </a:prstGeom>
          <a:noFill/>
          <a:ln w="31750" cap="flat" cmpd="sng" algn="ctr">
            <a:solidFill>
              <a:srgbClr val="FF0000"/>
            </a:solidFill>
            <a:prstDash val="solid"/>
            <a:round/>
            <a:headEnd type="none" w="med" len="med"/>
            <a:tailEnd type="arrow"/>
          </a:ln>
          <a:effectLst/>
        </p:spPr>
      </p:cxnSp>
      <p:sp>
        <p:nvSpPr>
          <p:cNvPr id="2" name="タイトル 1"/>
          <p:cNvSpPr>
            <a:spLocks noGrp="1"/>
          </p:cNvSpPr>
          <p:nvPr>
            <p:ph type="title"/>
          </p:nvPr>
        </p:nvSpPr>
        <p:spPr>
          <a:xfrm>
            <a:off x="1301418" y="38023"/>
            <a:ext cx="7171259" cy="1001579"/>
          </a:xfrm>
          <a:solidFill>
            <a:schemeClr val="bg1"/>
          </a:solidFill>
        </p:spPr>
        <p:txBody>
          <a:bodyPr anchor="ctr"/>
          <a:lstStyle/>
          <a:p>
            <a:r>
              <a:rPr lang="ja-JP" altLang="en-US" sz="3200" dirty="0"/>
              <a:t>化石燃料燃焼による二酸化炭素排出量</a:t>
            </a:r>
          </a:p>
        </p:txBody>
      </p:sp>
      <p:grpSp>
        <p:nvGrpSpPr>
          <p:cNvPr id="11" name="グループ化 10"/>
          <p:cNvGrpSpPr/>
          <p:nvPr/>
        </p:nvGrpSpPr>
        <p:grpSpPr>
          <a:xfrm>
            <a:off x="299536" y="904819"/>
            <a:ext cx="8568952" cy="72008"/>
            <a:chOff x="969132" y="3140011"/>
            <a:chExt cx="9074564" cy="72008"/>
          </a:xfrm>
        </p:grpSpPr>
        <p:sp>
          <p:nvSpPr>
            <p:cNvPr id="12" name="正方形/長方形 11"/>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3" name="正方形/長方形 12"/>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4" name="正方形/長方形 13"/>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5" name="正方形/長方形 14"/>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6" name="正方形/長方形 15"/>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7" name="正方形/長方形 16"/>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
        <p:nvSpPr>
          <p:cNvPr id="18" name="角丸四角形吹き出し 17"/>
          <p:cNvSpPr/>
          <p:nvPr/>
        </p:nvSpPr>
        <p:spPr bwMode="auto">
          <a:xfrm>
            <a:off x="2197020" y="3530278"/>
            <a:ext cx="2446557" cy="919401"/>
          </a:xfrm>
          <a:prstGeom prst="wedgeRoundRectCallout">
            <a:avLst>
              <a:gd name="adj1" fmla="val 43982"/>
              <a:gd name="adj2" fmla="val 211055"/>
              <a:gd name="adj3" fmla="val 16667"/>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rPr>
              <a:t>ロックフェラー</a:t>
            </a:r>
            <a:endParaRPr kumimoji="1" lang="en-US" altLang="ja-JP" sz="2400" b="0" i="0" u="none" strike="noStrike" cap="none" normalizeH="0" baseline="0" dirty="0">
              <a:ln>
                <a:noFill/>
              </a:ln>
              <a:solidFill>
                <a:schemeClr val="tx1"/>
              </a:solidFill>
              <a:effectLst/>
              <a:latin typeface="Tahoma" pitchFamily="34"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スタンダード石油</a:t>
            </a:r>
            <a:endPar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endParaRPr>
          </a:p>
        </p:txBody>
      </p:sp>
      <p:sp>
        <p:nvSpPr>
          <p:cNvPr id="19" name="角丸四角形吹き出し 18"/>
          <p:cNvSpPr/>
          <p:nvPr/>
        </p:nvSpPr>
        <p:spPr bwMode="auto">
          <a:xfrm>
            <a:off x="5612903" y="1324191"/>
            <a:ext cx="544830" cy="3474785"/>
          </a:xfrm>
          <a:prstGeom prst="wedgeRoundRectCallout">
            <a:avLst>
              <a:gd name="adj1" fmla="val 25905"/>
              <a:gd name="adj2" fmla="val 65831"/>
              <a:gd name="adj3" fmla="val 16667"/>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rPr>
              <a:t>化</a:t>
            </a:r>
            <a:endParaRPr kumimoji="1" lang="en-US" altLang="ja-JP" sz="2400" b="0" i="0" u="none" strike="noStrike" cap="none" normalizeH="0" baseline="0" dirty="0">
              <a:ln>
                <a:noFill/>
              </a:ln>
              <a:solidFill>
                <a:schemeClr val="tx1"/>
              </a:solidFill>
              <a:effectLst/>
              <a:latin typeface="Tahoma" pitchFamily="34"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rPr>
              <a:t>学</a:t>
            </a:r>
            <a:endParaRPr kumimoji="1" lang="en-US" altLang="ja-JP" sz="2400" b="0" i="0" u="none" strike="noStrike" cap="none" normalizeH="0" baseline="0" dirty="0">
              <a:ln>
                <a:noFill/>
              </a:ln>
              <a:solidFill>
                <a:schemeClr val="tx1"/>
              </a:solidFill>
              <a:effectLst/>
              <a:latin typeface="Tahoma" pitchFamily="34"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肥</a:t>
            </a:r>
            <a:endParaRPr lang="en-US" altLang="ja-JP" dirty="0"/>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料</a:t>
            </a:r>
            <a:endParaRPr lang="en-US" altLang="ja-JP" dirty="0"/>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rPr>
              <a:t>で</a:t>
            </a:r>
            <a:endParaRPr kumimoji="1" lang="en-US" altLang="ja-JP" sz="2400" b="0" i="0" u="none" strike="noStrike" cap="none" normalizeH="0" baseline="0" dirty="0">
              <a:ln>
                <a:noFill/>
              </a:ln>
              <a:solidFill>
                <a:schemeClr val="tx1"/>
              </a:solidFill>
              <a:effectLst/>
              <a:latin typeface="Tahoma" pitchFamily="34"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rPr>
              <a:t>人</a:t>
            </a:r>
            <a:endParaRPr kumimoji="1" lang="en-US" altLang="ja-JP" sz="2400" b="0" i="0" u="none" strike="noStrike" cap="none" normalizeH="0" baseline="0" dirty="0">
              <a:ln>
                <a:noFill/>
              </a:ln>
              <a:solidFill>
                <a:schemeClr val="tx1"/>
              </a:solidFill>
              <a:effectLst/>
              <a:latin typeface="Tahoma" pitchFamily="34"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rPr>
              <a:t>口</a:t>
            </a:r>
            <a:endParaRPr kumimoji="1" lang="en-US" altLang="ja-JP" sz="2400" b="0" i="0" u="none" strike="noStrike" cap="none" normalizeH="0" baseline="0" dirty="0">
              <a:ln>
                <a:noFill/>
              </a:ln>
              <a:solidFill>
                <a:schemeClr val="tx1"/>
              </a:solidFill>
              <a:effectLst/>
              <a:latin typeface="Tahoma" pitchFamily="34"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爆</a:t>
            </a:r>
            <a:endParaRPr lang="en-US" altLang="ja-JP" dirty="0"/>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発</a:t>
            </a:r>
            <a:endParaRPr lang="en-US" altLang="ja-JP" dirty="0"/>
          </a:p>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endParaRPr>
          </a:p>
        </p:txBody>
      </p:sp>
      <p:sp>
        <p:nvSpPr>
          <p:cNvPr id="3" name="四角形吹き出し 2"/>
          <p:cNvSpPr/>
          <p:nvPr/>
        </p:nvSpPr>
        <p:spPr bwMode="auto">
          <a:xfrm>
            <a:off x="7320768" y="2279376"/>
            <a:ext cx="492443" cy="2308324"/>
          </a:xfrm>
          <a:prstGeom prst="wedgeRectCallout">
            <a:avLst>
              <a:gd name="adj1" fmla="val -20833"/>
              <a:gd name="adj2" fmla="val 46425"/>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rPr>
              <a:t>大</a:t>
            </a:r>
            <a:endParaRPr kumimoji="1" lang="en-US" altLang="ja-JP" sz="2400" b="0" i="0" u="none" strike="noStrike" cap="none" normalizeH="0" baseline="0" dirty="0">
              <a:ln>
                <a:noFill/>
              </a:ln>
              <a:solidFill>
                <a:schemeClr val="tx1"/>
              </a:solidFill>
              <a:effectLst/>
              <a:latin typeface="Tahoma" pitchFamily="34"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rPr>
              <a:t>量</a:t>
            </a:r>
            <a:endParaRPr kumimoji="1" lang="en-US" altLang="ja-JP" sz="2400" b="0" i="0" u="none" strike="noStrike" cap="none" normalizeH="0" baseline="0" dirty="0">
              <a:ln>
                <a:noFill/>
              </a:ln>
              <a:solidFill>
                <a:schemeClr val="tx1"/>
              </a:solidFill>
              <a:effectLst/>
              <a:latin typeface="Tahoma" pitchFamily="34"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消</a:t>
            </a:r>
            <a:endParaRPr lang="en-US" altLang="ja-JP" dirty="0"/>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費</a:t>
            </a:r>
            <a:endParaRPr lang="en-US" altLang="ja-JP" dirty="0"/>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rPr>
              <a:t>社</a:t>
            </a:r>
            <a:endParaRPr kumimoji="1" lang="en-US" altLang="ja-JP" sz="2400" b="0" i="0" u="none" strike="noStrike" cap="none" normalizeH="0" baseline="0" dirty="0">
              <a:ln>
                <a:noFill/>
              </a:ln>
              <a:solidFill>
                <a:schemeClr val="tx1"/>
              </a:solidFill>
              <a:effectLst/>
              <a:latin typeface="Tahoma" pitchFamily="34"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rPr>
              <a:t>会</a:t>
            </a:r>
          </a:p>
        </p:txBody>
      </p:sp>
    </p:spTree>
    <p:extLst>
      <p:ext uri="{BB962C8B-B14F-4D97-AF65-F5344CB8AC3E}">
        <p14:creationId xmlns:p14="http://schemas.microsoft.com/office/powerpoint/2010/main" val="407646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54013" y="404813"/>
            <a:ext cx="8785225" cy="1295400"/>
          </a:xfrm>
        </p:spPr>
        <p:txBody>
          <a:bodyPr/>
          <a:lstStyle/>
          <a:p>
            <a:r>
              <a:rPr lang="en-US" altLang="ja-JP" sz="2800" dirty="0"/>
              <a:t>20</a:t>
            </a:r>
            <a:r>
              <a:rPr lang="ja-JP" altLang="en-US" sz="2800" dirty="0"/>
              <a:t>世紀の人口爆発の原因は</a:t>
            </a:r>
            <a:r>
              <a:rPr lang="en-US" altLang="ja-JP" sz="2800" dirty="0"/>
              <a:t/>
            </a:r>
            <a:br>
              <a:rPr lang="en-US" altLang="ja-JP" sz="2800" dirty="0"/>
            </a:br>
            <a:r>
              <a:rPr lang="ja-JP" altLang="en-US" sz="2800" dirty="0"/>
              <a:t>　穀物単収（</a:t>
            </a:r>
            <a:r>
              <a:rPr lang="ja-JP" altLang="en-US" sz="2800" dirty="0">
                <a:solidFill>
                  <a:srgbClr val="FF0000"/>
                </a:solidFill>
              </a:rPr>
              <a:t>単位面積当たりの収穫量</a:t>
            </a:r>
            <a:r>
              <a:rPr lang="ja-JP" altLang="en-US" sz="2800" dirty="0"/>
              <a:t>）の増加にある</a:t>
            </a:r>
            <a:r>
              <a:rPr lang="en-US" altLang="ja-JP" sz="2800" dirty="0"/>
              <a:t/>
            </a:r>
            <a:br>
              <a:rPr lang="en-US" altLang="ja-JP" sz="2800" dirty="0"/>
            </a:br>
            <a:r>
              <a:rPr lang="en-US" altLang="ja-JP" sz="2000" dirty="0"/>
              <a:t>                      </a:t>
            </a:r>
            <a:r>
              <a:rPr lang="ja-JP" altLang="en-US" sz="2000" dirty="0"/>
              <a:t>　　　　　　</a:t>
            </a:r>
            <a:r>
              <a:rPr lang="en-US" altLang="ja-JP" sz="2000" dirty="0"/>
              <a:t> </a:t>
            </a:r>
            <a:r>
              <a:rPr lang="ja-JP" altLang="en-US" sz="2000" dirty="0"/>
              <a:t>フランスの小麦　出展 </a:t>
            </a:r>
            <a:r>
              <a:rPr lang="en-US" altLang="ja-JP" sz="2000" dirty="0"/>
              <a:t>Michel &amp; FAO</a:t>
            </a:r>
            <a:endParaRPr lang="ja-JP" altLang="en-US" sz="1400" b="1" dirty="0"/>
          </a:p>
        </p:txBody>
      </p:sp>
      <p:graphicFrame>
        <p:nvGraphicFramePr>
          <p:cNvPr id="4" name="コンテンツ プレースホルダ 3"/>
          <p:cNvGraphicFramePr>
            <a:graphicFrameLocks noGrp="1"/>
          </p:cNvGraphicFramePr>
          <p:nvPr>
            <p:ph idx="1"/>
          </p:nvPr>
        </p:nvGraphicFramePr>
        <p:xfrm>
          <a:off x="428596" y="1928802"/>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172" name="テキスト ボックス 1"/>
          <p:cNvSpPr txBox="1">
            <a:spLocks noChangeArrowheads="1"/>
          </p:cNvSpPr>
          <p:nvPr/>
        </p:nvSpPr>
        <p:spPr bwMode="auto">
          <a:xfrm>
            <a:off x="4356100" y="6396038"/>
            <a:ext cx="2338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ahoma" pitchFamily="34" charset="0"/>
                <a:ea typeface="ＭＳ Ｐゴシック" charset="-128"/>
              </a:defRPr>
            </a:lvl1pPr>
            <a:lvl2pPr>
              <a:defRPr kumimoji="1" sz="2800">
                <a:solidFill>
                  <a:schemeClr val="tx1"/>
                </a:solidFill>
                <a:latin typeface="Tahoma" pitchFamily="34" charset="0"/>
                <a:ea typeface="ＭＳ Ｐゴシック" charset="-128"/>
              </a:defRPr>
            </a:lvl2pPr>
            <a:lvl3pPr>
              <a:defRPr kumimoji="1" sz="2400">
                <a:solidFill>
                  <a:schemeClr val="tx1"/>
                </a:solidFill>
                <a:latin typeface="Tahoma" pitchFamily="34" charset="0"/>
                <a:ea typeface="ＭＳ Ｐゴシック" charset="-128"/>
              </a:defRPr>
            </a:lvl3pPr>
            <a:lvl4pPr>
              <a:defRPr kumimoji="1" sz="2000">
                <a:solidFill>
                  <a:schemeClr val="tx1"/>
                </a:solidFill>
                <a:latin typeface="Tahoma" pitchFamily="34" charset="0"/>
                <a:ea typeface="ＭＳ Ｐゴシック" charset="-128"/>
              </a:defRPr>
            </a:lvl4pPr>
            <a:lvl5pPr>
              <a:defRPr kumimoji="1" sz="2000">
                <a:solidFill>
                  <a:schemeClr val="tx1"/>
                </a:solidFill>
                <a:latin typeface="Tahoma" pitchFamily="34" charset="0"/>
                <a:ea typeface="ＭＳ Ｐゴシック" charset="-128"/>
              </a:defRPr>
            </a:lvl5pPr>
            <a:lvl6pPr eaLnBrk="0" hangingPunct="0">
              <a:defRPr kumimoji="1" sz="2000">
                <a:solidFill>
                  <a:schemeClr val="tx1"/>
                </a:solidFill>
                <a:latin typeface="Tahoma" pitchFamily="34" charset="0"/>
                <a:ea typeface="ＭＳ Ｐゴシック" charset="-128"/>
              </a:defRPr>
            </a:lvl6pPr>
            <a:lvl7pPr eaLnBrk="0" hangingPunct="0">
              <a:defRPr kumimoji="1" sz="2000">
                <a:solidFill>
                  <a:schemeClr val="tx1"/>
                </a:solidFill>
                <a:latin typeface="Tahoma" pitchFamily="34" charset="0"/>
                <a:ea typeface="ＭＳ Ｐゴシック" charset="-128"/>
              </a:defRPr>
            </a:lvl7pPr>
            <a:lvl8pPr eaLnBrk="0" hangingPunct="0">
              <a:defRPr kumimoji="1" sz="2000">
                <a:solidFill>
                  <a:schemeClr val="tx1"/>
                </a:solidFill>
                <a:latin typeface="Tahoma" pitchFamily="34" charset="0"/>
                <a:ea typeface="ＭＳ Ｐゴシック" charset="-128"/>
              </a:defRPr>
            </a:lvl8pPr>
            <a:lvl9pPr eaLnBrk="0" hangingPunct="0">
              <a:defRPr kumimoji="1" sz="2000">
                <a:solidFill>
                  <a:schemeClr val="tx1"/>
                </a:solidFill>
                <a:latin typeface="Tahoma" pitchFamily="34" charset="0"/>
                <a:ea typeface="ＭＳ Ｐゴシック" charset="-128"/>
              </a:defRPr>
            </a:lvl9pPr>
          </a:lstStyle>
          <a:p>
            <a:pPr algn="ctr"/>
            <a:r>
              <a:rPr lang="ja-JP" altLang="en-US" sz="2400" dirty="0"/>
              <a:t>川島博之氏提供</a:t>
            </a:r>
          </a:p>
        </p:txBody>
      </p:sp>
      <p:grpSp>
        <p:nvGrpSpPr>
          <p:cNvPr id="5" name="グループ化 4"/>
          <p:cNvGrpSpPr/>
          <p:nvPr/>
        </p:nvGrpSpPr>
        <p:grpSpPr>
          <a:xfrm>
            <a:off x="484731" y="1749771"/>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1788750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1150938" y="545530"/>
            <a:ext cx="7793037" cy="1143000"/>
          </a:xfrm>
        </p:spPr>
        <p:txBody>
          <a:bodyPr/>
          <a:lstStyle/>
          <a:p>
            <a:endParaRPr lang="ja-JP" altLang="en-US" dirty="0"/>
          </a:p>
        </p:txBody>
      </p:sp>
      <p:sp>
        <p:nvSpPr>
          <p:cNvPr id="8195" name="スライド番号プレースホルダー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ahoma" pitchFamily="34" charset="0"/>
                <a:ea typeface="ＭＳ Ｐゴシック" charset="-128"/>
              </a:defRPr>
            </a:lvl1pPr>
            <a:lvl2pPr>
              <a:defRPr kumimoji="1" sz="2800">
                <a:solidFill>
                  <a:schemeClr val="tx1"/>
                </a:solidFill>
                <a:latin typeface="Tahoma" pitchFamily="34" charset="0"/>
                <a:ea typeface="ＭＳ Ｐゴシック" charset="-128"/>
              </a:defRPr>
            </a:lvl2pPr>
            <a:lvl3pPr>
              <a:defRPr kumimoji="1" sz="2400">
                <a:solidFill>
                  <a:schemeClr val="tx1"/>
                </a:solidFill>
                <a:latin typeface="Tahoma" pitchFamily="34" charset="0"/>
                <a:ea typeface="ＭＳ Ｐゴシック" charset="-128"/>
              </a:defRPr>
            </a:lvl3pPr>
            <a:lvl4pPr>
              <a:defRPr kumimoji="1" sz="2000">
                <a:solidFill>
                  <a:schemeClr val="tx1"/>
                </a:solidFill>
                <a:latin typeface="Tahoma" pitchFamily="34" charset="0"/>
                <a:ea typeface="ＭＳ Ｐゴシック" charset="-128"/>
              </a:defRPr>
            </a:lvl4pPr>
            <a:lvl5pPr>
              <a:defRPr kumimoji="1" sz="2000">
                <a:solidFill>
                  <a:schemeClr val="tx1"/>
                </a:solidFill>
                <a:latin typeface="Tahoma" pitchFamily="34" charset="0"/>
                <a:ea typeface="ＭＳ Ｐゴシック" charset="-128"/>
              </a:defRPr>
            </a:lvl5pPr>
            <a:lvl6pPr eaLnBrk="0" hangingPunct="0">
              <a:defRPr kumimoji="1" sz="2000">
                <a:solidFill>
                  <a:schemeClr val="tx1"/>
                </a:solidFill>
                <a:latin typeface="Tahoma" pitchFamily="34" charset="0"/>
                <a:ea typeface="ＭＳ Ｐゴシック" charset="-128"/>
              </a:defRPr>
            </a:lvl6pPr>
            <a:lvl7pPr eaLnBrk="0" hangingPunct="0">
              <a:defRPr kumimoji="1" sz="2000">
                <a:solidFill>
                  <a:schemeClr val="tx1"/>
                </a:solidFill>
                <a:latin typeface="Tahoma" pitchFamily="34" charset="0"/>
                <a:ea typeface="ＭＳ Ｐゴシック" charset="-128"/>
              </a:defRPr>
            </a:lvl7pPr>
            <a:lvl8pPr eaLnBrk="0" hangingPunct="0">
              <a:defRPr kumimoji="1" sz="2000">
                <a:solidFill>
                  <a:schemeClr val="tx1"/>
                </a:solidFill>
                <a:latin typeface="Tahoma" pitchFamily="34" charset="0"/>
                <a:ea typeface="ＭＳ Ｐゴシック" charset="-128"/>
              </a:defRPr>
            </a:lvl8pPr>
            <a:lvl9pPr eaLnBrk="0" hangingPunct="0">
              <a:defRPr kumimoji="1" sz="2000">
                <a:solidFill>
                  <a:schemeClr val="tx1"/>
                </a:solidFill>
                <a:latin typeface="Tahoma" pitchFamily="34" charset="0"/>
                <a:ea typeface="ＭＳ Ｐゴシック" charset="-128"/>
              </a:defRPr>
            </a:lvl9pPr>
          </a:lstStyle>
          <a:p>
            <a:fld id="{1C129102-78F8-4364-8995-3418C4DF54C0}" type="slidenum">
              <a:rPr kumimoji="0" lang="en-US" altLang="ja-JP" sz="1400" smtClean="0"/>
              <a:pPr/>
              <a:t>16</a:t>
            </a:fld>
            <a:endParaRPr kumimoji="0" lang="en-US" altLang="ja-JP" sz="1400" dirty="0"/>
          </a:p>
        </p:txBody>
      </p:sp>
      <p:graphicFrame>
        <p:nvGraphicFramePr>
          <p:cNvPr id="6" name="Chart 2"/>
          <p:cNvGraphicFramePr>
            <a:graphicFrameLocks/>
          </p:cNvGraphicFramePr>
          <p:nvPr>
            <p:extLst>
              <p:ext uri="{D42A27DB-BD31-4B8C-83A1-F6EECF244321}">
                <p14:modId xmlns:p14="http://schemas.microsoft.com/office/powerpoint/2010/main" val="4275580068"/>
              </p:ext>
            </p:extLst>
          </p:nvPr>
        </p:nvGraphicFramePr>
        <p:xfrm>
          <a:off x="179512" y="44624"/>
          <a:ext cx="8784976" cy="6552727"/>
        </p:xfrm>
        <a:graphic>
          <a:graphicData uri="http://schemas.openxmlformats.org/drawingml/2006/chart">
            <c:chart xmlns:c="http://schemas.openxmlformats.org/drawingml/2006/chart" xmlns:r="http://schemas.openxmlformats.org/officeDocument/2006/relationships" r:id="rId2"/>
          </a:graphicData>
        </a:graphic>
      </p:graphicFrame>
      <p:sp>
        <p:nvSpPr>
          <p:cNvPr id="8197" name="テキスト ボックス 1"/>
          <p:cNvSpPr txBox="1">
            <a:spLocks noChangeArrowheads="1"/>
          </p:cNvSpPr>
          <p:nvPr/>
        </p:nvSpPr>
        <p:spPr bwMode="auto">
          <a:xfrm>
            <a:off x="2195513" y="1917130"/>
            <a:ext cx="3000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ahoma" pitchFamily="34" charset="0"/>
                <a:ea typeface="ＭＳ Ｐゴシック" charset="-128"/>
              </a:defRPr>
            </a:lvl1pPr>
            <a:lvl2pPr>
              <a:defRPr kumimoji="1" sz="2800">
                <a:solidFill>
                  <a:schemeClr val="tx1"/>
                </a:solidFill>
                <a:latin typeface="Tahoma" pitchFamily="34" charset="0"/>
                <a:ea typeface="ＭＳ Ｐゴシック" charset="-128"/>
              </a:defRPr>
            </a:lvl2pPr>
            <a:lvl3pPr>
              <a:defRPr kumimoji="1" sz="2400">
                <a:solidFill>
                  <a:schemeClr val="tx1"/>
                </a:solidFill>
                <a:latin typeface="Tahoma" pitchFamily="34" charset="0"/>
                <a:ea typeface="ＭＳ Ｐゴシック" charset="-128"/>
              </a:defRPr>
            </a:lvl3pPr>
            <a:lvl4pPr>
              <a:defRPr kumimoji="1" sz="2000">
                <a:solidFill>
                  <a:schemeClr val="tx1"/>
                </a:solidFill>
                <a:latin typeface="Tahoma" pitchFamily="34" charset="0"/>
                <a:ea typeface="ＭＳ Ｐゴシック" charset="-128"/>
              </a:defRPr>
            </a:lvl4pPr>
            <a:lvl5pPr>
              <a:defRPr kumimoji="1" sz="2000">
                <a:solidFill>
                  <a:schemeClr val="tx1"/>
                </a:solidFill>
                <a:latin typeface="Tahoma" pitchFamily="34" charset="0"/>
                <a:ea typeface="ＭＳ Ｐゴシック" charset="-128"/>
              </a:defRPr>
            </a:lvl5pPr>
            <a:lvl6pPr eaLnBrk="0" hangingPunct="0">
              <a:defRPr kumimoji="1" sz="2000">
                <a:solidFill>
                  <a:schemeClr val="tx1"/>
                </a:solidFill>
                <a:latin typeface="Tahoma" pitchFamily="34" charset="0"/>
                <a:ea typeface="ＭＳ Ｐゴシック" charset="-128"/>
              </a:defRPr>
            </a:lvl6pPr>
            <a:lvl7pPr eaLnBrk="0" hangingPunct="0">
              <a:defRPr kumimoji="1" sz="2000">
                <a:solidFill>
                  <a:schemeClr val="tx1"/>
                </a:solidFill>
                <a:latin typeface="Tahoma" pitchFamily="34" charset="0"/>
                <a:ea typeface="ＭＳ Ｐゴシック" charset="-128"/>
              </a:defRPr>
            </a:lvl7pPr>
            <a:lvl8pPr eaLnBrk="0" hangingPunct="0">
              <a:defRPr kumimoji="1" sz="2000">
                <a:solidFill>
                  <a:schemeClr val="tx1"/>
                </a:solidFill>
                <a:latin typeface="Tahoma" pitchFamily="34" charset="0"/>
                <a:ea typeface="ＭＳ Ｐゴシック" charset="-128"/>
              </a:defRPr>
            </a:lvl8pPr>
            <a:lvl9pPr eaLnBrk="0" hangingPunct="0">
              <a:defRPr kumimoji="1" sz="2000">
                <a:solidFill>
                  <a:schemeClr val="tx1"/>
                </a:solidFill>
                <a:latin typeface="Tahoma" pitchFamily="34" charset="0"/>
                <a:ea typeface="ＭＳ Ｐゴシック" charset="-128"/>
              </a:defRPr>
            </a:lvl9pPr>
          </a:lstStyle>
          <a:p>
            <a:r>
              <a:rPr lang="ja-JP" altLang="en-US" sz="2400" dirty="0"/>
              <a:t>ハーバー・ボッシュ法</a:t>
            </a:r>
            <a:endParaRPr lang="en-US" altLang="ja-JP" sz="2400" dirty="0"/>
          </a:p>
          <a:p>
            <a:r>
              <a:rPr lang="ja-JP" altLang="en-US" sz="2400" dirty="0"/>
              <a:t>によるアンモニア生産</a:t>
            </a:r>
          </a:p>
        </p:txBody>
      </p:sp>
      <p:sp>
        <p:nvSpPr>
          <p:cNvPr id="3" name="テキスト ボックス 2"/>
          <p:cNvSpPr txBox="1"/>
          <p:nvPr/>
        </p:nvSpPr>
        <p:spPr>
          <a:xfrm>
            <a:off x="5076825" y="3428430"/>
            <a:ext cx="3716338" cy="1939925"/>
          </a:xfrm>
          <a:prstGeom prst="rect">
            <a:avLst/>
          </a:prstGeom>
          <a:solidFill>
            <a:schemeClr val="bg2">
              <a:lumMod val="10000"/>
              <a:lumOff val="90000"/>
            </a:schemeClr>
          </a:solidFill>
        </p:spPr>
        <p:txBody>
          <a:bodyPr wrap="none">
            <a:spAutoFit/>
          </a:bodyPr>
          <a:lstStyle/>
          <a:p>
            <a:pPr>
              <a:defRPr/>
            </a:pPr>
            <a:r>
              <a:rPr lang="ja-JP" altLang="en-US" dirty="0"/>
              <a:t>十分な食料は豊かさ</a:t>
            </a:r>
            <a:endParaRPr lang="en-US" altLang="ja-JP" dirty="0"/>
          </a:p>
          <a:p>
            <a:pPr>
              <a:defRPr/>
            </a:pPr>
            <a:r>
              <a:rPr lang="ja-JP" altLang="en-US" dirty="0"/>
              <a:t>＝＞　ヒトは１９５０年以降、</a:t>
            </a:r>
            <a:endParaRPr lang="en-US" altLang="ja-JP" dirty="0"/>
          </a:p>
          <a:p>
            <a:pPr>
              <a:defRPr/>
            </a:pPr>
            <a:r>
              <a:rPr lang="ja-JP" altLang="en-US" dirty="0"/>
              <a:t>飽食を実現したが、</a:t>
            </a:r>
            <a:endParaRPr lang="en-US" altLang="ja-JP" dirty="0"/>
          </a:p>
          <a:p>
            <a:pPr>
              <a:defRPr/>
            </a:pPr>
            <a:r>
              <a:rPr lang="ja-JP" altLang="en-US" dirty="0"/>
              <a:t>他の野生動物は、常に、</a:t>
            </a:r>
            <a:endParaRPr lang="en-US" altLang="ja-JP" dirty="0"/>
          </a:p>
          <a:p>
            <a:pPr>
              <a:defRPr/>
            </a:pPr>
            <a:r>
              <a:rPr lang="ja-JP" altLang="en-US" dirty="0"/>
              <a:t>飢えている。</a:t>
            </a:r>
          </a:p>
        </p:txBody>
      </p:sp>
      <p:sp>
        <p:nvSpPr>
          <p:cNvPr id="8199" name="下矢印 1"/>
          <p:cNvSpPr>
            <a:spLocks noChangeArrowheads="1"/>
          </p:cNvSpPr>
          <p:nvPr/>
        </p:nvSpPr>
        <p:spPr bwMode="auto">
          <a:xfrm>
            <a:off x="2916238" y="2925192"/>
            <a:ext cx="576262" cy="719138"/>
          </a:xfrm>
          <a:prstGeom prst="downArrow">
            <a:avLst>
              <a:gd name="adj1" fmla="val 50000"/>
              <a:gd name="adj2" fmla="val 4991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dirty="0"/>
          </a:p>
        </p:txBody>
      </p:sp>
      <p:sp>
        <p:nvSpPr>
          <p:cNvPr id="8200" name="テキスト ボックス 3"/>
          <p:cNvSpPr txBox="1">
            <a:spLocks noChangeArrowheads="1"/>
          </p:cNvSpPr>
          <p:nvPr/>
        </p:nvSpPr>
        <p:spPr bwMode="auto">
          <a:xfrm>
            <a:off x="2508250" y="3644330"/>
            <a:ext cx="14160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ahoma" pitchFamily="34" charset="0"/>
                <a:ea typeface="ＭＳ Ｐゴシック" charset="-128"/>
              </a:defRPr>
            </a:lvl1pPr>
            <a:lvl2pPr>
              <a:defRPr kumimoji="1" sz="2800">
                <a:solidFill>
                  <a:schemeClr val="tx1"/>
                </a:solidFill>
                <a:latin typeface="Tahoma" pitchFamily="34" charset="0"/>
                <a:ea typeface="ＭＳ Ｐゴシック" charset="-128"/>
              </a:defRPr>
            </a:lvl2pPr>
            <a:lvl3pPr>
              <a:defRPr kumimoji="1" sz="2400">
                <a:solidFill>
                  <a:schemeClr val="tx1"/>
                </a:solidFill>
                <a:latin typeface="Tahoma" pitchFamily="34" charset="0"/>
                <a:ea typeface="ＭＳ Ｐゴシック" charset="-128"/>
              </a:defRPr>
            </a:lvl3pPr>
            <a:lvl4pPr>
              <a:defRPr kumimoji="1" sz="2000">
                <a:solidFill>
                  <a:schemeClr val="tx1"/>
                </a:solidFill>
                <a:latin typeface="Tahoma" pitchFamily="34" charset="0"/>
                <a:ea typeface="ＭＳ Ｐゴシック" charset="-128"/>
              </a:defRPr>
            </a:lvl4pPr>
            <a:lvl5pPr>
              <a:defRPr kumimoji="1" sz="2000">
                <a:solidFill>
                  <a:schemeClr val="tx1"/>
                </a:solidFill>
                <a:latin typeface="Tahoma" pitchFamily="34" charset="0"/>
                <a:ea typeface="ＭＳ Ｐゴシック" charset="-128"/>
              </a:defRPr>
            </a:lvl5pPr>
            <a:lvl6pPr eaLnBrk="0" hangingPunct="0">
              <a:defRPr kumimoji="1" sz="2000">
                <a:solidFill>
                  <a:schemeClr val="tx1"/>
                </a:solidFill>
                <a:latin typeface="Tahoma" pitchFamily="34" charset="0"/>
                <a:ea typeface="ＭＳ Ｐゴシック" charset="-128"/>
              </a:defRPr>
            </a:lvl6pPr>
            <a:lvl7pPr eaLnBrk="0" hangingPunct="0">
              <a:defRPr kumimoji="1" sz="2000">
                <a:solidFill>
                  <a:schemeClr val="tx1"/>
                </a:solidFill>
                <a:latin typeface="Tahoma" pitchFamily="34" charset="0"/>
                <a:ea typeface="ＭＳ Ｐゴシック" charset="-128"/>
              </a:defRPr>
            </a:lvl7pPr>
            <a:lvl8pPr eaLnBrk="0" hangingPunct="0">
              <a:defRPr kumimoji="1" sz="2000">
                <a:solidFill>
                  <a:schemeClr val="tx1"/>
                </a:solidFill>
                <a:latin typeface="Tahoma" pitchFamily="34" charset="0"/>
                <a:ea typeface="ＭＳ Ｐゴシック" charset="-128"/>
              </a:defRPr>
            </a:lvl8pPr>
            <a:lvl9pPr eaLnBrk="0" hangingPunct="0">
              <a:defRPr kumimoji="1" sz="2000">
                <a:solidFill>
                  <a:schemeClr val="tx1"/>
                </a:solidFill>
                <a:latin typeface="Tahoma" pitchFamily="34" charset="0"/>
                <a:ea typeface="ＭＳ Ｐゴシック" charset="-128"/>
              </a:defRPr>
            </a:lvl9pPr>
          </a:lstStyle>
          <a:p>
            <a:r>
              <a:rPr lang="ja-JP" altLang="en-US" sz="2400" dirty="0"/>
              <a:t>化学肥料</a:t>
            </a:r>
            <a:endParaRPr lang="en-US" altLang="ja-JP" sz="2400" dirty="0"/>
          </a:p>
          <a:p>
            <a:r>
              <a:rPr lang="ja-JP" altLang="en-US" sz="2400" dirty="0"/>
              <a:t>　硫安</a:t>
            </a:r>
            <a:endParaRPr lang="en-US" altLang="ja-JP" sz="2400" dirty="0"/>
          </a:p>
          <a:p>
            <a:r>
              <a:rPr lang="ja-JP" altLang="en-US" sz="2400" dirty="0"/>
              <a:t>　硝安</a:t>
            </a:r>
          </a:p>
        </p:txBody>
      </p:sp>
      <p:sp>
        <p:nvSpPr>
          <p:cNvPr id="2" name="テキスト ボックス 1"/>
          <p:cNvSpPr txBox="1"/>
          <p:nvPr/>
        </p:nvSpPr>
        <p:spPr>
          <a:xfrm>
            <a:off x="1115616" y="6237312"/>
            <a:ext cx="6890028" cy="461665"/>
          </a:xfrm>
          <a:prstGeom prst="rect">
            <a:avLst/>
          </a:prstGeom>
          <a:solidFill>
            <a:schemeClr val="bg1"/>
          </a:solidFill>
          <a:ln>
            <a:solidFill>
              <a:srgbClr val="FF0000"/>
            </a:solidFill>
          </a:ln>
        </p:spPr>
        <p:txBody>
          <a:bodyPr wrap="none" rtlCol="0">
            <a:spAutoFit/>
          </a:bodyPr>
          <a:lstStyle/>
          <a:p>
            <a:r>
              <a:rPr kumimoji="1" lang="ja-JP" altLang="en-US" dirty="0"/>
              <a:t>ハーバー・ボッシュ法は、</a:t>
            </a:r>
            <a:r>
              <a:rPr kumimoji="1" lang="ja-JP" altLang="en-US" dirty="0">
                <a:solidFill>
                  <a:srgbClr val="FF0000"/>
                </a:solidFill>
              </a:rPr>
              <a:t>全エネルギーの１％を消費</a:t>
            </a:r>
          </a:p>
        </p:txBody>
      </p:sp>
      <p:grpSp>
        <p:nvGrpSpPr>
          <p:cNvPr id="10" name="グループ化 9"/>
          <p:cNvGrpSpPr/>
          <p:nvPr/>
        </p:nvGrpSpPr>
        <p:grpSpPr>
          <a:xfrm>
            <a:off x="299536" y="673319"/>
            <a:ext cx="8568952" cy="72008"/>
            <a:chOff x="969132" y="3140011"/>
            <a:chExt cx="9074564" cy="72008"/>
          </a:xfrm>
        </p:grpSpPr>
        <p:sp>
          <p:nvSpPr>
            <p:cNvPr id="11" name="正方形/長方形 10"/>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2" name="正方形/長方形 11"/>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3" name="正方形/長方形 12"/>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4" name="正方形/長方形 13"/>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5" name="正方形/長方形 14"/>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6" name="正方形/長方形 15"/>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4043124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16632"/>
            <a:ext cx="7793037" cy="1143000"/>
          </a:xfrm>
        </p:spPr>
        <p:txBody>
          <a:bodyPr/>
          <a:lstStyle/>
          <a:p>
            <a:r>
              <a:rPr kumimoji="1" lang="en-US" altLang="ja-JP" sz="3200" dirty="0"/>
              <a:t>CO</a:t>
            </a:r>
            <a:r>
              <a:rPr kumimoji="1" lang="en-US" altLang="ja-JP" sz="2400" dirty="0"/>
              <a:t>2</a:t>
            </a:r>
            <a:r>
              <a:rPr kumimoji="1" lang="ja-JP" altLang="en-US" sz="3200" dirty="0"/>
              <a:t>排出量</a:t>
            </a:r>
            <a:r>
              <a:rPr kumimoji="1" lang="en-US" altLang="ja-JP" sz="3200" dirty="0"/>
              <a:t>/</a:t>
            </a:r>
            <a:r>
              <a:rPr kumimoji="1" lang="ja-JP" altLang="en-US" sz="3200" dirty="0"/>
              <a:t>年</a:t>
            </a:r>
            <a:r>
              <a:rPr lang="ja-JP" altLang="en-US" sz="3200" dirty="0"/>
              <a:t>　</a:t>
            </a:r>
            <a:r>
              <a:rPr kumimoji="1" lang="en-US" altLang="ja-JP" sz="3200" dirty="0" err="1"/>
              <a:t>Mton</a:t>
            </a:r>
            <a:r>
              <a:rPr kumimoji="1" lang="ja-JP" altLang="en-US" sz="3200" dirty="0" err="1"/>
              <a:t>ｰ</a:t>
            </a:r>
            <a:r>
              <a:rPr kumimoji="1" lang="en-US" altLang="ja-JP" sz="3200" dirty="0"/>
              <a:t>C/Year</a:t>
            </a:r>
            <a:br>
              <a:rPr kumimoji="1" lang="en-US" altLang="ja-JP" sz="3200" dirty="0"/>
            </a:br>
            <a:r>
              <a:rPr lang="ja-JP" altLang="en-US" sz="3200" dirty="0"/>
              <a:t>　　世界全体　　　　　　　　　工業国とその他</a:t>
            </a:r>
            <a:endParaRPr kumimoji="1" lang="ja-JP" altLang="en-US" sz="3200"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861C5F67-6B60-46EA-9360-D7EDC688B3C7}" type="slidenum">
              <a:rPr lang="en-US" altLang="ja-JP" smtClean="0"/>
              <a:pPr>
                <a:defRPr/>
              </a:pPr>
              <a:t>17</a:t>
            </a:fld>
            <a:endParaRPr lang="en-US" altLang="ja-JP"/>
          </a:p>
        </p:txBody>
      </p:sp>
      <p:pic>
        <p:nvPicPr>
          <p:cNvPr id="74754" name="Picture 2" descr="C:\Users\IY\Documents\My Dropbox\通常用\indicator7_2013_globemiss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4570343" cy="5013324"/>
          </a:xfrm>
          <a:prstGeom prst="rect">
            <a:avLst/>
          </a:prstGeom>
          <a:noFill/>
          <a:extLst>
            <a:ext uri="{909E8E84-426E-40DD-AFC4-6F175D3DCCD1}">
              <a14:hiddenFill xmlns:a14="http://schemas.microsoft.com/office/drawing/2010/main">
                <a:solidFill>
                  <a:srgbClr val="FFFFFF"/>
                </a:solidFill>
              </a14:hiddenFill>
            </a:ext>
          </a:extLst>
        </p:spPr>
      </p:pic>
      <p:pic>
        <p:nvPicPr>
          <p:cNvPr id="74755" name="Picture 3" descr="C:\Users\IY\Documents\My Dropbox\通常用\indicator7_2013_industrialv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610" y="1251508"/>
            <a:ext cx="4644008" cy="514914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1691680" y="2665562"/>
            <a:ext cx="2250592" cy="3096883"/>
            <a:chOff x="1691680" y="2665562"/>
            <a:chExt cx="2250592" cy="3096883"/>
          </a:xfrm>
        </p:grpSpPr>
        <p:grpSp>
          <p:nvGrpSpPr>
            <p:cNvPr id="5" name="グループ化 4"/>
            <p:cNvGrpSpPr/>
            <p:nvPr/>
          </p:nvGrpSpPr>
          <p:grpSpPr>
            <a:xfrm>
              <a:off x="1916331" y="2665562"/>
              <a:ext cx="2025941" cy="3096883"/>
              <a:chOff x="1916331" y="2665562"/>
              <a:chExt cx="2025941" cy="3096883"/>
            </a:xfrm>
          </p:grpSpPr>
          <p:sp>
            <p:nvSpPr>
              <p:cNvPr id="8" name="フリーフォーム 7"/>
              <p:cNvSpPr/>
              <p:nvPr/>
            </p:nvSpPr>
            <p:spPr bwMode="auto">
              <a:xfrm>
                <a:off x="3019245" y="2665562"/>
                <a:ext cx="923027" cy="3096883"/>
              </a:xfrm>
              <a:custGeom>
                <a:avLst/>
                <a:gdLst>
                  <a:gd name="connsiteX0" fmla="*/ 0 w 923027"/>
                  <a:gd name="connsiteY0" fmla="*/ 3088257 h 3096883"/>
                  <a:gd name="connsiteX1" fmla="*/ 923027 w 923027"/>
                  <a:gd name="connsiteY1" fmla="*/ 0 h 3096883"/>
                  <a:gd name="connsiteX2" fmla="*/ 914400 w 923027"/>
                  <a:gd name="connsiteY2" fmla="*/ 3096883 h 3096883"/>
                  <a:gd name="connsiteX3" fmla="*/ 0 w 923027"/>
                  <a:gd name="connsiteY3" fmla="*/ 3088257 h 3096883"/>
                </a:gdLst>
                <a:ahLst/>
                <a:cxnLst>
                  <a:cxn ang="0">
                    <a:pos x="connsiteX0" y="connsiteY0"/>
                  </a:cxn>
                  <a:cxn ang="0">
                    <a:pos x="connsiteX1" y="connsiteY1"/>
                  </a:cxn>
                  <a:cxn ang="0">
                    <a:pos x="connsiteX2" y="connsiteY2"/>
                  </a:cxn>
                  <a:cxn ang="0">
                    <a:pos x="connsiteX3" y="connsiteY3"/>
                  </a:cxn>
                </a:cxnLst>
                <a:rect l="l" t="t" r="r" b="b"/>
                <a:pathLst>
                  <a:path w="923027" h="3096883">
                    <a:moveTo>
                      <a:pt x="0" y="3088257"/>
                    </a:moveTo>
                    <a:lnTo>
                      <a:pt x="923027" y="0"/>
                    </a:lnTo>
                    <a:cubicBezTo>
                      <a:pt x="920151" y="1032294"/>
                      <a:pt x="917276" y="2064589"/>
                      <a:pt x="914400" y="3096883"/>
                    </a:cubicBezTo>
                    <a:lnTo>
                      <a:pt x="0" y="3088257"/>
                    </a:lnTo>
                    <a:close/>
                  </a:path>
                </a:pathLst>
              </a:custGeom>
              <a:solidFill>
                <a:schemeClr val="accent1">
                  <a:alpha val="37000"/>
                </a:schemeClr>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charset="-128"/>
                </a:endParaRPr>
              </a:p>
            </p:txBody>
          </p:sp>
          <p:sp>
            <p:nvSpPr>
              <p:cNvPr id="11" name="フリーフォーム 10"/>
              <p:cNvSpPr/>
              <p:nvPr/>
            </p:nvSpPr>
            <p:spPr bwMode="auto">
              <a:xfrm rot="21397750">
                <a:off x="1916331" y="5296618"/>
                <a:ext cx="1258190" cy="465827"/>
              </a:xfrm>
              <a:custGeom>
                <a:avLst/>
                <a:gdLst>
                  <a:gd name="connsiteX0" fmla="*/ 0 w 1026543"/>
                  <a:gd name="connsiteY0" fmla="*/ 448574 h 465827"/>
                  <a:gd name="connsiteX1" fmla="*/ 1026543 w 1026543"/>
                  <a:gd name="connsiteY1" fmla="*/ 0 h 465827"/>
                  <a:gd name="connsiteX2" fmla="*/ 888521 w 1026543"/>
                  <a:gd name="connsiteY2" fmla="*/ 465827 h 465827"/>
                  <a:gd name="connsiteX3" fmla="*/ 0 w 1026543"/>
                  <a:gd name="connsiteY3" fmla="*/ 448574 h 465827"/>
                </a:gdLst>
                <a:ahLst/>
                <a:cxnLst>
                  <a:cxn ang="0">
                    <a:pos x="connsiteX0" y="connsiteY0"/>
                  </a:cxn>
                  <a:cxn ang="0">
                    <a:pos x="connsiteX1" y="connsiteY1"/>
                  </a:cxn>
                  <a:cxn ang="0">
                    <a:pos x="connsiteX2" y="connsiteY2"/>
                  </a:cxn>
                  <a:cxn ang="0">
                    <a:pos x="connsiteX3" y="connsiteY3"/>
                  </a:cxn>
                </a:cxnLst>
                <a:rect l="l" t="t" r="r" b="b"/>
                <a:pathLst>
                  <a:path w="1026543" h="465827">
                    <a:moveTo>
                      <a:pt x="0" y="448574"/>
                    </a:moveTo>
                    <a:lnTo>
                      <a:pt x="1026543" y="0"/>
                    </a:lnTo>
                    <a:lnTo>
                      <a:pt x="888521" y="465827"/>
                    </a:lnTo>
                    <a:lnTo>
                      <a:pt x="0" y="448574"/>
                    </a:lnTo>
                    <a:close/>
                  </a:path>
                </a:pathLst>
              </a:custGeom>
              <a:solidFill>
                <a:schemeClr val="accent2">
                  <a:lumMod val="40000"/>
                  <a:lumOff val="60000"/>
                  <a:alpha val="48000"/>
                </a:schemeClr>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charset="-128"/>
                </a:endParaRPr>
              </a:p>
            </p:txBody>
          </p:sp>
        </p:grpSp>
        <p:sp>
          <p:nvSpPr>
            <p:cNvPr id="6" name="四角形吹き出し 5"/>
            <p:cNvSpPr/>
            <p:nvPr/>
          </p:nvSpPr>
          <p:spPr bwMode="auto">
            <a:xfrm>
              <a:off x="1691680" y="3356992"/>
              <a:ext cx="1296144" cy="504056"/>
            </a:xfrm>
            <a:prstGeom prst="wedgeRectCallout">
              <a:avLst>
                <a:gd name="adj1" fmla="val 100296"/>
                <a:gd name="adj2" fmla="val 33406"/>
              </a:avLst>
            </a:prstGeom>
            <a:solidFill>
              <a:schemeClr val="accent1">
                <a:alpha val="57000"/>
              </a:schemeClr>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ahoma" pitchFamily="34" charset="0"/>
                  <a:ea typeface="ＭＳ Ｐゴシック" charset="-128"/>
                </a:rPr>
                <a:t>３５０</a:t>
              </a:r>
              <a:r>
                <a:rPr kumimoji="1" lang="en-US" altLang="ja-JP" sz="2400" b="0" i="0" u="none" strike="noStrike" cap="none" normalizeH="0" baseline="0" dirty="0" err="1">
                  <a:ln>
                    <a:noFill/>
                  </a:ln>
                  <a:solidFill>
                    <a:schemeClr val="tx1"/>
                  </a:solidFill>
                  <a:effectLst/>
                  <a:latin typeface="Tahoma" pitchFamily="34" charset="0"/>
                  <a:ea typeface="ＭＳ Ｐゴシック" charset="-128"/>
                </a:rPr>
                <a:t>GtC</a:t>
              </a:r>
              <a:endParaRPr kumimoji="1" lang="ja-JP" altLang="en-US" sz="2400" b="0" i="0" u="none" strike="noStrike" cap="none" normalizeH="0" baseline="0" dirty="0">
                <a:ln>
                  <a:noFill/>
                </a:ln>
                <a:solidFill>
                  <a:schemeClr val="tx1"/>
                </a:solidFill>
                <a:effectLst/>
                <a:latin typeface="Tahoma" pitchFamily="34" charset="0"/>
                <a:ea typeface="ＭＳ Ｐゴシック" charset="-128"/>
              </a:endParaRPr>
            </a:p>
          </p:txBody>
        </p:sp>
      </p:grpSp>
      <p:grpSp>
        <p:nvGrpSpPr>
          <p:cNvPr id="12" name="グループ化 11"/>
          <p:cNvGrpSpPr/>
          <p:nvPr/>
        </p:nvGrpSpPr>
        <p:grpSpPr>
          <a:xfrm>
            <a:off x="3941180" y="2654164"/>
            <a:ext cx="1296144" cy="4123788"/>
            <a:chOff x="3923928" y="2654164"/>
            <a:chExt cx="1296144" cy="4123788"/>
          </a:xfrm>
        </p:grpSpPr>
        <p:sp>
          <p:nvSpPr>
            <p:cNvPr id="9" name="正方形/長方形 8"/>
            <p:cNvSpPr/>
            <p:nvPr/>
          </p:nvSpPr>
          <p:spPr bwMode="auto">
            <a:xfrm>
              <a:off x="3923928" y="2654164"/>
              <a:ext cx="864096" cy="3096344"/>
            </a:xfrm>
            <a:prstGeom prst="rect">
              <a:avLst/>
            </a:prstGeom>
            <a:solidFill>
              <a:schemeClr val="accent1">
                <a:alpha val="41000"/>
              </a:schemeClr>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chemeClr val="tx1"/>
                  </a:solidFill>
                  <a:effectLst/>
                  <a:latin typeface="Tahoma" pitchFamily="34" charset="0"/>
                  <a:ea typeface="ＭＳ Ｐゴシック" charset="-128"/>
                </a:rPr>
                <a:t>700GtC</a:t>
              </a:r>
              <a:endParaRPr kumimoji="1" lang="ja-JP" altLang="en-US" sz="2400" b="0" i="0" u="none" strike="noStrike" cap="none" normalizeH="0" baseline="0" dirty="0">
                <a:ln>
                  <a:noFill/>
                </a:ln>
                <a:solidFill>
                  <a:schemeClr val="tx1"/>
                </a:solidFill>
                <a:effectLst/>
                <a:latin typeface="Tahoma" pitchFamily="34" charset="0"/>
                <a:ea typeface="ＭＳ Ｐゴシック" charset="-128"/>
              </a:endParaRPr>
            </a:p>
          </p:txBody>
        </p:sp>
        <p:sp>
          <p:nvSpPr>
            <p:cNvPr id="10" name="四角形吹き出し 9"/>
            <p:cNvSpPr/>
            <p:nvPr/>
          </p:nvSpPr>
          <p:spPr bwMode="auto">
            <a:xfrm>
              <a:off x="4139952" y="6165304"/>
              <a:ext cx="1080120" cy="612648"/>
            </a:xfrm>
            <a:prstGeom prst="wedgeRectCallout">
              <a:avLst>
                <a:gd name="adj1" fmla="val 9516"/>
                <a:gd name="adj2" fmla="val -116323"/>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chemeClr val="tx1"/>
                  </a:solidFill>
                  <a:effectLst/>
                  <a:latin typeface="Tahoma" pitchFamily="34" charset="0"/>
                  <a:ea typeface="ＭＳ Ｐゴシック" charset="-128"/>
                </a:rPr>
                <a:t>2080</a:t>
              </a:r>
              <a:r>
                <a:rPr kumimoji="1" lang="ja-JP" altLang="en-US" sz="2400" b="0" i="0" u="none" strike="noStrike" cap="none" normalizeH="0" baseline="0" dirty="0">
                  <a:ln>
                    <a:noFill/>
                  </a:ln>
                  <a:solidFill>
                    <a:schemeClr val="tx1"/>
                  </a:solidFill>
                  <a:effectLst/>
                  <a:latin typeface="Tahoma" pitchFamily="34" charset="0"/>
                  <a:ea typeface="ＭＳ Ｐゴシック" charset="-128"/>
                </a:rPr>
                <a:t>年</a:t>
              </a:r>
            </a:p>
          </p:txBody>
        </p:sp>
      </p:grpSp>
      <p:grpSp>
        <p:nvGrpSpPr>
          <p:cNvPr id="13" name="グループ化 12"/>
          <p:cNvGrpSpPr/>
          <p:nvPr/>
        </p:nvGrpSpPr>
        <p:grpSpPr>
          <a:xfrm>
            <a:off x="2987075" y="-440578"/>
            <a:ext cx="1822067" cy="3096883"/>
            <a:chOff x="2987075" y="-440578"/>
            <a:chExt cx="1822067" cy="3096883"/>
          </a:xfrm>
        </p:grpSpPr>
        <p:sp>
          <p:nvSpPr>
            <p:cNvPr id="15" name="フリーフォーム 14"/>
            <p:cNvSpPr/>
            <p:nvPr/>
          </p:nvSpPr>
          <p:spPr bwMode="auto">
            <a:xfrm>
              <a:off x="3961636" y="-440578"/>
              <a:ext cx="847506" cy="3096883"/>
            </a:xfrm>
            <a:custGeom>
              <a:avLst/>
              <a:gdLst>
                <a:gd name="connsiteX0" fmla="*/ 0 w 923027"/>
                <a:gd name="connsiteY0" fmla="*/ 3088257 h 3096883"/>
                <a:gd name="connsiteX1" fmla="*/ 923027 w 923027"/>
                <a:gd name="connsiteY1" fmla="*/ 0 h 3096883"/>
                <a:gd name="connsiteX2" fmla="*/ 914400 w 923027"/>
                <a:gd name="connsiteY2" fmla="*/ 3096883 h 3096883"/>
                <a:gd name="connsiteX3" fmla="*/ 0 w 923027"/>
                <a:gd name="connsiteY3" fmla="*/ 3088257 h 3096883"/>
              </a:gdLst>
              <a:ahLst/>
              <a:cxnLst>
                <a:cxn ang="0">
                  <a:pos x="connsiteX0" y="connsiteY0"/>
                </a:cxn>
                <a:cxn ang="0">
                  <a:pos x="connsiteX1" y="connsiteY1"/>
                </a:cxn>
                <a:cxn ang="0">
                  <a:pos x="connsiteX2" y="connsiteY2"/>
                </a:cxn>
                <a:cxn ang="0">
                  <a:pos x="connsiteX3" y="connsiteY3"/>
                </a:cxn>
              </a:cxnLst>
              <a:rect l="l" t="t" r="r" b="b"/>
              <a:pathLst>
                <a:path w="923027" h="3096883">
                  <a:moveTo>
                    <a:pt x="0" y="3088257"/>
                  </a:moveTo>
                  <a:lnTo>
                    <a:pt x="923027" y="0"/>
                  </a:lnTo>
                  <a:cubicBezTo>
                    <a:pt x="920151" y="1032294"/>
                    <a:pt x="917276" y="2064589"/>
                    <a:pt x="914400" y="3096883"/>
                  </a:cubicBezTo>
                  <a:lnTo>
                    <a:pt x="0" y="3088257"/>
                  </a:lnTo>
                  <a:close/>
                </a:path>
              </a:pathLst>
            </a:custGeom>
            <a:solidFill>
              <a:srgbClr val="FF6699">
                <a:alpha val="37000"/>
              </a:srgbClr>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charset="-128"/>
              </a:endParaRPr>
            </a:p>
          </p:txBody>
        </p:sp>
        <p:sp>
          <p:nvSpPr>
            <p:cNvPr id="16" name="四角形吹き出し 15"/>
            <p:cNvSpPr/>
            <p:nvPr/>
          </p:nvSpPr>
          <p:spPr bwMode="auto">
            <a:xfrm>
              <a:off x="2987075" y="846886"/>
              <a:ext cx="1296144" cy="504056"/>
            </a:xfrm>
            <a:prstGeom prst="wedgeRectCallout">
              <a:avLst>
                <a:gd name="adj1" fmla="val 40123"/>
                <a:gd name="adj2" fmla="val 169462"/>
              </a:avLst>
            </a:prstGeom>
            <a:solidFill>
              <a:srgbClr val="FF6699">
                <a:alpha val="36000"/>
              </a:srgbClr>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ahoma" pitchFamily="34" charset="0"/>
                  <a:ea typeface="ＭＳ Ｐゴシック" charset="-128"/>
                </a:rPr>
                <a:t>３５０</a:t>
              </a:r>
              <a:r>
                <a:rPr kumimoji="1" lang="en-US" altLang="ja-JP" sz="2400" b="0" i="0" u="none" strike="noStrike" cap="none" normalizeH="0" baseline="0" dirty="0" err="1">
                  <a:ln>
                    <a:noFill/>
                  </a:ln>
                  <a:solidFill>
                    <a:schemeClr val="tx1"/>
                  </a:solidFill>
                  <a:effectLst/>
                  <a:latin typeface="Tahoma" pitchFamily="34" charset="0"/>
                  <a:ea typeface="ＭＳ Ｐゴシック" charset="-128"/>
                </a:rPr>
                <a:t>GtC</a:t>
              </a:r>
              <a:endParaRPr kumimoji="1" lang="ja-JP" altLang="en-US" sz="2400" b="0" i="0" u="none" strike="noStrike" cap="none" normalizeH="0" baseline="0" dirty="0">
                <a:ln>
                  <a:noFill/>
                </a:ln>
                <a:solidFill>
                  <a:schemeClr val="tx1"/>
                </a:solidFill>
                <a:effectLst/>
                <a:latin typeface="Tahoma" pitchFamily="34" charset="0"/>
                <a:ea typeface="ＭＳ Ｐゴシック" charset="-128"/>
              </a:endParaRPr>
            </a:p>
          </p:txBody>
        </p:sp>
      </p:grpSp>
    </p:spTree>
    <p:extLst>
      <p:ext uri="{BB962C8B-B14F-4D97-AF65-F5344CB8AC3E}">
        <p14:creationId xmlns:p14="http://schemas.microsoft.com/office/powerpoint/2010/main" val="165498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16632"/>
            <a:ext cx="7793037" cy="1143000"/>
          </a:xfrm>
        </p:spPr>
        <p:txBody>
          <a:bodyPr/>
          <a:lstStyle/>
          <a:p>
            <a:r>
              <a:rPr kumimoji="1" lang="en-US" altLang="ja-JP" sz="3200" dirty="0"/>
              <a:t>CO</a:t>
            </a:r>
            <a:r>
              <a:rPr kumimoji="1" lang="en-US" altLang="ja-JP" sz="2400" dirty="0"/>
              <a:t>2</a:t>
            </a:r>
            <a:r>
              <a:rPr kumimoji="1" lang="ja-JP" altLang="en-US" sz="3200" dirty="0"/>
              <a:t>排出量</a:t>
            </a:r>
            <a:r>
              <a:rPr kumimoji="1" lang="en-US" altLang="ja-JP" sz="3200" dirty="0"/>
              <a:t>/</a:t>
            </a:r>
            <a:r>
              <a:rPr kumimoji="1" lang="ja-JP" altLang="en-US" sz="3200" dirty="0"/>
              <a:t>年</a:t>
            </a:r>
            <a:r>
              <a:rPr lang="ja-JP" altLang="en-US" sz="3200" dirty="0"/>
              <a:t>　</a:t>
            </a:r>
            <a:r>
              <a:rPr kumimoji="1" lang="en-US" altLang="ja-JP" sz="3200" dirty="0" err="1"/>
              <a:t>Mton</a:t>
            </a:r>
            <a:r>
              <a:rPr kumimoji="1" lang="ja-JP" altLang="en-US" sz="3200" dirty="0" err="1"/>
              <a:t>ｰ</a:t>
            </a:r>
            <a:r>
              <a:rPr kumimoji="1" lang="en-US" altLang="ja-JP" sz="3200" dirty="0"/>
              <a:t>C/Year</a:t>
            </a:r>
            <a:br>
              <a:rPr kumimoji="1" lang="en-US" altLang="ja-JP" sz="3200" dirty="0"/>
            </a:br>
            <a:r>
              <a:rPr lang="ja-JP" altLang="en-US" sz="3200" dirty="0"/>
              <a:t>　　世界全体　　　　　　　　　工業国とその他</a:t>
            </a:r>
            <a:endParaRPr kumimoji="1" lang="ja-JP" altLang="en-US" sz="3200"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861C5F67-6B60-46EA-9360-D7EDC688B3C7}" type="slidenum">
              <a:rPr lang="en-US" altLang="ja-JP" smtClean="0"/>
              <a:pPr>
                <a:defRPr/>
              </a:pPr>
              <a:t>18</a:t>
            </a:fld>
            <a:endParaRPr lang="en-US" altLang="ja-JP"/>
          </a:p>
        </p:txBody>
      </p:sp>
      <p:pic>
        <p:nvPicPr>
          <p:cNvPr id="74754" name="Picture 2" descr="C:\Users\IY\Documents\My Dropbox\通常用\indicator7_2013_globemiss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4570343" cy="5013324"/>
          </a:xfrm>
          <a:prstGeom prst="rect">
            <a:avLst/>
          </a:prstGeom>
          <a:noFill/>
          <a:extLst>
            <a:ext uri="{909E8E84-426E-40DD-AFC4-6F175D3DCCD1}">
              <a14:hiddenFill xmlns:a14="http://schemas.microsoft.com/office/drawing/2010/main">
                <a:solidFill>
                  <a:srgbClr val="FFFFFF"/>
                </a:solidFill>
              </a14:hiddenFill>
            </a:ext>
          </a:extLst>
        </p:spPr>
      </p:pic>
      <p:pic>
        <p:nvPicPr>
          <p:cNvPr id="74755" name="Picture 3" descr="C:\Users\IY\Documents\My Dropbox\通常用\indicator7_2013_industrialv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610" y="1251508"/>
            <a:ext cx="4644008" cy="5149148"/>
          </a:xfrm>
          <a:prstGeom prst="rect">
            <a:avLst/>
          </a:prstGeom>
          <a:noFill/>
          <a:extLst>
            <a:ext uri="{909E8E84-426E-40DD-AFC4-6F175D3DCCD1}">
              <a14:hiddenFill xmlns:a14="http://schemas.microsoft.com/office/drawing/2010/main">
                <a:solidFill>
                  <a:srgbClr val="FFFFFF"/>
                </a:solidFill>
              </a14:hiddenFill>
            </a:ext>
          </a:extLst>
        </p:spPr>
      </p:pic>
      <p:sp>
        <p:nvSpPr>
          <p:cNvPr id="13" name="直角三角形 12"/>
          <p:cNvSpPr/>
          <p:nvPr/>
        </p:nvSpPr>
        <p:spPr bwMode="auto">
          <a:xfrm>
            <a:off x="3945424" y="2665562"/>
            <a:ext cx="854918" cy="3096883"/>
          </a:xfrm>
          <a:prstGeom prst="rtTriangle">
            <a:avLst/>
          </a:prstGeom>
          <a:solidFill>
            <a:schemeClr val="bg2">
              <a:lumMod val="10000"/>
              <a:lumOff val="90000"/>
              <a:alpha val="53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grpSp>
        <p:nvGrpSpPr>
          <p:cNvPr id="10" name="グループ化 9"/>
          <p:cNvGrpSpPr/>
          <p:nvPr/>
        </p:nvGrpSpPr>
        <p:grpSpPr>
          <a:xfrm>
            <a:off x="1691680" y="1230960"/>
            <a:ext cx="2250592" cy="4531485"/>
            <a:chOff x="1691680" y="1230960"/>
            <a:chExt cx="2250592" cy="4531485"/>
          </a:xfrm>
        </p:grpSpPr>
        <p:grpSp>
          <p:nvGrpSpPr>
            <p:cNvPr id="7" name="グループ化 6"/>
            <p:cNvGrpSpPr/>
            <p:nvPr/>
          </p:nvGrpSpPr>
          <p:grpSpPr>
            <a:xfrm>
              <a:off x="1691680" y="2665562"/>
              <a:ext cx="2250592" cy="3096883"/>
              <a:chOff x="1691680" y="2665562"/>
              <a:chExt cx="2250592" cy="3096883"/>
            </a:xfrm>
          </p:grpSpPr>
          <p:grpSp>
            <p:nvGrpSpPr>
              <p:cNvPr id="5" name="グループ化 4"/>
              <p:cNvGrpSpPr/>
              <p:nvPr/>
            </p:nvGrpSpPr>
            <p:grpSpPr>
              <a:xfrm>
                <a:off x="1916331" y="2665562"/>
                <a:ext cx="2025941" cy="3096883"/>
                <a:chOff x="1916331" y="2665562"/>
                <a:chExt cx="2025941" cy="3096883"/>
              </a:xfrm>
            </p:grpSpPr>
            <p:sp>
              <p:nvSpPr>
                <p:cNvPr id="8" name="フリーフォーム 7"/>
                <p:cNvSpPr/>
                <p:nvPr/>
              </p:nvSpPr>
              <p:spPr bwMode="auto">
                <a:xfrm>
                  <a:off x="3019245" y="2665562"/>
                  <a:ext cx="923027" cy="3096883"/>
                </a:xfrm>
                <a:custGeom>
                  <a:avLst/>
                  <a:gdLst>
                    <a:gd name="connsiteX0" fmla="*/ 0 w 923027"/>
                    <a:gd name="connsiteY0" fmla="*/ 3088257 h 3096883"/>
                    <a:gd name="connsiteX1" fmla="*/ 923027 w 923027"/>
                    <a:gd name="connsiteY1" fmla="*/ 0 h 3096883"/>
                    <a:gd name="connsiteX2" fmla="*/ 914400 w 923027"/>
                    <a:gd name="connsiteY2" fmla="*/ 3096883 h 3096883"/>
                    <a:gd name="connsiteX3" fmla="*/ 0 w 923027"/>
                    <a:gd name="connsiteY3" fmla="*/ 3088257 h 3096883"/>
                  </a:gdLst>
                  <a:ahLst/>
                  <a:cxnLst>
                    <a:cxn ang="0">
                      <a:pos x="connsiteX0" y="connsiteY0"/>
                    </a:cxn>
                    <a:cxn ang="0">
                      <a:pos x="connsiteX1" y="connsiteY1"/>
                    </a:cxn>
                    <a:cxn ang="0">
                      <a:pos x="connsiteX2" y="connsiteY2"/>
                    </a:cxn>
                    <a:cxn ang="0">
                      <a:pos x="connsiteX3" y="connsiteY3"/>
                    </a:cxn>
                  </a:cxnLst>
                  <a:rect l="l" t="t" r="r" b="b"/>
                  <a:pathLst>
                    <a:path w="923027" h="3096883">
                      <a:moveTo>
                        <a:pt x="0" y="3088257"/>
                      </a:moveTo>
                      <a:lnTo>
                        <a:pt x="923027" y="0"/>
                      </a:lnTo>
                      <a:cubicBezTo>
                        <a:pt x="920151" y="1032294"/>
                        <a:pt x="917276" y="2064589"/>
                        <a:pt x="914400" y="3096883"/>
                      </a:cubicBezTo>
                      <a:lnTo>
                        <a:pt x="0" y="3088257"/>
                      </a:lnTo>
                      <a:close/>
                    </a:path>
                  </a:pathLst>
                </a:custGeom>
                <a:solidFill>
                  <a:schemeClr val="accent1">
                    <a:alpha val="37000"/>
                  </a:schemeClr>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charset="-128"/>
                  </a:endParaRPr>
                </a:p>
              </p:txBody>
            </p:sp>
            <p:sp>
              <p:nvSpPr>
                <p:cNvPr id="11" name="フリーフォーム 10"/>
                <p:cNvSpPr/>
                <p:nvPr/>
              </p:nvSpPr>
              <p:spPr bwMode="auto">
                <a:xfrm rot="21397750">
                  <a:off x="1916331" y="5296618"/>
                  <a:ext cx="1258190" cy="465827"/>
                </a:xfrm>
                <a:custGeom>
                  <a:avLst/>
                  <a:gdLst>
                    <a:gd name="connsiteX0" fmla="*/ 0 w 1026543"/>
                    <a:gd name="connsiteY0" fmla="*/ 448574 h 465827"/>
                    <a:gd name="connsiteX1" fmla="*/ 1026543 w 1026543"/>
                    <a:gd name="connsiteY1" fmla="*/ 0 h 465827"/>
                    <a:gd name="connsiteX2" fmla="*/ 888521 w 1026543"/>
                    <a:gd name="connsiteY2" fmla="*/ 465827 h 465827"/>
                    <a:gd name="connsiteX3" fmla="*/ 0 w 1026543"/>
                    <a:gd name="connsiteY3" fmla="*/ 448574 h 465827"/>
                  </a:gdLst>
                  <a:ahLst/>
                  <a:cxnLst>
                    <a:cxn ang="0">
                      <a:pos x="connsiteX0" y="connsiteY0"/>
                    </a:cxn>
                    <a:cxn ang="0">
                      <a:pos x="connsiteX1" y="connsiteY1"/>
                    </a:cxn>
                    <a:cxn ang="0">
                      <a:pos x="connsiteX2" y="connsiteY2"/>
                    </a:cxn>
                    <a:cxn ang="0">
                      <a:pos x="connsiteX3" y="connsiteY3"/>
                    </a:cxn>
                  </a:cxnLst>
                  <a:rect l="l" t="t" r="r" b="b"/>
                  <a:pathLst>
                    <a:path w="1026543" h="465827">
                      <a:moveTo>
                        <a:pt x="0" y="448574"/>
                      </a:moveTo>
                      <a:lnTo>
                        <a:pt x="1026543" y="0"/>
                      </a:lnTo>
                      <a:lnTo>
                        <a:pt x="888521" y="465827"/>
                      </a:lnTo>
                      <a:lnTo>
                        <a:pt x="0" y="448574"/>
                      </a:lnTo>
                      <a:close/>
                    </a:path>
                  </a:pathLst>
                </a:custGeom>
                <a:solidFill>
                  <a:schemeClr val="accent2">
                    <a:lumMod val="40000"/>
                    <a:lumOff val="60000"/>
                    <a:alpha val="48000"/>
                  </a:schemeClr>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charset="-128"/>
                  </a:endParaRPr>
                </a:p>
              </p:txBody>
            </p:sp>
          </p:grpSp>
          <p:sp>
            <p:nvSpPr>
              <p:cNvPr id="6" name="四角形吹き出し 5"/>
              <p:cNvSpPr/>
              <p:nvPr/>
            </p:nvSpPr>
            <p:spPr bwMode="auto">
              <a:xfrm>
                <a:off x="1691680" y="3356992"/>
                <a:ext cx="1296144" cy="504056"/>
              </a:xfrm>
              <a:prstGeom prst="wedgeRectCallout">
                <a:avLst>
                  <a:gd name="adj1" fmla="val 100296"/>
                  <a:gd name="adj2" fmla="val 33406"/>
                </a:avLst>
              </a:prstGeom>
              <a:solidFill>
                <a:schemeClr val="accent1">
                  <a:alpha val="57000"/>
                </a:schemeClr>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ahoma" pitchFamily="34" charset="0"/>
                    <a:ea typeface="ＭＳ Ｐゴシック" charset="-128"/>
                  </a:rPr>
                  <a:t>３５０</a:t>
                </a:r>
                <a:r>
                  <a:rPr kumimoji="1" lang="en-US" altLang="ja-JP" sz="2400" b="0" i="0" u="none" strike="noStrike" cap="none" normalizeH="0" baseline="0" dirty="0" err="1">
                    <a:ln>
                      <a:noFill/>
                    </a:ln>
                    <a:solidFill>
                      <a:schemeClr val="tx1"/>
                    </a:solidFill>
                    <a:effectLst/>
                    <a:latin typeface="Tahoma" pitchFamily="34" charset="0"/>
                    <a:ea typeface="ＭＳ Ｐゴシック" charset="-128"/>
                  </a:rPr>
                  <a:t>GtC</a:t>
                </a:r>
                <a:endParaRPr kumimoji="1" lang="ja-JP" altLang="en-US" sz="2400" b="0" i="0" u="none" strike="noStrike" cap="none" normalizeH="0" baseline="0" dirty="0">
                  <a:ln>
                    <a:noFill/>
                  </a:ln>
                  <a:solidFill>
                    <a:schemeClr val="tx1"/>
                  </a:solidFill>
                  <a:effectLst/>
                  <a:latin typeface="Tahoma" pitchFamily="34" charset="0"/>
                  <a:ea typeface="ＭＳ Ｐゴシック" charset="-128"/>
                </a:endParaRPr>
              </a:p>
            </p:txBody>
          </p:sp>
        </p:grpSp>
        <p:sp>
          <p:nvSpPr>
            <p:cNvPr id="9" name="四角形吹き出し 8"/>
            <p:cNvSpPr/>
            <p:nvPr/>
          </p:nvSpPr>
          <p:spPr bwMode="auto">
            <a:xfrm>
              <a:off x="2162117" y="1230960"/>
              <a:ext cx="1651414" cy="1200329"/>
            </a:xfrm>
            <a:prstGeom prst="wedgeRectCallout">
              <a:avLst>
                <a:gd name="adj1" fmla="val 43870"/>
                <a:gd name="adj2" fmla="val 131832"/>
              </a:avLst>
            </a:prstGeom>
            <a:solidFill>
              <a:schemeClr val="accent2"/>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大量</a:t>
              </a:r>
              <a:r>
                <a:rPr lang="ja-JP" altLang="en-US" dirty="0" smtClean="0"/>
                <a:t>消費と</a:t>
              </a:r>
              <a:endParaRPr kumimoji="1" lang="en-US" altLang="ja-JP" sz="2400" b="0" i="0" u="none" strike="noStrike" cap="none" normalizeH="0" baseline="0" dirty="0" smtClean="0">
                <a:ln>
                  <a:noFill/>
                </a:ln>
                <a:solidFill>
                  <a:schemeClr val="tx1"/>
                </a:solidFill>
                <a:effectLst/>
                <a:latin typeface="Tahoma" pitchFamily="34"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ahoma" pitchFamily="34" charset="0"/>
                  <a:ea typeface="ＭＳ Ｐゴシック" pitchFamily="50" charset="-128"/>
                </a:rPr>
                <a:t>人口爆発</a:t>
              </a:r>
              <a:endParaRPr kumimoji="1" lang="en-US" altLang="ja-JP" sz="2400" b="0" i="0" u="none" strike="noStrike" cap="none" normalizeH="0" baseline="0" dirty="0" smtClean="0">
                <a:ln>
                  <a:noFill/>
                </a:ln>
                <a:solidFill>
                  <a:schemeClr val="tx1"/>
                </a:solidFill>
                <a:effectLst/>
                <a:latin typeface="Tahoma" pitchFamily="34"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に</a:t>
              </a:r>
              <a:r>
                <a:rPr lang="ja-JP" altLang="en-US" dirty="0" smtClean="0"/>
                <a:t>よる上昇</a:t>
              </a:r>
              <a:endParaRPr kumimoji="1" lang="ja-JP" altLang="en-US" sz="2400" b="0" i="0" u="none" strike="noStrike" cap="none" normalizeH="0" baseline="0" dirty="0" smtClean="0">
                <a:ln>
                  <a:noFill/>
                </a:ln>
                <a:solidFill>
                  <a:schemeClr val="tx1"/>
                </a:solidFill>
                <a:effectLst/>
                <a:latin typeface="Tahoma" pitchFamily="34" charset="0"/>
                <a:ea typeface="ＭＳ Ｐゴシック" pitchFamily="50" charset="-128"/>
              </a:endParaRPr>
            </a:p>
          </p:txBody>
        </p:sp>
      </p:grpSp>
      <p:sp>
        <p:nvSpPr>
          <p:cNvPr id="12" name="四角形吹き出し 11"/>
          <p:cNvSpPr/>
          <p:nvPr/>
        </p:nvSpPr>
        <p:spPr bwMode="auto">
          <a:xfrm>
            <a:off x="4468559" y="1417834"/>
            <a:ext cx="1941557" cy="1200329"/>
          </a:xfrm>
          <a:prstGeom prst="wedgeRectCallout">
            <a:avLst>
              <a:gd name="adj1" fmla="val -59463"/>
              <a:gd name="adj2" fmla="val 154086"/>
            </a:avLst>
          </a:prstGeom>
          <a:solidFill>
            <a:schemeClr val="accent1">
              <a:lumMod val="20000"/>
              <a:lumOff val="80000"/>
            </a:schemeClr>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ahoma" pitchFamily="34" charset="0"/>
                <a:ea typeface="ＭＳ Ｐゴシック" pitchFamily="50" charset="-128"/>
              </a:rPr>
              <a:t>これが２℃</a:t>
            </a:r>
            <a:endParaRPr kumimoji="1" lang="en-US" altLang="ja-JP" sz="2400" b="0" i="0" u="none" strike="noStrike" cap="none" normalizeH="0" baseline="0" dirty="0" smtClean="0">
              <a:ln>
                <a:noFill/>
              </a:ln>
              <a:solidFill>
                <a:schemeClr val="tx1"/>
              </a:solidFill>
              <a:effectLst/>
              <a:latin typeface="Tahoma" pitchFamily="34"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t>上昇に抑える</a:t>
            </a:r>
            <a:endParaRPr lang="en-US" altLang="ja-JP" dirty="0" smtClean="0"/>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rPr>
              <a:t>ため</a:t>
            </a:r>
            <a:r>
              <a:rPr kumimoji="1" lang="ja-JP" altLang="en-US" sz="2400" b="0" i="0" u="none" strike="noStrike" cap="none" normalizeH="0" baseline="0" dirty="0" smtClean="0">
                <a:ln>
                  <a:noFill/>
                </a:ln>
                <a:solidFill>
                  <a:schemeClr val="tx1"/>
                </a:solidFill>
                <a:effectLst/>
                <a:latin typeface="Tahoma" pitchFamily="34" charset="0"/>
                <a:ea typeface="ＭＳ Ｐゴシック" pitchFamily="50" charset="-128"/>
              </a:rPr>
              <a:t>の答え</a:t>
            </a:r>
          </a:p>
        </p:txBody>
      </p:sp>
    </p:spTree>
    <p:extLst>
      <p:ext uri="{BB962C8B-B14F-4D97-AF65-F5344CB8AC3E}">
        <p14:creationId xmlns:p14="http://schemas.microsoft.com/office/powerpoint/2010/main" val="195599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endParaRPr lang="ja-JP" altLang="en-US"/>
          </a:p>
        </p:txBody>
      </p:sp>
      <p:sp>
        <p:nvSpPr>
          <p:cNvPr id="8195" name="コンテンツ プレースホルダー 2"/>
          <p:cNvSpPr>
            <a:spLocks noGrp="1"/>
          </p:cNvSpPr>
          <p:nvPr>
            <p:ph idx="1"/>
          </p:nvPr>
        </p:nvSpPr>
        <p:spPr/>
        <p:txBody>
          <a:bodyPr/>
          <a:lstStyle/>
          <a:p>
            <a:endParaRPr lang="ja-JP" altLang="en-US"/>
          </a:p>
        </p:txBody>
      </p:sp>
      <p:sp>
        <p:nvSpPr>
          <p:cNvPr id="819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lgn="l"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lgn="l"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algn="r" eaLnBrk="1" hangingPunct="1">
              <a:spcBef>
                <a:spcPct val="0"/>
              </a:spcBef>
              <a:buClrTx/>
              <a:buSzTx/>
              <a:buFontTx/>
              <a:buNone/>
            </a:pPr>
            <a:fld id="{E6176B9F-0CBE-4B68-A900-4DD1971718C1}" type="slidenum">
              <a:rPr kumimoji="0" lang="en-US" altLang="ja-JP" sz="1400" smtClean="0"/>
              <a:pPr algn="r" eaLnBrk="1" hangingPunct="1">
                <a:spcBef>
                  <a:spcPct val="0"/>
                </a:spcBef>
                <a:buClrTx/>
                <a:buSzTx/>
                <a:buFontTx/>
                <a:buNone/>
              </a:pPr>
              <a:t>19</a:t>
            </a:fld>
            <a:endParaRPr kumimoji="0" lang="en-US" altLang="ja-JP" sz="1400"/>
          </a:p>
        </p:txBody>
      </p:sp>
      <p:pic>
        <p:nvPicPr>
          <p:cNvPr id="8197" name="Picture 2" descr="C:\Users\IY\Documents\My Dropbox\通常用\Cumulative total Emission vs Te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4" y="72323"/>
            <a:ext cx="9053466" cy="671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テキスト ボックス 1"/>
          <p:cNvSpPr txBox="1">
            <a:spLocks noChangeArrowheads="1"/>
          </p:cNvSpPr>
          <p:nvPr/>
        </p:nvSpPr>
        <p:spPr bwMode="auto">
          <a:xfrm>
            <a:off x="5593626" y="5774199"/>
            <a:ext cx="258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lgn="l"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lgn="l"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en-US" altLang="ja-JP" sz="2400" dirty="0"/>
              <a:t>IPCC</a:t>
            </a:r>
            <a:r>
              <a:rPr lang="ja-JP" altLang="en-US" sz="2400" dirty="0"/>
              <a:t>　</a:t>
            </a:r>
            <a:r>
              <a:rPr lang="en-US" altLang="ja-JP" sz="2400" dirty="0"/>
              <a:t>AR5</a:t>
            </a:r>
            <a:r>
              <a:rPr lang="ja-JP" altLang="en-US" sz="2400" dirty="0"/>
              <a:t>　</a:t>
            </a:r>
            <a:r>
              <a:rPr lang="en-US" altLang="ja-JP" sz="2400" dirty="0" err="1"/>
              <a:t>WGⅠ</a:t>
            </a:r>
            <a:endParaRPr lang="ja-JP" altLang="en-US" sz="2400" dirty="0"/>
          </a:p>
        </p:txBody>
      </p:sp>
      <p:grpSp>
        <p:nvGrpSpPr>
          <p:cNvPr id="16" name="グループ化 15"/>
          <p:cNvGrpSpPr>
            <a:grpSpLocks/>
          </p:cNvGrpSpPr>
          <p:nvPr/>
        </p:nvGrpSpPr>
        <p:grpSpPr bwMode="auto">
          <a:xfrm>
            <a:off x="1979613" y="3097870"/>
            <a:ext cx="554037" cy="1596336"/>
            <a:chOff x="1835696" y="3201192"/>
            <a:chExt cx="553998" cy="1595960"/>
          </a:xfrm>
        </p:grpSpPr>
        <p:sp>
          <p:nvSpPr>
            <p:cNvPr id="2" name="下矢印 1"/>
            <p:cNvSpPr/>
            <p:nvPr/>
          </p:nvSpPr>
          <p:spPr bwMode="auto">
            <a:xfrm>
              <a:off x="1980148" y="3933762"/>
              <a:ext cx="287318" cy="863390"/>
            </a:xfrm>
            <a:prstGeom prst="downArrow">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a:extLst/>
          </p:spPr>
          <p:txBody>
            <a:bodyPr wrap="none"/>
            <a:lstStyle/>
            <a:p>
              <a:pPr algn="l">
                <a:defRPr/>
              </a:pPr>
              <a:endParaRPr lang="ja-JP" altLang="en-US"/>
            </a:p>
          </p:txBody>
        </p:sp>
        <p:sp>
          <p:nvSpPr>
            <p:cNvPr id="8209" name="テキスト ボックス 4"/>
            <p:cNvSpPr txBox="1">
              <a:spLocks noChangeArrowheads="1"/>
            </p:cNvSpPr>
            <p:nvPr/>
          </p:nvSpPr>
          <p:spPr bwMode="auto">
            <a:xfrm>
              <a:off x="1835696" y="3201192"/>
              <a:ext cx="5539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gn="l"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lgn="l"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lgn="l"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ja-JP" altLang="en-US" sz="2400" dirty="0"/>
                <a:t>現在</a:t>
              </a:r>
            </a:p>
          </p:txBody>
        </p:sp>
      </p:grpSp>
      <p:sp>
        <p:nvSpPr>
          <p:cNvPr id="5" name="左右矢印 4"/>
          <p:cNvSpPr/>
          <p:nvPr/>
        </p:nvSpPr>
        <p:spPr bwMode="auto">
          <a:xfrm>
            <a:off x="1895149" y="1942538"/>
            <a:ext cx="1159427" cy="349450"/>
          </a:xfrm>
          <a:prstGeom prst="leftRightArrow">
            <a:avLst/>
          </a:prstGeom>
          <a:solidFill>
            <a:srgbClr val="FFC000"/>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6" name="テキスト ボックス 5"/>
          <p:cNvSpPr txBox="1"/>
          <p:nvPr/>
        </p:nvSpPr>
        <p:spPr>
          <a:xfrm>
            <a:off x="1714880" y="1491339"/>
            <a:ext cx="1181734" cy="461665"/>
          </a:xfrm>
          <a:prstGeom prst="rect">
            <a:avLst/>
          </a:prstGeom>
          <a:noFill/>
        </p:spPr>
        <p:txBody>
          <a:bodyPr wrap="none" rtlCol="0">
            <a:spAutoFit/>
          </a:bodyPr>
          <a:lstStyle/>
          <a:p>
            <a:r>
              <a:rPr lang="en-US" altLang="ja-JP" dirty="0">
                <a:solidFill>
                  <a:schemeClr val="tx2">
                    <a:lumMod val="75000"/>
                  </a:schemeClr>
                </a:solidFill>
              </a:rPr>
              <a:t>400</a:t>
            </a:r>
            <a:r>
              <a:rPr kumimoji="1" lang="en-US" altLang="ja-JP" dirty="0">
                <a:solidFill>
                  <a:schemeClr val="tx2">
                    <a:lumMod val="75000"/>
                  </a:schemeClr>
                </a:solidFill>
              </a:rPr>
              <a:t>GtC</a:t>
            </a:r>
            <a:endParaRPr kumimoji="1" lang="ja-JP" altLang="en-US" dirty="0">
              <a:solidFill>
                <a:schemeClr val="tx2">
                  <a:lumMod val="75000"/>
                </a:schemeClr>
              </a:solidFill>
            </a:endParaRPr>
          </a:p>
        </p:txBody>
      </p:sp>
      <p:sp>
        <p:nvSpPr>
          <p:cNvPr id="7" name="テキスト ボックス 6"/>
          <p:cNvSpPr txBox="1"/>
          <p:nvPr/>
        </p:nvSpPr>
        <p:spPr>
          <a:xfrm>
            <a:off x="1360712" y="2383959"/>
            <a:ext cx="1489510" cy="400110"/>
          </a:xfrm>
          <a:prstGeom prst="rect">
            <a:avLst/>
          </a:prstGeom>
          <a:noFill/>
        </p:spPr>
        <p:txBody>
          <a:bodyPr wrap="none" rtlCol="0">
            <a:spAutoFit/>
          </a:bodyPr>
          <a:lstStyle/>
          <a:p>
            <a:r>
              <a:rPr lang="en-US" altLang="ja-JP" sz="2000" dirty="0">
                <a:solidFill>
                  <a:schemeClr val="tx2">
                    <a:lumMod val="75000"/>
                  </a:schemeClr>
                </a:solidFill>
              </a:rPr>
              <a:t>21</a:t>
            </a:r>
            <a:r>
              <a:rPr lang="ja-JP" altLang="en-US" sz="2000" dirty="0">
                <a:solidFill>
                  <a:schemeClr val="tx2">
                    <a:lumMod val="75000"/>
                  </a:schemeClr>
                </a:solidFill>
              </a:rPr>
              <a:t>世紀前半</a:t>
            </a:r>
            <a:endParaRPr kumimoji="1" lang="ja-JP" altLang="en-US" sz="2000" dirty="0">
              <a:solidFill>
                <a:schemeClr val="tx2">
                  <a:lumMod val="75000"/>
                </a:schemeClr>
              </a:solidFill>
            </a:endParaRPr>
          </a:p>
        </p:txBody>
      </p:sp>
      <p:sp>
        <p:nvSpPr>
          <p:cNvPr id="8" name="左右矢印 7"/>
          <p:cNvSpPr/>
          <p:nvPr/>
        </p:nvSpPr>
        <p:spPr bwMode="auto">
          <a:xfrm>
            <a:off x="3069109" y="1953598"/>
            <a:ext cx="359229" cy="306416"/>
          </a:xfrm>
          <a:prstGeom prst="leftRightArrow">
            <a:avLst/>
          </a:prstGeom>
          <a:solidFill>
            <a:srgbClr val="FFC000"/>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9" name="テキスト ボックス 8"/>
          <p:cNvSpPr txBox="1"/>
          <p:nvPr/>
        </p:nvSpPr>
        <p:spPr>
          <a:xfrm>
            <a:off x="2971774" y="2383997"/>
            <a:ext cx="697627" cy="400110"/>
          </a:xfrm>
          <a:prstGeom prst="rect">
            <a:avLst/>
          </a:prstGeom>
          <a:noFill/>
        </p:spPr>
        <p:txBody>
          <a:bodyPr wrap="none" rtlCol="0">
            <a:spAutoFit/>
          </a:bodyPr>
          <a:lstStyle/>
          <a:p>
            <a:r>
              <a:rPr lang="ja-JP" altLang="en-US" sz="2000" dirty="0">
                <a:solidFill>
                  <a:schemeClr val="tx2">
                    <a:lumMod val="75000"/>
                  </a:schemeClr>
                </a:solidFill>
              </a:rPr>
              <a:t>後半</a:t>
            </a:r>
            <a:endParaRPr kumimoji="1" lang="ja-JP" altLang="en-US" sz="2000" dirty="0">
              <a:solidFill>
                <a:schemeClr val="tx2">
                  <a:lumMod val="75000"/>
                </a:schemeClr>
              </a:solidFill>
            </a:endParaRPr>
          </a:p>
        </p:txBody>
      </p:sp>
      <p:sp>
        <p:nvSpPr>
          <p:cNvPr id="10" name="テキスト ボックス 9"/>
          <p:cNvSpPr txBox="1"/>
          <p:nvPr/>
        </p:nvSpPr>
        <p:spPr>
          <a:xfrm>
            <a:off x="2946526" y="1502228"/>
            <a:ext cx="1013419" cy="461665"/>
          </a:xfrm>
          <a:prstGeom prst="rect">
            <a:avLst/>
          </a:prstGeom>
          <a:noFill/>
        </p:spPr>
        <p:txBody>
          <a:bodyPr wrap="none" rtlCol="0">
            <a:spAutoFit/>
          </a:bodyPr>
          <a:lstStyle/>
          <a:p>
            <a:r>
              <a:rPr lang="en-US" altLang="ja-JP" dirty="0">
                <a:solidFill>
                  <a:schemeClr val="tx2">
                    <a:lumMod val="75000"/>
                  </a:schemeClr>
                </a:solidFill>
              </a:rPr>
              <a:t>8</a:t>
            </a:r>
            <a:r>
              <a:rPr kumimoji="1" lang="en-US" altLang="ja-JP" dirty="0">
                <a:solidFill>
                  <a:schemeClr val="tx2">
                    <a:lumMod val="75000"/>
                  </a:schemeClr>
                </a:solidFill>
              </a:rPr>
              <a:t>0GtC</a:t>
            </a:r>
            <a:endParaRPr kumimoji="1" lang="ja-JP" altLang="en-US" dirty="0">
              <a:solidFill>
                <a:schemeClr val="tx2">
                  <a:lumMod val="75000"/>
                </a:schemeClr>
              </a:solidFill>
            </a:endParaRPr>
          </a:p>
        </p:txBody>
      </p:sp>
      <p:grpSp>
        <p:nvGrpSpPr>
          <p:cNvPr id="3" name="グループ化 2"/>
          <p:cNvGrpSpPr/>
          <p:nvPr/>
        </p:nvGrpSpPr>
        <p:grpSpPr>
          <a:xfrm>
            <a:off x="5499709" y="714674"/>
            <a:ext cx="3036393" cy="5446008"/>
            <a:chOff x="5486400" y="689653"/>
            <a:chExt cx="3066757" cy="5446008"/>
          </a:xfrm>
        </p:grpSpPr>
        <p:sp>
          <p:nvSpPr>
            <p:cNvPr id="4" name="正方形/長方形 3"/>
            <p:cNvSpPr/>
            <p:nvPr/>
          </p:nvSpPr>
          <p:spPr bwMode="auto">
            <a:xfrm>
              <a:off x="5486400" y="689653"/>
              <a:ext cx="3066757" cy="5446008"/>
            </a:xfrm>
            <a:prstGeom prst="rect">
              <a:avLst/>
            </a:prstGeom>
            <a:solidFill>
              <a:srgbClr val="FF6699">
                <a:alpha val="19000"/>
              </a:srgbClr>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endParaRPr>
            </a:p>
          </p:txBody>
        </p:sp>
        <p:sp>
          <p:nvSpPr>
            <p:cNvPr id="11" name="テキスト ボックス 10"/>
            <p:cNvSpPr txBox="1"/>
            <p:nvPr/>
          </p:nvSpPr>
          <p:spPr>
            <a:xfrm>
              <a:off x="5554245" y="2993391"/>
              <a:ext cx="2964273" cy="1200329"/>
            </a:xfrm>
            <a:prstGeom prst="rect">
              <a:avLst/>
            </a:prstGeom>
            <a:noFill/>
          </p:spPr>
          <p:txBody>
            <a:bodyPr wrap="none" rtlCol="0">
              <a:spAutoFit/>
            </a:bodyPr>
            <a:lstStyle/>
            <a:p>
              <a:r>
                <a:rPr kumimoji="1" lang="ja-JP" altLang="en-US" sz="3600" b="1" dirty="0">
                  <a:effectLst>
                    <a:outerShdw blurRad="38100" dist="38100" dir="2700000" algn="tl">
                      <a:srgbClr val="000000">
                        <a:alpha val="43137"/>
                      </a:srgbClr>
                    </a:outerShdw>
                  </a:effectLst>
                </a:rPr>
                <a:t>化石燃料枯渇</a:t>
              </a:r>
              <a:endParaRPr kumimoji="1" lang="en-US" altLang="ja-JP" sz="3600" b="1" dirty="0">
                <a:effectLst>
                  <a:outerShdw blurRad="38100" dist="38100" dir="2700000" algn="tl">
                    <a:srgbClr val="000000">
                      <a:alpha val="43137"/>
                    </a:srgbClr>
                  </a:outerShdw>
                </a:effectLst>
              </a:endParaRPr>
            </a:p>
            <a:p>
              <a:endParaRPr kumimoji="1" lang="ja-JP" altLang="en-US" sz="3600" b="1" dirty="0">
                <a:effectLst>
                  <a:outerShdw blurRad="38100" dist="38100" dir="2700000" algn="tl">
                    <a:srgbClr val="000000">
                      <a:alpha val="43137"/>
                    </a:srgbClr>
                  </a:outerShdw>
                </a:effectLst>
              </a:endParaRPr>
            </a:p>
          </p:txBody>
        </p:sp>
      </p:grpSp>
      <p:cxnSp>
        <p:nvCxnSpPr>
          <p:cNvPr id="13" name="直線コネクタ 12"/>
          <p:cNvCxnSpPr/>
          <p:nvPr/>
        </p:nvCxnSpPr>
        <p:spPr bwMode="auto">
          <a:xfrm>
            <a:off x="3444240" y="689317"/>
            <a:ext cx="0" cy="5500468"/>
          </a:xfrm>
          <a:prstGeom prst="line">
            <a:avLst/>
          </a:prstGeom>
          <a:noFill/>
          <a:ln w="19050" cap="flat" cmpd="sng" algn="ctr">
            <a:solidFill>
              <a:schemeClr val="accent5">
                <a:lumMod val="25000"/>
              </a:schemeClr>
            </a:solidFill>
            <a:prstDash val="solid"/>
            <a:round/>
            <a:headEnd type="none" w="med" len="med"/>
            <a:tailEnd type="none"/>
          </a:ln>
          <a:effectLst/>
        </p:spPr>
      </p:cxnSp>
      <p:sp>
        <p:nvSpPr>
          <p:cNvPr id="12" name="下矢印 11"/>
          <p:cNvSpPr/>
          <p:nvPr/>
        </p:nvSpPr>
        <p:spPr bwMode="auto">
          <a:xfrm>
            <a:off x="3903478" y="2326327"/>
            <a:ext cx="318901" cy="874058"/>
          </a:xfrm>
          <a:prstGeom prst="downArrow">
            <a:avLst/>
          </a:prstGeom>
          <a:solidFill>
            <a:schemeClr val="accent1">
              <a:lumMod val="40000"/>
              <a:lumOff val="60000"/>
            </a:schemeClr>
          </a:solidFill>
          <a:ln w="19050" cap="flat" cmpd="sng" algn="ctr">
            <a:solidFill>
              <a:schemeClr val="accent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22" name="下矢印 21"/>
          <p:cNvSpPr/>
          <p:nvPr/>
        </p:nvSpPr>
        <p:spPr bwMode="auto">
          <a:xfrm>
            <a:off x="4822357" y="1658460"/>
            <a:ext cx="318901" cy="874058"/>
          </a:xfrm>
          <a:prstGeom prst="downArrow">
            <a:avLst/>
          </a:prstGeom>
          <a:solidFill>
            <a:srgbClr val="FF6699">
              <a:alpha val="63000"/>
            </a:srgbClr>
          </a:solidFill>
          <a:ln w="19050" cap="flat" cmpd="sng" algn="ctr">
            <a:solidFill>
              <a:srgbClr val="FF6699"/>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14" name="テキスト ボックス 13"/>
          <p:cNvSpPr txBox="1"/>
          <p:nvPr/>
        </p:nvSpPr>
        <p:spPr>
          <a:xfrm>
            <a:off x="3455342" y="3369621"/>
            <a:ext cx="2042160" cy="2800767"/>
          </a:xfrm>
          <a:prstGeom prst="rect">
            <a:avLst/>
          </a:prstGeom>
          <a:solidFill>
            <a:srgbClr val="FFC000">
              <a:alpha val="43000"/>
            </a:srgbClr>
          </a:solidFill>
          <a:ln>
            <a:solidFill>
              <a:srgbClr val="FF0000"/>
            </a:solidFill>
          </a:ln>
        </p:spPr>
        <p:txBody>
          <a:bodyPr wrap="square" rtlCol="0" anchor="b">
            <a:spAutoFit/>
          </a:bodyPr>
          <a:lstStyle/>
          <a:p>
            <a:pPr algn="ctr"/>
            <a:r>
              <a:rPr kumimoji="1" lang="ja-JP" altLang="en-US" sz="3200" b="1" dirty="0"/>
              <a:t>化石燃料</a:t>
            </a:r>
            <a:endParaRPr kumimoji="1" lang="en-US" altLang="ja-JP" sz="3200" b="1" dirty="0"/>
          </a:p>
          <a:p>
            <a:pPr algn="ctr"/>
            <a:r>
              <a:rPr lang="ja-JP" altLang="en-US" sz="3200" dirty="0"/>
              <a:t>は、</a:t>
            </a:r>
            <a:r>
              <a:rPr lang="en-US" altLang="ja-JP" sz="3200" dirty="0"/>
              <a:t>CO</a:t>
            </a:r>
            <a:r>
              <a:rPr lang="ja-JP" altLang="en-US" sz="2800" b="1" dirty="0"/>
              <a:t>２</a:t>
            </a:r>
            <a:endParaRPr lang="en-US" altLang="ja-JP" sz="2800" b="1" dirty="0"/>
          </a:p>
          <a:p>
            <a:pPr algn="ctr"/>
            <a:r>
              <a:rPr lang="ja-JP" altLang="en-US" sz="3200" dirty="0"/>
              <a:t>限界</a:t>
            </a:r>
            <a:r>
              <a:rPr kumimoji="1" lang="ja-JP" altLang="en-US" sz="3200" dirty="0"/>
              <a:t>によって余る</a:t>
            </a:r>
            <a:endParaRPr kumimoji="1" lang="en-US" altLang="ja-JP" sz="3200" dirty="0"/>
          </a:p>
          <a:p>
            <a:pPr algn="ctr"/>
            <a:r>
              <a:rPr lang="ja-JP" altLang="en-US" dirty="0">
                <a:solidFill>
                  <a:srgbClr val="FF0000"/>
                </a:solidFill>
              </a:rPr>
              <a:t>≠資源限界</a:t>
            </a:r>
            <a:endParaRPr lang="en-US" altLang="ja-JP" dirty="0">
              <a:solidFill>
                <a:srgbClr val="FF0000"/>
              </a:solidFill>
            </a:endParaRPr>
          </a:p>
          <a:p>
            <a:pPr algn="ctr"/>
            <a:endParaRPr kumimoji="1" lang="en-US" altLang="ja-JP" dirty="0"/>
          </a:p>
        </p:txBody>
      </p:sp>
      <p:sp>
        <p:nvSpPr>
          <p:cNvPr id="23" name="下矢印 22"/>
          <p:cNvSpPr/>
          <p:nvPr/>
        </p:nvSpPr>
        <p:spPr bwMode="auto">
          <a:xfrm>
            <a:off x="2984601" y="3047984"/>
            <a:ext cx="318901" cy="874058"/>
          </a:xfrm>
          <a:prstGeom prst="downArrow">
            <a:avLst/>
          </a:prstGeom>
          <a:solidFill>
            <a:schemeClr val="bg2">
              <a:lumMod val="10000"/>
              <a:lumOff val="90000"/>
              <a:alpha val="63000"/>
            </a:schemeClr>
          </a:solidFill>
          <a:ln w="19050"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15" name="四角形吹き出し 14"/>
          <p:cNvSpPr/>
          <p:nvPr/>
        </p:nvSpPr>
        <p:spPr bwMode="auto">
          <a:xfrm>
            <a:off x="3529258" y="968181"/>
            <a:ext cx="1914307" cy="1200329"/>
          </a:xfrm>
          <a:prstGeom prst="wedgeRectCallout">
            <a:avLst>
              <a:gd name="adj1" fmla="val -20131"/>
              <a:gd name="adj2" fmla="val 49057"/>
            </a:avLst>
          </a:prstGeom>
          <a:solidFill>
            <a:schemeClr val="bg2">
              <a:lumMod val="10000"/>
              <a:lumOff val="90000"/>
            </a:schemeClr>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rPr>
              <a:t>グリーランド</a:t>
            </a:r>
            <a:endParaRPr kumimoji="1" lang="en-US" altLang="ja-JP" sz="2400" b="0" i="0" u="none" strike="noStrike" cap="none" normalizeH="0" baseline="0" dirty="0">
              <a:ln>
                <a:noFill/>
              </a:ln>
              <a:solidFill>
                <a:schemeClr val="tx1"/>
              </a:solidFill>
              <a:effectLst/>
              <a:latin typeface="Tahoma" pitchFamily="34"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氷床の融解</a:t>
            </a:r>
            <a:endParaRPr lang="en-US" altLang="ja-JP" dirty="0"/>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rPr>
              <a:t>７ｍ海面上昇</a:t>
            </a:r>
          </a:p>
        </p:txBody>
      </p:sp>
    </p:spTree>
    <p:extLst>
      <p:ext uri="{BB962C8B-B14F-4D97-AF65-F5344CB8AC3E}">
        <p14:creationId xmlns:p14="http://schemas.microsoft.com/office/powerpoint/2010/main" val="3599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683568" y="188640"/>
            <a:ext cx="8820154" cy="650875"/>
          </a:xfrm>
        </p:spPr>
        <p:txBody>
          <a:bodyPr/>
          <a:lstStyle/>
          <a:p>
            <a:r>
              <a:rPr lang="en-US" altLang="ja-JP" sz="4000" dirty="0"/>
              <a:t>COP21</a:t>
            </a:r>
            <a:r>
              <a:rPr lang="ja-JP" altLang="en-US" sz="4000" dirty="0"/>
              <a:t>のための日本の約束草案</a:t>
            </a:r>
          </a:p>
        </p:txBody>
      </p:sp>
      <p:sp>
        <p:nvSpPr>
          <p:cNvPr id="18435"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fld id="{F09B50A3-37BA-4A26-AA0D-F3D88F04F1D3}" type="slidenum">
              <a:rPr kumimoji="0" lang="en-US" altLang="ja-JP" sz="1400"/>
              <a:pPr eaLnBrk="1" hangingPunct="1"/>
              <a:t>2</a:t>
            </a:fld>
            <a:endParaRPr kumimoji="0" lang="en-US" altLang="ja-JP" sz="1400"/>
          </a:p>
        </p:txBody>
      </p:sp>
      <p:pic>
        <p:nvPicPr>
          <p:cNvPr id="18436" name="Picture 2" descr="C:\Users\IY\Documents\My Dropbox\通常用\CO2upto2050JapanArr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85915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下矢印 5"/>
          <p:cNvSpPr>
            <a:spLocks noChangeArrowheads="1"/>
          </p:cNvSpPr>
          <p:nvPr/>
        </p:nvSpPr>
        <p:spPr bwMode="auto">
          <a:xfrm>
            <a:off x="5724525" y="1484313"/>
            <a:ext cx="576263" cy="1584325"/>
          </a:xfrm>
          <a:prstGeom prst="downArrow">
            <a:avLst>
              <a:gd name="adj1" fmla="val 50000"/>
              <a:gd name="adj2" fmla="val 49984"/>
            </a:avLst>
          </a:prstGeom>
          <a:solidFill>
            <a:schemeClr val="accent1">
              <a:lumMod val="20000"/>
              <a:lumOff val="80000"/>
            </a:schemeClr>
          </a:solidFill>
          <a:ln w="19050" algn="ctr">
            <a:solidFill>
              <a:schemeClr val="tx1"/>
            </a:solidFill>
            <a:round/>
            <a:headEnd/>
            <a:tailEnd/>
          </a:ln>
        </p:spPr>
        <p:txBody>
          <a:bodyPr wrap="none">
            <a:spAutoFit/>
          </a:bodyP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p>
        </p:txBody>
      </p:sp>
      <p:sp>
        <p:nvSpPr>
          <p:cNvPr id="18439" name="右矢印 6"/>
          <p:cNvSpPr>
            <a:spLocks noChangeArrowheads="1"/>
          </p:cNvSpPr>
          <p:nvPr/>
        </p:nvSpPr>
        <p:spPr bwMode="auto">
          <a:xfrm>
            <a:off x="8101013" y="4743450"/>
            <a:ext cx="358775" cy="269875"/>
          </a:xfrm>
          <a:prstGeom prst="rightArrow">
            <a:avLst>
              <a:gd name="adj1" fmla="val 50000"/>
              <a:gd name="adj2" fmla="val 49939"/>
            </a:avLst>
          </a:prstGeom>
          <a:solidFill>
            <a:srgbClr val="FFC000"/>
          </a:solidFill>
          <a:ln w="19050" algn="ctr">
            <a:solidFill>
              <a:schemeClr val="tx1"/>
            </a:solidFill>
            <a:round/>
            <a:headEnd/>
            <a:tailEnd/>
          </a:ln>
        </p:spPr>
        <p:txBody>
          <a:bodyPr wrap="none">
            <a:spAutoFit/>
          </a:bodyP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p>
        </p:txBody>
      </p:sp>
      <p:sp>
        <p:nvSpPr>
          <p:cNvPr id="2" name="テキスト ボックス 1"/>
          <p:cNvSpPr txBox="1"/>
          <p:nvPr/>
        </p:nvSpPr>
        <p:spPr>
          <a:xfrm>
            <a:off x="4524843" y="4054845"/>
            <a:ext cx="2148345" cy="584775"/>
          </a:xfrm>
          <a:prstGeom prst="rect">
            <a:avLst/>
          </a:prstGeom>
          <a:noFill/>
        </p:spPr>
        <p:txBody>
          <a:bodyPr wrap="none" rtlCol="0">
            <a:spAutoFit/>
          </a:bodyPr>
          <a:lstStyle/>
          <a:p>
            <a:r>
              <a:rPr kumimoji="1" lang="en-US" altLang="ja-JP" sz="3200" dirty="0">
                <a:solidFill>
                  <a:srgbClr val="CC0099"/>
                </a:solidFill>
              </a:rPr>
              <a:t>CO</a:t>
            </a:r>
            <a:r>
              <a:rPr kumimoji="1" lang="en-US" altLang="ja-JP" sz="2800" dirty="0">
                <a:solidFill>
                  <a:srgbClr val="CC0099"/>
                </a:solidFill>
              </a:rPr>
              <a:t>2</a:t>
            </a:r>
            <a:r>
              <a:rPr kumimoji="1" lang="ja-JP" altLang="en-US" sz="3200" dirty="0">
                <a:solidFill>
                  <a:srgbClr val="CC0099"/>
                </a:solidFill>
              </a:rPr>
              <a:t>排出量</a:t>
            </a:r>
          </a:p>
        </p:txBody>
      </p:sp>
      <p:cxnSp>
        <p:nvCxnSpPr>
          <p:cNvPr id="5" name="直線コネクタ 4"/>
          <p:cNvCxnSpPr/>
          <p:nvPr/>
        </p:nvCxnSpPr>
        <p:spPr bwMode="auto">
          <a:xfrm>
            <a:off x="6091311" y="3277773"/>
            <a:ext cx="2391507" cy="886264"/>
          </a:xfrm>
          <a:prstGeom prst="line">
            <a:avLst/>
          </a:prstGeom>
          <a:noFill/>
          <a:ln w="19050" cap="flat" cmpd="sng" algn="ctr">
            <a:solidFill>
              <a:schemeClr val="accent5">
                <a:lumMod val="25000"/>
              </a:schemeClr>
            </a:solidFill>
            <a:prstDash val="solid"/>
            <a:round/>
            <a:headEnd type="none" w="med" len="med"/>
            <a:tailEnd type="none"/>
          </a:ln>
          <a:effectLst/>
        </p:spPr>
      </p:cxnSp>
      <p:sp>
        <p:nvSpPr>
          <p:cNvPr id="4" name="二等辺三角形 3"/>
          <p:cNvSpPr/>
          <p:nvPr/>
        </p:nvSpPr>
        <p:spPr bwMode="auto">
          <a:xfrm>
            <a:off x="3376247" y="2968282"/>
            <a:ext cx="323557" cy="1083212"/>
          </a:xfrm>
          <a:prstGeom prst="triangle">
            <a:avLst/>
          </a:prstGeom>
          <a:solidFill>
            <a:schemeClr val="accent2"/>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6" name="テキスト ボックス 5"/>
          <p:cNvSpPr txBox="1"/>
          <p:nvPr/>
        </p:nvSpPr>
        <p:spPr>
          <a:xfrm>
            <a:off x="2701001" y="3249612"/>
            <a:ext cx="1846980" cy="461665"/>
          </a:xfrm>
          <a:prstGeom prst="rect">
            <a:avLst/>
          </a:prstGeom>
          <a:noFill/>
        </p:spPr>
        <p:txBody>
          <a:bodyPr wrap="none" rtlCol="0">
            <a:spAutoFit/>
          </a:bodyPr>
          <a:lstStyle/>
          <a:p>
            <a:r>
              <a:rPr kumimoji="1" lang="en-US" altLang="ja-JP" b="1" dirty="0"/>
              <a:t>G7</a:t>
            </a:r>
            <a:r>
              <a:rPr kumimoji="1" lang="ja-JP" altLang="en-US" b="1" dirty="0"/>
              <a:t>の基準年</a:t>
            </a:r>
          </a:p>
        </p:txBody>
      </p:sp>
      <p:sp>
        <p:nvSpPr>
          <p:cNvPr id="7" name="テキスト ボックス 6"/>
          <p:cNvSpPr txBox="1"/>
          <p:nvPr/>
        </p:nvSpPr>
        <p:spPr>
          <a:xfrm>
            <a:off x="5359791" y="4951828"/>
            <a:ext cx="2954655" cy="461665"/>
          </a:xfrm>
          <a:prstGeom prst="rect">
            <a:avLst/>
          </a:prstGeom>
          <a:solidFill>
            <a:schemeClr val="tx2">
              <a:lumMod val="20000"/>
              <a:lumOff val="80000"/>
            </a:schemeClr>
          </a:solidFill>
        </p:spPr>
        <p:txBody>
          <a:bodyPr wrap="none" rtlCol="0">
            <a:spAutoFit/>
          </a:bodyPr>
          <a:lstStyle/>
          <a:p>
            <a:r>
              <a:rPr kumimoji="1" lang="ja-JP" altLang="en-US" b="1" dirty="0"/>
              <a:t>第一次安倍内閣提案</a:t>
            </a:r>
          </a:p>
        </p:txBody>
      </p:sp>
      <p:sp>
        <p:nvSpPr>
          <p:cNvPr id="8" name="テキスト ボックス 7"/>
          <p:cNvSpPr txBox="1"/>
          <p:nvPr/>
        </p:nvSpPr>
        <p:spPr>
          <a:xfrm>
            <a:off x="4171496" y="1012874"/>
            <a:ext cx="3728906" cy="461665"/>
          </a:xfrm>
          <a:prstGeom prst="rect">
            <a:avLst/>
          </a:prstGeom>
          <a:solidFill>
            <a:schemeClr val="accent1">
              <a:lumMod val="20000"/>
              <a:lumOff val="80000"/>
            </a:schemeClr>
          </a:solidFill>
        </p:spPr>
        <p:txBody>
          <a:bodyPr wrap="none" rtlCol="0">
            <a:spAutoFit/>
          </a:bodyPr>
          <a:lstStyle/>
          <a:p>
            <a:r>
              <a:rPr kumimoji="1" lang="ja-JP" altLang="en-US" b="1" dirty="0">
                <a:solidFill>
                  <a:srgbClr val="FF0000"/>
                </a:solidFill>
              </a:rPr>
              <a:t>２６．０％削減（２０１３年比）</a:t>
            </a:r>
          </a:p>
        </p:txBody>
      </p:sp>
      <p:grpSp>
        <p:nvGrpSpPr>
          <p:cNvPr id="13" name="グループ化 12"/>
          <p:cNvGrpSpPr/>
          <p:nvPr/>
        </p:nvGrpSpPr>
        <p:grpSpPr>
          <a:xfrm>
            <a:off x="299536" y="789937"/>
            <a:ext cx="8568952" cy="72008"/>
            <a:chOff x="969132" y="3140011"/>
            <a:chExt cx="9074564" cy="72008"/>
          </a:xfrm>
        </p:grpSpPr>
        <p:sp>
          <p:nvSpPr>
            <p:cNvPr id="14" name="正方形/長方形 13"/>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5" name="正方形/長方形 14"/>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6" name="正方形/長方形 15"/>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7" name="正方形/長方形 16"/>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8" name="正方形/長方形 17"/>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9" name="正方形/長方形 18"/>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2345175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マイピクチャーDdrive\Resized\0Fi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235" y="1109609"/>
            <a:ext cx="6685250" cy="4729815"/>
          </a:xfrm>
          <a:prstGeom prst="rect">
            <a:avLst/>
          </a:prstGeom>
          <a:noFill/>
          <a:extLst>
            <a:ext uri="{909E8E84-426E-40DD-AFC4-6F175D3DCCD1}">
              <a14:hiddenFill xmlns:a14="http://schemas.microsoft.com/office/drawing/2010/main">
                <a:solidFill>
                  <a:srgbClr val="FFFFFF"/>
                </a:solidFill>
              </a14:hiddenFill>
            </a:ext>
          </a:extLst>
        </p:spPr>
      </p:pic>
      <p:sp>
        <p:nvSpPr>
          <p:cNvPr id="44034" name="タイトル 1"/>
          <p:cNvSpPr>
            <a:spLocks noGrp="1"/>
          </p:cNvSpPr>
          <p:nvPr>
            <p:ph type="title"/>
          </p:nvPr>
        </p:nvSpPr>
        <p:spPr>
          <a:xfrm>
            <a:off x="883418" y="144017"/>
            <a:ext cx="7793038" cy="692695"/>
          </a:xfrm>
        </p:spPr>
        <p:txBody>
          <a:bodyPr/>
          <a:lstStyle/>
          <a:p>
            <a:r>
              <a:rPr lang="en-US" altLang="ja-JP" sz="3200" dirty="0"/>
              <a:t>CCS=</a:t>
            </a:r>
            <a:r>
              <a:rPr lang="en-US" altLang="ja-JP" sz="3200" u="sng" dirty="0"/>
              <a:t>C</a:t>
            </a:r>
            <a:r>
              <a:rPr lang="en-US" altLang="ja-JP" sz="3200" dirty="0"/>
              <a:t>arbon</a:t>
            </a:r>
            <a:r>
              <a:rPr lang="ja-JP" altLang="en-US" sz="3200" dirty="0"/>
              <a:t> </a:t>
            </a:r>
            <a:r>
              <a:rPr lang="en-US" altLang="ja-JP" sz="3200" u="sng" dirty="0"/>
              <a:t>C</a:t>
            </a:r>
            <a:r>
              <a:rPr lang="en-US" altLang="ja-JP" sz="3200" dirty="0"/>
              <a:t>apture</a:t>
            </a:r>
            <a:r>
              <a:rPr lang="ja-JP" altLang="en-US" sz="3200" dirty="0"/>
              <a:t> </a:t>
            </a:r>
            <a:r>
              <a:rPr lang="en-US" altLang="ja-JP" sz="3200" dirty="0"/>
              <a:t>and</a:t>
            </a:r>
            <a:r>
              <a:rPr lang="ja-JP" altLang="en-US" sz="3200" dirty="0"/>
              <a:t> </a:t>
            </a:r>
            <a:r>
              <a:rPr lang="en-US" altLang="ja-JP" sz="3200" u="sng" dirty="0"/>
              <a:t>S</a:t>
            </a:r>
            <a:r>
              <a:rPr lang="en-US" altLang="ja-JP" sz="3200" dirty="0"/>
              <a:t>torage</a:t>
            </a:r>
            <a:r>
              <a:rPr lang="ja-JP" altLang="en-US" sz="3200" dirty="0"/>
              <a:t>　　　　　</a:t>
            </a:r>
          </a:p>
        </p:txBody>
      </p:sp>
      <p:sp>
        <p:nvSpPr>
          <p:cNvPr id="44035" name="スライド番号プレースホルダー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ahoma" pitchFamily="34" charset="0"/>
                <a:ea typeface="ＭＳ Ｐゴシック" charset="-128"/>
              </a:defRPr>
            </a:lvl1pPr>
            <a:lvl2pPr>
              <a:defRPr kumimoji="1" sz="2800">
                <a:solidFill>
                  <a:schemeClr val="tx1"/>
                </a:solidFill>
                <a:latin typeface="Tahoma" pitchFamily="34" charset="0"/>
                <a:ea typeface="ＭＳ Ｐゴシック" charset="-128"/>
              </a:defRPr>
            </a:lvl2pPr>
            <a:lvl3pPr>
              <a:defRPr kumimoji="1" sz="2400">
                <a:solidFill>
                  <a:schemeClr val="tx1"/>
                </a:solidFill>
                <a:latin typeface="Tahoma" pitchFamily="34" charset="0"/>
                <a:ea typeface="ＭＳ Ｐゴシック" charset="-128"/>
              </a:defRPr>
            </a:lvl3pPr>
            <a:lvl4pPr>
              <a:defRPr kumimoji="1" sz="2000">
                <a:solidFill>
                  <a:schemeClr val="tx1"/>
                </a:solidFill>
                <a:latin typeface="Tahoma" pitchFamily="34" charset="0"/>
                <a:ea typeface="ＭＳ Ｐゴシック" charset="-128"/>
              </a:defRPr>
            </a:lvl4pPr>
            <a:lvl5pPr>
              <a:defRPr kumimoji="1" sz="2000">
                <a:solidFill>
                  <a:schemeClr val="tx1"/>
                </a:solidFill>
                <a:latin typeface="Tahoma" pitchFamily="34" charset="0"/>
                <a:ea typeface="ＭＳ Ｐゴシック" charset="-128"/>
              </a:defRPr>
            </a:lvl5pPr>
            <a:lvl6pPr eaLnBrk="0" hangingPunct="0">
              <a:defRPr kumimoji="1" sz="2000">
                <a:solidFill>
                  <a:schemeClr val="tx1"/>
                </a:solidFill>
                <a:latin typeface="Tahoma" pitchFamily="34" charset="0"/>
                <a:ea typeface="ＭＳ Ｐゴシック" charset="-128"/>
              </a:defRPr>
            </a:lvl6pPr>
            <a:lvl7pPr eaLnBrk="0" hangingPunct="0">
              <a:defRPr kumimoji="1" sz="2000">
                <a:solidFill>
                  <a:schemeClr val="tx1"/>
                </a:solidFill>
                <a:latin typeface="Tahoma" pitchFamily="34" charset="0"/>
                <a:ea typeface="ＭＳ Ｐゴシック" charset="-128"/>
              </a:defRPr>
            </a:lvl7pPr>
            <a:lvl8pPr eaLnBrk="0" hangingPunct="0">
              <a:defRPr kumimoji="1" sz="2000">
                <a:solidFill>
                  <a:schemeClr val="tx1"/>
                </a:solidFill>
                <a:latin typeface="Tahoma" pitchFamily="34" charset="0"/>
                <a:ea typeface="ＭＳ Ｐゴシック" charset="-128"/>
              </a:defRPr>
            </a:lvl8pPr>
            <a:lvl9pPr eaLnBrk="0" hangingPunct="0">
              <a:defRPr kumimoji="1" sz="2000">
                <a:solidFill>
                  <a:schemeClr val="tx1"/>
                </a:solidFill>
                <a:latin typeface="Tahoma" pitchFamily="34" charset="0"/>
                <a:ea typeface="ＭＳ Ｐゴシック" charset="-128"/>
              </a:defRPr>
            </a:lvl9pPr>
          </a:lstStyle>
          <a:p>
            <a:fld id="{95F8C800-876B-4A1D-8DEE-92E043F13EE9}" type="slidenum">
              <a:rPr kumimoji="0" lang="en-US" altLang="ja-JP" sz="1400" smtClean="0"/>
              <a:pPr/>
              <a:t>20</a:t>
            </a:fld>
            <a:endParaRPr kumimoji="0" lang="en-US" altLang="ja-JP" sz="1400"/>
          </a:p>
        </p:txBody>
      </p:sp>
      <p:sp>
        <p:nvSpPr>
          <p:cNvPr id="44037" name="テキスト ボックス 1"/>
          <p:cNvSpPr txBox="1">
            <a:spLocks noChangeArrowheads="1"/>
          </p:cNvSpPr>
          <p:nvPr/>
        </p:nvSpPr>
        <p:spPr bwMode="auto">
          <a:xfrm>
            <a:off x="867272" y="5805264"/>
            <a:ext cx="75116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ahoma" pitchFamily="34" charset="0"/>
                <a:ea typeface="ＭＳ Ｐゴシック" charset="-128"/>
              </a:defRPr>
            </a:lvl1pPr>
            <a:lvl2pPr>
              <a:defRPr kumimoji="1" sz="2800">
                <a:solidFill>
                  <a:schemeClr val="tx1"/>
                </a:solidFill>
                <a:latin typeface="Tahoma" pitchFamily="34" charset="0"/>
                <a:ea typeface="ＭＳ Ｐゴシック" charset="-128"/>
              </a:defRPr>
            </a:lvl2pPr>
            <a:lvl3pPr>
              <a:defRPr kumimoji="1" sz="2400">
                <a:solidFill>
                  <a:schemeClr val="tx1"/>
                </a:solidFill>
                <a:latin typeface="Tahoma" pitchFamily="34" charset="0"/>
                <a:ea typeface="ＭＳ Ｐゴシック" charset="-128"/>
              </a:defRPr>
            </a:lvl3pPr>
            <a:lvl4pPr>
              <a:defRPr kumimoji="1" sz="2000">
                <a:solidFill>
                  <a:schemeClr val="tx1"/>
                </a:solidFill>
                <a:latin typeface="Tahoma" pitchFamily="34" charset="0"/>
                <a:ea typeface="ＭＳ Ｐゴシック" charset="-128"/>
              </a:defRPr>
            </a:lvl4pPr>
            <a:lvl5pPr>
              <a:defRPr kumimoji="1" sz="2000">
                <a:solidFill>
                  <a:schemeClr val="tx1"/>
                </a:solidFill>
                <a:latin typeface="Tahoma" pitchFamily="34" charset="0"/>
                <a:ea typeface="ＭＳ Ｐゴシック" charset="-128"/>
              </a:defRPr>
            </a:lvl5pPr>
            <a:lvl6pPr eaLnBrk="0" hangingPunct="0">
              <a:defRPr kumimoji="1" sz="2000">
                <a:solidFill>
                  <a:schemeClr val="tx1"/>
                </a:solidFill>
                <a:latin typeface="Tahoma" pitchFamily="34" charset="0"/>
                <a:ea typeface="ＭＳ Ｐゴシック" charset="-128"/>
              </a:defRPr>
            </a:lvl6pPr>
            <a:lvl7pPr eaLnBrk="0" hangingPunct="0">
              <a:defRPr kumimoji="1" sz="2000">
                <a:solidFill>
                  <a:schemeClr val="tx1"/>
                </a:solidFill>
                <a:latin typeface="Tahoma" pitchFamily="34" charset="0"/>
                <a:ea typeface="ＭＳ Ｐゴシック" charset="-128"/>
              </a:defRPr>
            </a:lvl7pPr>
            <a:lvl8pPr eaLnBrk="0" hangingPunct="0">
              <a:defRPr kumimoji="1" sz="2000">
                <a:solidFill>
                  <a:schemeClr val="tx1"/>
                </a:solidFill>
                <a:latin typeface="Tahoma" pitchFamily="34" charset="0"/>
                <a:ea typeface="ＭＳ Ｐゴシック" charset="-128"/>
              </a:defRPr>
            </a:lvl8pPr>
            <a:lvl9pPr eaLnBrk="0" hangingPunct="0">
              <a:defRPr kumimoji="1" sz="2000">
                <a:solidFill>
                  <a:schemeClr val="tx1"/>
                </a:solidFill>
                <a:latin typeface="Tahoma" pitchFamily="34" charset="0"/>
                <a:ea typeface="ＭＳ Ｐゴシック" charset="-128"/>
              </a:defRPr>
            </a:lvl9pPr>
          </a:lstStyle>
          <a:p>
            <a:r>
              <a:rPr lang="en-US" altLang="ja-JP" sz="2400" dirty="0"/>
              <a:t>Cost of CCS = $30/ton-CO2 = </a:t>
            </a:r>
            <a:r>
              <a:rPr lang="en-US" altLang="ja-JP" sz="2400" dirty="0">
                <a:solidFill>
                  <a:srgbClr val="FF0000"/>
                </a:solidFill>
              </a:rPr>
              <a:t>$12.5/Barrel</a:t>
            </a:r>
            <a:r>
              <a:rPr lang="ja-JP" altLang="en-US" sz="2400" dirty="0"/>
              <a:t>（</a:t>
            </a:r>
            <a:r>
              <a:rPr lang="en-US" altLang="ja-JP" sz="2400" dirty="0"/>
              <a:t>for Petro</a:t>
            </a:r>
            <a:r>
              <a:rPr lang="ja-JP" altLang="en-US" sz="2400" dirty="0"/>
              <a:t>）</a:t>
            </a:r>
            <a:endParaRPr lang="en-US" altLang="ja-JP" sz="2400" dirty="0"/>
          </a:p>
          <a:p>
            <a:r>
              <a:rPr lang="en-US" altLang="ja-JP" sz="2400" dirty="0"/>
              <a:t>Cost for separation, liquefy and storage </a:t>
            </a:r>
          </a:p>
        </p:txBody>
      </p:sp>
      <p:sp>
        <p:nvSpPr>
          <p:cNvPr id="2" name="テキスト ボックス 1"/>
          <p:cNvSpPr txBox="1"/>
          <p:nvPr/>
        </p:nvSpPr>
        <p:spPr>
          <a:xfrm>
            <a:off x="4491764" y="4443457"/>
            <a:ext cx="4652236" cy="1200329"/>
          </a:xfrm>
          <a:prstGeom prst="rect">
            <a:avLst/>
          </a:prstGeom>
          <a:solidFill>
            <a:schemeClr val="accent2">
              <a:lumMod val="20000"/>
              <a:lumOff val="80000"/>
            </a:schemeClr>
          </a:solidFill>
        </p:spPr>
        <p:txBody>
          <a:bodyPr wrap="none" rtlCol="0">
            <a:spAutoFit/>
          </a:bodyPr>
          <a:lstStyle/>
          <a:p>
            <a:r>
              <a:rPr kumimoji="1" lang="en-US" altLang="ja-JP" dirty="0"/>
              <a:t>CCS</a:t>
            </a:r>
            <a:r>
              <a:rPr kumimoji="1" lang="ja-JP" altLang="en-US" dirty="0"/>
              <a:t>は処理量が半端ではない</a:t>
            </a:r>
            <a:endParaRPr kumimoji="1" lang="en-US" altLang="ja-JP" dirty="0"/>
          </a:p>
          <a:p>
            <a:r>
              <a:rPr lang="ja-JP" altLang="en-US" dirty="0"/>
              <a:t>実用化には、日本でも１億トン／年</a:t>
            </a:r>
            <a:endParaRPr lang="en-US" altLang="ja-JP" dirty="0"/>
          </a:p>
          <a:p>
            <a:r>
              <a:rPr lang="ja-JP" altLang="en-US" dirty="0"/>
              <a:t>これが最大の問題</a:t>
            </a:r>
            <a:endParaRPr kumimoji="1" lang="ja-JP" altLang="en-US" dirty="0"/>
          </a:p>
        </p:txBody>
      </p:sp>
      <p:grpSp>
        <p:nvGrpSpPr>
          <p:cNvPr id="7" name="グループ化 6"/>
          <p:cNvGrpSpPr/>
          <p:nvPr/>
        </p:nvGrpSpPr>
        <p:grpSpPr>
          <a:xfrm>
            <a:off x="299536" y="904819"/>
            <a:ext cx="8568952" cy="72008"/>
            <a:chOff x="969132" y="3140011"/>
            <a:chExt cx="9074564" cy="72008"/>
          </a:xfrm>
        </p:grpSpPr>
        <p:sp>
          <p:nvSpPr>
            <p:cNvPr id="8" name="正方形/長方形 7"/>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2" name="正方形/長方形 11"/>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3" name="正方形/長方形 12"/>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
        <p:nvSpPr>
          <p:cNvPr id="3" name="テキスト ボックス 2"/>
          <p:cNvSpPr txBox="1"/>
          <p:nvPr/>
        </p:nvSpPr>
        <p:spPr>
          <a:xfrm>
            <a:off x="1655180" y="5173884"/>
            <a:ext cx="1723549" cy="461665"/>
          </a:xfrm>
          <a:prstGeom prst="rect">
            <a:avLst/>
          </a:prstGeom>
          <a:solidFill>
            <a:schemeClr val="bg1">
              <a:alpha val="42000"/>
            </a:schemeClr>
          </a:solidFill>
        </p:spPr>
        <p:txBody>
          <a:bodyPr wrap="none" rtlCol="0">
            <a:spAutoFit/>
          </a:bodyPr>
          <a:lstStyle/>
          <a:p>
            <a:r>
              <a:rPr kumimoji="1" lang="ja-JP" altLang="en-US" dirty="0"/>
              <a:t>増進回収法</a:t>
            </a:r>
          </a:p>
        </p:txBody>
      </p:sp>
      <p:sp>
        <p:nvSpPr>
          <p:cNvPr id="4" name="テキスト ボックス 3"/>
          <p:cNvSpPr txBox="1"/>
          <p:nvPr/>
        </p:nvSpPr>
        <p:spPr>
          <a:xfrm>
            <a:off x="7500395" y="1504709"/>
            <a:ext cx="1643605" cy="1569660"/>
          </a:xfrm>
          <a:prstGeom prst="rect">
            <a:avLst/>
          </a:prstGeom>
          <a:solidFill>
            <a:schemeClr val="accent1">
              <a:lumMod val="20000"/>
              <a:lumOff val="80000"/>
            </a:schemeClr>
          </a:solidFill>
        </p:spPr>
        <p:txBody>
          <a:bodyPr wrap="square" rtlCol="0">
            <a:spAutoFit/>
          </a:bodyPr>
          <a:lstStyle/>
          <a:p>
            <a:r>
              <a:rPr kumimoji="1" lang="ja-JP" altLang="en-US" dirty="0"/>
              <a:t>石油は</a:t>
            </a:r>
            <a:r>
              <a:rPr lang="ja-JP" altLang="en-US" dirty="0"/>
              <a:t>水素と</a:t>
            </a:r>
            <a:r>
              <a:rPr kumimoji="1" lang="en-US" altLang="ja-JP" dirty="0"/>
              <a:t>CO2</a:t>
            </a:r>
            <a:r>
              <a:rPr kumimoji="1" lang="ja-JP" altLang="en-US" dirty="0"/>
              <a:t>に</a:t>
            </a:r>
            <a:endParaRPr kumimoji="1" lang="en-US" altLang="ja-JP" dirty="0"/>
          </a:p>
          <a:p>
            <a:r>
              <a:rPr kumimoji="1" lang="ja-JP" altLang="en-US" dirty="0"/>
              <a:t>分離し</a:t>
            </a:r>
            <a:r>
              <a:rPr lang="ja-JP" altLang="en-US" dirty="0"/>
              <a:t>水素を</a:t>
            </a:r>
            <a:r>
              <a:rPr kumimoji="1" lang="ja-JP" altLang="en-US" dirty="0"/>
              <a:t>輸出</a:t>
            </a:r>
          </a:p>
        </p:txBody>
      </p:sp>
    </p:spTree>
    <p:extLst>
      <p:ext uri="{BB962C8B-B14F-4D97-AF65-F5344CB8AC3E}">
        <p14:creationId xmlns:p14="http://schemas.microsoft.com/office/powerpoint/2010/main" val="1796182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269776"/>
            <a:ext cx="7793037" cy="710952"/>
          </a:xfrm>
        </p:spPr>
        <p:txBody>
          <a:bodyPr/>
          <a:lstStyle/>
          <a:p>
            <a:r>
              <a:rPr kumimoji="1" lang="ja-JP" altLang="en-US" sz="4000" dirty="0"/>
              <a:t>石油は</a:t>
            </a:r>
            <a:r>
              <a:rPr lang="ja-JP" altLang="en-US" sz="4000" dirty="0"/>
              <a:t>中東の安定のために</a:t>
            </a:r>
            <a:endParaRPr kumimoji="1" lang="ja-JP" altLang="en-US" sz="4000" dirty="0"/>
          </a:p>
        </p:txBody>
      </p:sp>
      <p:sp>
        <p:nvSpPr>
          <p:cNvPr id="3" name="コンテンツ プレースホルダー 2"/>
          <p:cNvSpPr>
            <a:spLocks noGrp="1"/>
          </p:cNvSpPr>
          <p:nvPr>
            <p:ph idx="1"/>
          </p:nvPr>
        </p:nvSpPr>
        <p:spPr>
          <a:xfrm>
            <a:off x="683568" y="1556792"/>
            <a:ext cx="8064896" cy="4114800"/>
          </a:xfrm>
        </p:spPr>
        <p:txBody>
          <a:bodyPr/>
          <a:lstStyle/>
          <a:p>
            <a:r>
              <a:rPr kumimoji="1" lang="ja-JP" altLang="en-US" dirty="0">
                <a:solidFill>
                  <a:srgbClr val="FF0000"/>
                </a:solidFill>
              </a:rPr>
              <a:t>水素化されて輸出</a:t>
            </a:r>
            <a:r>
              <a:rPr kumimoji="1" lang="ja-JP" altLang="en-US" dirty="0"/>
              <a:t>されている</a:t>
            </a:r>
            <a:endParaRPr kumimoji="1" lang="en-US" altLang="ja-JP" dirty="0"/>
          </a:p>
          <a:p>
            <a:r>
              <a:rPr lang="ja-JP" altLang="en-US" dirty="0"/>
              <a:t>残った</a:t>
            </a:r>
            <a:r>
              <a:rPr lang="en-US" altLang="ja-JP" dirty="0"/>
              <a:t>CO</a:t>
            </a:r>
            <a:r>
              <a:rPr lang="ja-JP" altLang="en-US" dirty="0"/>
              <a:t>２は、生産量が下がった油田に注入されて（＝</a:t>
            </a:r>
            <a:r>
              <a:rPr lang="en-US" altLang="ja-JP" dirty="0">
                <a:solidFill>
                  <a:srgbClr val="FF0000"/>
                </a:solidFill>
              </a:rPr>
              <a:t>EOR</a:t>
            </a:r>
            <a:r>
              <a:rPr lang="ja-JP" altLang="en-US" dirty="0"/>
              <a:t>）、残った油を有効に回収する手段に使われている</a:t>
            </a:r>
            <a:endParaRPr lang="en-US" altLang="ja-JP" dirty="0"/>
          </a:p>
          <a:p>
            <a:r>
              <a:rPr kumimoji="1" lang="ja-JP" altLang="en-US" dirty="0"/>
              <a:t>水素は</a:t>
            </a:r>
            <a:r>
              <a:rPr kumimoji="1" lang="ja-JP" altLang="en-US" dirty="0">
                <a:solidFill>
                  <a:srgbClr val="FF0000"/>
                </a:solidFill>
              </a:rPr>
              <a:t>液体水素</a:t>
            </a:r>
            <a:r>
              <a:rPr kumimoji="1" lang="ja-JP" altLang="en-US" dirty="0"/>
              <a:t>として輸出</a:t>
            </a:r>
            <a:endParaRPr kumimoji="1" lang="en-US" altLang="ja-JP" dirty="0"/>
          </a:p>
          <a:p>
            <a:r>
              <a:rPr lang="ja-JP" altLang="en-US" dirty="0"/>
              <a:t>一部は、</a:t>
            </a:r>
            <a:r>
              <a:rPr lang="ja-JP" altLang="en-US" dirty="0">
                <a:solidFill>
                  <a:srgbClr val="FF0000"/>
                </a:solidFill>
              </a:rPr>
              <a:t>アンモニア</a:t>
            </a:r>
            <a:r>
              <a:rPr lang="ja-JP" altLang="en-US" dirty="0"/>
              <a:t>などに変換されて輸出されている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21</a:t>
            </a:fld>
            <a:endParaRPr lang="en-US" altLang="ja-JP">
              <a:solidFill>
                <a:srgbClr val="000000"/>
              </a:solidFill>
            </a:endParaRPr>
          </a:p>
        </p:txBody>
      </p:sp>
      <p:grpSp>
        <p:nvGrpSpPr>
          <p:cNvPr id="5" name="グループ化 4"/>
          <p:cNvGrpSpPr/>
          <p:nvPr/>
        </p:nvGrpSpPr>
        <p:grpSpPr>
          <a:xfrm>
            <a:off x="299536" y="1124744"/>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3693058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332656"/>
            <a:ext cx="7793037" cy="651222"/>
          </a:xfrm>
        </p:spPr>
        <p:txBody>
          <a:bodyPr/>
          <a:lstStyle/>
          <a:p>
            <a:r>
              <a:rPr kumimoji="1" lang="ja-JP" altLang="en-US" sz="4000" dirty="0"/>
              <a:t>液体水素運搬船　川崎重工</a:t>
            </a:r>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22</a:t>
            </a:fld>
            <a:endParaRPr lang="en-US" altLang="ja-JP">
              <a:solidFill>
                <a:srgbClr val="000000"/>
              </a:solidFill>
            </a:endParaRPr>
          </a:p>
        </p:txBody>
      </p:sp>
      <p:pic>
        <p:nvPicPr>
          <p:cNvPr id="7170" name="Picture 2" descr="C:\Users\IY\Documents\Dropbox\通常用\HydgShipKawaju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1124744"/>
            <a:ext cx="7288575" cy="547260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299536" y="980728"/>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178647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138903"/>
            <a:ext cx="7793037" cy="2084642"/>
          </a:xfrm>
        </p:spPr>
        <p:txBody>
          <a:bodyPr/>
          <a:lstStyle/>
          <a:p>
            <a:r>
              <a:rPr kumimoji="1" lang="ja-JP" altLang="en-US" sz="4000" dirty="0"/>
              <a:t>大転換時代は</a:t>
            </a:r>
            <a:r>
              <a:rPr kumimoji="1" lang="en-US" altLang="ja-JP" sz="4000" dirty="0"/>
              <a:t/>
            </a:r>
            <a:br>
              <a:rPr kumimoji="1" lang="en-US" altLang="ja-JP" sz="4000" dirty="0"/>
            </a:br>
            <a:r>
              <a:rPr kumimoji="1" lang="ja-JP" altLang="en-US" sz="4000" dirty="0"/>
              <a:t>「多くのリスクと多くのチャンス」</a:t>
            </a:r>
            <a:r>
              <a:rPr kumimoji="1" lang="en-US" altLang="ja-JP" sz="4000" dirty="0"/>
              <a:t/>
            </a:r>
            <a:br>
              <a:rPr kumimoji="1" lang="en-US" altLang="ja-JP" sz="4000" dirty="0"/>
            </a:br>
            <a:r>
              <a:rPr lang="ja-JP" altLang="en-US" sz="4000" dirty="0"/>
              <a:t>　　　　　　　　　　　　　</a:t>
            </a:r>
            <a:r>
              <a:rPr kumimoji="1" lang="ja-JP" altLang="en-US" sz="4000" dirty="0"/>
              <a:t>を生み出す</a:t>
            </a:r>
          </a:p>
        </p:txBody>
      </p:sp>
      <p:sp>
        <p:nvSpPr>
          <p:cNvPr id="3" name="コンテンツ プレースホルダー 2"/>
          <p:cNvSpPr>
            <a:spLocks noGrp="1"/>
          </p:cNvSpPr>
          <p:nvPr>
            <p:ph idx="1"/>
          </p:nvPr>
        </p:nvSpPr>
        <p:spPr>
          <a:xfrm>
            <a:off x="706056" y="2141307"/>
            <a:ext cx="8249032" cy="4097439"/>
          </a:xfrm>
        </p:spPr>
        <p:txBody>
          <a:bodyPr/>
          <a:lstStyle/>
          <a:p>
            <a:r>
              <a:rPr lang="ja-JP" altLang="en-US" dirty="0"/>
              <a:t>対応法は恐らく５種類</a:t>
            </a:r>
            <a:endParaRPr lang="en-US" altLang="ja-JP" dirty="0"/>
          </a:p>
          <a:p>
            <a:r>
              <a:rPr kumimoji="1" lang="ja-JP" altLang="en-US" dirty="0">
                <a:solidFill>
                  <a:srgbClr val="CC0099"/>
                </a:solidFill>
              </a:rPr>
              <a:t>１．全く思考すらしない</a:t>
            </a:r>
            <a:endParaRPr kumimoji="1" lang="en-US" altLang="ja-JP" dirty="0">
              <a:solidFill>
                <a:srgbClr val="CC0099"/>
              </a:solidFill>
            </a:endParaRPr>
          </a:p>
          <a:p>
            <a:r>
              <a:rPr lang="ja-JP" altLang="en-US" dirty="0">
                <a:solidFill>
                  <a:srgbClr val="FF0000"/>
                </a:solidFill>
              </a:rPr>
              <a:t>２．思考した上で、流れに身を任せる</a:t>
            </a:r>
            <a:endParaRPr kumimoji="1" lang="en-US" altLang="ja-JP" dirty="0">
              <a:solidFill>
                <a:srgbClr val="FF0000"/>
              </a:solidFill>
            </a:endParaRPr>
          </a:p>
          <a:p>
            <a:r>
              <a:rPr kumimoji="1" lang="ja-JP" altLang="en-US" dirty="0">
                <a:solidFill>
                  <a:schemeClr val="accent6">
                    <a:lumMod val="75000"/>
                  </a:schemeClr>
                </a:solidFill>
              </a:rPr>
              <a:t>３．リスクあるいはチャンスのみを事前に読み対応する</a:t>
            </a:r>
            <a:endParaRPr kumimoji="1" lang="en-US" altLang="ja-JP" dirty="0">
              <a:solidFill>
                <a:schemeClr val="accent6">
                  <a:lumMod val="75000"/>
                </a:schemeClr>
              </a:solidFill>
            </a:endParaRPr>
          </a:p>
          <a:p>
            <a:r>
              <a:rPr lang="ja-JP" altLang="en-US" dirty="0">
                <a:solidFill>
                  <a:schemeClr val="accent1">
                    <a:lumMod val="50000"/>
                  </a:schemeClr>
                </a:solidFill>
              </a:rPr>
              <a:t>４</a:t>
            </a:r>
            <a:r>
              <a:rPr kumimoji="1" lang="ja-JP" altLang="en-US" dirty="0">
                <a:solidFill>
                  <a:schemeClr val="accent1">
                    <a:lumMod val="50000"/>
                  </a:schemeClr>
                </a:solidFill>
              </a:rPr>
              <a:t>．リスクとチャンスを事前に評価し、それらへの準備まで完了した上でタイミングを伺う</a:t>
            </a:r>
            <a:endParaRPr kumimoji="1" lang="en-US" altLang="ja-JP" dirty="0">
              <a:solidFill>
                <a:schemeClr val="accent1">
                  <a:lumMod val="50000"/>
                </a:schemeClr>
              </a:solidFill>
            </a:endParaRPr>
          </a:p>
          <a:p>
            <a:r>
              <a:rPr lang="ja-JP" altLang="en-US" dirty="0">
                <a:solidFill>
                  <a:schemeClr val="accent1">
                    <a:lumMod val="50000"/>
                  </a:schemeClr>
                </a:solidFill>
              </a:rPr>
              <a:t>５．その上で、戦略を立案し対応</a:t>
            </a:r>
            <a:endParaRPr kumimoji="1" lang="en-US" altLang="ja-JP" dirty="0">
              <a:solidFill>
                <a:schemeClr val="accent1">
                  <a:lumMod val="50000"/>
                </a:schemeClr>
              </a:solidFill>
            </a:endParaRP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23</a:t>
            </a:fld>
            <a:endParaRPr lang="en-US" altLang="ja-JP"/>
          </a:p>
        </p:txBody>
      </p:sp>
      <p:grpSp>
        <p:nvGrpSpPr>
          <p:cNvPr id="5" name="グループ化 4"/>
          <p:cNvGrpSpPr/>
          <p:nvPr/>
        </p:nvGrpSpPr>
        <p:grpSpPr>
          <a:xfrm>
            <a:off x="299536" y="1969719"/>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
        <p:nvSpPr>
          <p:cNvPr id="12" name="正方形/長方形 11"/>
          <p:cNvSpPr/>
          <p:nvPr/>
        </p:nvSpPr>
        <p:spPr bwMode="auto">
          <a:xfrm>
            <a:off x="708917" y="4972692"/>
            <a:ext cx="8239874" cy="1130157"/>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Tree>
    <p:extLst>
      <p:ext uri="{BB962C8B-B14F-4D97-AF65-F5344CB8AC3E}">
        <p14:creationId xmlns:p14="http://schemas.microsoft.com/office/powerpoint/2010/main" val="358778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7318" y="235572"/>
            <a:ext cx="7793037" cy="597804"/>
          </a:xfrm>
        </p:spPr>
        <p:txBody>
          <a:bodyPr/>
          <a:lstStyle/>
          <a:p>
            <a:r>
              <a:rPr kumimoji="1" lang="ja-JP" altLang="en-US" sz="3600" dirty="0" smtClean="0"/>
              <a:t>現時点</a:t>
            </a:r>
            <a:r>
              <a:rPr lang="ja-JP" altLang="en-US" sz="3600" dirty="0"/>
              <a:t>、</a:t>
            </a:r>
            <a:r>
              <a:rPr kumimoji="1" lang="ja-JP" altLang="en-US" sz="3600" dirty="0" smtClean="0">
                <a:solidFill>
                  <a:srgbClr val="FF0000"/>
                </a:solidFill>
              </a:rPr>
              <a:t>自動車業界はリーダー</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18758" y="993937"/>
            <a:ext cx="8632645" cy="5471107"/>
          </a:xfrm>
        </p:spPr>
        <p:txBody>
          <a:bodyPr/>
          <a:lstStyle/>
          <a:p>
            <a:r>
              <a:rPr lang="ja-JP" altLang="en-US" sz="2800" dirty="0">
                <a:solidFill>
                  <a:srgbClr val="FF0000"/>
                </a:solidFill>
              </a:rPr>
              <a:t>環境としては、気候</a:t>
            </a:r>
            <a:r>
              <a:rPr lang="ja-JP" altLang="en-US" sz="2800" dirty="0" smtClean="0">
                <a:solidFill>
                  <a:srgbClr val="FF0000"/>
                </a:solidFill>
              </a:rPr>
              <a:t>変動を無視するリスク</a:t>
            </a:r>
            <a:r>
              <a:rPr lang="ja-JP" altLang="en-US" sz="2800" dirty="0">
                <a:solidFill>
                  <a:srgbClr val="FF0000"/>
                </a:solidFill>
              </a:rPr>
              <a:t>が大きい</a:t>
            </a:r>
            <a:endParaRPr lang="en-US" altLang="ja-JP" sz="2800" dirty="0">
              <a:solidFill>
                <a:srgbClr val="FF0000"/>
              </a:solidFill>
            </a:endParaRPr>
          </a:p>
          <a:p>
            <a:r>
              <a:rPr kumimoji="1" lang="ja-JP" altLang="en-US" sz="2800" dirty="0" smtClean="0"/>
              <a:t>大転換</a:t>
            </a:r>
            <a:r>
              <a:rPr kumimoji="1" lang="ja-JP" altLang="en-US" sz="2800" dirty="0"/>
              <a:t>時代のリスクの認識は、</a:t>
            </a:r>
            <a:endParaRPr kumimoji="1" lang="en-US" altLang="ja-JP" sz="2800" dirty="0"/>
          </a:p>
          <a:p>
            <a:pPr marL="0" indent="0">
              <a:buNone/>
            </a:pPr>
            <a:r>
              <a:rPr lang="ja-JP" altLang="en-US" sz="2800" dirty="0"/>
              <a:t>　</a:t>
            </a:r>
            <a:r>
              <a:rPr lang="ja-JP" altLang="en-US" sz="2800" dirty="0">
                <a:solidFill>
                  <a:srgbClr val="0070C0"/>
                </a:solidFill>
              </a:rPr>
              <a:t>「人類を危機に陥れるような企業活動はしない」</a:t>
            </a:r>
            <a:endParaRPr lang="en-US" altLang="ja-JP" sz="2800" dirty="0">
              <a:solidFill>
                <a:srgbClr val="0070C0"/>
              </a:solidFill>
            </a:endParaRPr>
          </a:p>
          <a:p>
            <a:r>
              <a:rPr kumimoji="1" lang="ja-JP" altLang="en-US" sz="2800" dirty="0"/>
              <a:t>なぜなら、そのような企業活動は</a:t>
            </a:r>
            <a:r>
              <a:rPr kumimoji="1" lang="ja-JP" altLang="en-US" sz="2800" dirty="0">
                <a:solidFill>
                  <a:srgbClr val="0070C0"/>
                </a:solidFill>
              </a:rPr>
              <a:t>人類にとっての正義ではない。企業活動のゴール（持つべき姿勢）に悖る</a:t>
            </a:r>
            <a:endParaRPr kumimoji="1" lang="en-US" altLang="ja-JP" sz="2800" dirty="0">
              <a:solidFill>
                <a:srgbClr val="0070C0"/>
              </a:solidFill>
            </a:endParaRPr>
          </a:p>
          <a:p>
            <a:r>
              <a:rPr lang="ja-JP" altLang="en-US" sz="2800" dirty="0">
                <a:solidFill>
                  <a:schemeClr val="accent1">
                    <a:lumMod val="50000"/>
                  </a:schemeClr>
                </a:solidFill>
              </a:rPr>
              <a:t>２０５０年までに、バリューチェーン全体で、製造工程で発生する</a:t>
            </a:r>
            <a:r>
              <a:rPr lang="en-US" altLang="ja-JP" sz="2800" dirty="0">
                <a:solidFill>
                  <a:schemeClr val="accent1">
                    <a:lumMod val="50000"/>
                  </a:schemeClr>
                </a:solidFill>
              </a:rPr>
              <a:t>CO</a:t>
            </a:r>
            <a:r>
              <a:rPr lang="en-US" altLang="ja-JP" sz="2400" dirty="0">
                <a:solidFill>
                  <a:schemeClr val="accent1">
                    <a:lumMod val="50000"/>
                  </a:schemeClr>
                </a:solidFill>
              </a:rPr>
              <a:t>2</a:t>
            </a:r>
            <a:r>
              <a:rPr lang="ja-JP" altLang="en-US" sz="2800" dirty="0">
                <a:solidFill>
                  <a:schemeClr val="accent1">
                    <a:lumMod val="50000"/>
                  </a:schemeClr>
                </a:solidFill>
              </a:rPr>
              <a:t>をゼロにする＝目標</a:t>
            </a:r>
            <a:endParaRPr lang="en-US" altLang="ja-JP" sz="2800" dirty="0">
              <a:solidFill>
                <a:schemeClr val="accent1">
                  <a:lumMod val="50000"/>
                </a:schemeClr>
              </a:solidFill>
            </a:endParaRPr>
          </a:p>
          <a:p>
            <a:r>
              <a:rPr lang="ja-JP" altLang="en-US" sz="2800" dirty="0">
                <a:solidFill>
                  <a:srgbClr val="FF0000"/>
                </a:solidFill>
              </a:rPr>
              <a:t>この考え方が、徐々に、すべての企業に伝達されていくのだろう</a:t>
            </a:r>
            <a:endParaRPr lang="en-US" altLang="ja-JP" sz="2800" dirty="0">
              <a:solidFill>
                <a:srgbClr val="FF0000"/>
              </a:solidFill>
            </a:endParaRPr>
          </a:p>
          <a:p>
            <a:r>
              <a:rPr lang="ja-JP" altLang="en-US" sz="2800" dirty="0">
                <a:solidFill>
                  <a:srgbClr val="FF0000"/>
                </a:solidFill>
              </a:rPr>
              <a:t>例：</a:t>
            </a:r>
            <a:r>
              <a:rPr lang="ja-JP" altLang="en-US" sz="2800" dirty="0">
                <a:solidFill>
                  <a:srgbClr val="0070C0"/>
                </a:solidFill>
              </a:rPr>
              <a:t>ＧＰＩＦが、国連責任投資原則にサインし、投資先にもＥＳＧ（環境、社会、ガバナンス）対応を求める</a:t>
            </a:r>
            <a:endParaRPr lang="en-US" altLang="ja-JP" sz="2800" dirty="0">
              <a:solidFill>
                <a:srgbClr val="0070C0"/>
              </a:solidFill>
            </a:endParaRPr>
          </a:p>
          <a:p>
            <a:endParaRPr kumimoji="1" lang="ja-JP" altLang="en-US" sz="2800" dirty="0">
              <a:solidFill>
                <a:schemeClr val="accent1">
                  <a:lumMod val="50000"/>
                </a:schemeClr>
              </a:solidFill>
            </a:endParaRPr>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24</a:t>
            </a:fld>
            <a:endParaRPr lang="en-US" altLang="ja-JP"/>
          </a:p>
        </p:txBody>
      </p:sp>
      <p:grpSp>
        <p:nvGrpSpPr>
          <p:cNvPr id="5" name="グループ化 4"/>
          <p:cNvGrpSpPr/>
          <p:nvPr/>
        </p:nvGrpSpPr>
        <p:grpSpPr>
          <a:xfrm>
            <a:off x="299536" y="904819"/>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54665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25</a:t>
            </a:fld>
            <a:endParaRPr lang="en-US" altLang="ja-JP"/>
          </a:p>
        </p:txBody>
      </p:sp>
      <p:grpSp>
        <p:nvGrpSpPr>
          <p:cNvPr id="14" name="グループ化 13"/>
          <p:cNvGrpSpPr/>
          <p:nvPr/>
        </p:nvGrpSpPr>
        <p:grpSpPr>
          <a:xfrm>
            <a:off x="1695744" y="1237132"/>
            <a:ext cx="5728448" cy="4545106"/>
            <a:chOff x="1695744" y="1936376"/>
            <a:chExt cx="5728448" cy="4545106"/>
          </a:xfrm>
        </p:grpSpPr>
        <p:sp>
          <p:nvSpPr>
            <p:cNvPr id="5" name="フリーフォーム 4"/>
            <p:cNvSpPr/>
            <p:nvPr/>
          </p:nvSpPr>
          <p:spPr bwMode="auto">
            <a:xfrm>
              <a:off x="1842247" y="2393576"/>
              <a:ext cx="5419165" cy="1869142"/>
            </a:xfrm>
            <a:custGeom>
              <a:avLst/>
              <a:gdLst>
                <a:gd name="connsiteX0" fmla="*/ 0 w 5419165"/>
                <a:gd name="connsiteY0" fmla="*/ 1855695 h 1869142"/>
                <a:gd name="connsiteX1" fmla="*/ 820271 w 5419165"/>
                <a:gd name="connsiteY1" fmla="*/ 1869142 h 1869142"/>
                <a:gd name="connsiteX2" fmla="*/ 820271 w 5419165"/>
                <a:gd name="connsiteY2" fmla="*/ 1869142 h 1869142"/>
                <a:gd name="connsiteX3" fmla="*/ 1855694 w 5419165"/>
                <a:gd name="connsiteY3" fmla="*/ 1640542 h 1869142"/>
                <a:gd name="connsiteX4" fmla="*/ 2460812 w 5419165"/>
                <a:gd name="connsiteY4" fmla="*/ 1438836 h 1869142"/>
                <a:gd name="connsiteX5" fmla="*/ 3321424 w 5419165"/>
                <a:gd name="connsiteY5" fmla="*/ 1344706 h 1869142"/>
                <a:gd name="connsiteX6" fmla="*/ 3913094 w 5419165"/>
                <a:gd name="connsiteY6" fmla="*/ 1196789 h 1869142"/>
                <a:gd name="connsiteX7" fmla="*/ 4343400 w 5419165"/>
                <a:gd name="connsiteY7" fmla="*/ 860612 h 1869142"/>
                <a:gd name="connsiteX8" fmla="*/ 4800600 w 5419165"/>
                <a:gd name="connsiteY8" fmla="*/ 645459 h 1869142"/>
                <a:gd name="connsiteX9" fmla="*/ 5163671 w 5419165"/>
                <a:gd name="connsiteY9" fmla="*/ 228600 h 1869142"/>
                <a:gd name="connsiteX10" fmla="*/ 5419165 w 5419165"/>
                <a:gd name="connsiteY10" fmla="*/ 0 h 18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9165" h="1869142">
                  <a:moveTo>
                    <a:pt x="0" y="1855695"/>
                  </a:moveTo>
                  <a:lnTo>
                    <a:pt x="820271" y="1869142"/>
                  </a:lnTo>
                  <a:lnTo>
                    <a:pt x="820271" y="1869142"/>
                  </a:lnTo>
                  <a:cubicBezTo>
                    <a:pt x="992841" y="1831042"/>
                    <a:pt x="1582271" y="1712260"/>
                    <a:pt x="1855694" y="1640542"/>
                  </a:cubicBezTo>
                  <a:cubicBezTo>
                    <a:pt x="2129118" y="1568824"/>
                    <a:pt x="2216524" y="1488142"/>
                    <a:pt x="2460812" y="1438836"/>
                  </a:cubicBezTo>
                  <a:cubicBezTo>
                    <a:pt x="2705100" y="1389530"/>
                    <a:pt x="3079377" y="1385047"/>
                    <a:pt x="3321424" y="1344706"/>
                  </a:cubicBezTo>
                  <a:cubicBezTo>
                    <a:pt x="3563471" y="1304365"/>
                    <a:pt x="3742765" y="1277471"/>
                    <a:pt x="3913094" y="1196789"/>
                  </a:cubicBezTo>
                  <a:cubicBezTo>
                    <a:pt x="4083423" y="1116107"/>
                    <a:pt x="4195482" y="952500"/>
                    <a:pt x="4343400" y="860612"/>
                  </a:cubicBezTo>
                  <a:cubicBezTo>
                    <a:pt x="4491318" y="768724"/>
                    <a:pt x="4663888" y="750794"/>
                    <a:pt x="4800600" y="645459"/>
                  </a:cubicBezTo>
                  <a:cubicBezTo>
                    <a:pt x="4937312" y="540124"/>
                    <a:pt x="5060577" y="336176"/>
                    <a:pt x="5163671" y="228600"/>
                  </a:cubicBezTo>
                  <a:cubicBezTo>
                    <a:pt x="5266765" y="121024"/>
                    <a:pt x="5342965" y="60512"/>
                    <a:pt x="5419165" y="0"/>
                  </a:cubicBezTo>
                </a:path>
              </a:pathLst>
            </a:custGeom>
            <a:noFill/>
            <a:ln w="19050" cap="flat" cmpd="sng" algn="ctr">
              <a:solidFill>
                <a:srgbClr val="FF0000"/>
              </a:solidFill>
              <a:prstDash val="solid"/>
              <a:round/>
              <a:headEnd type="none" w="med" len="med"/>
              <a:tailEnd type="none" w="med" len="med"/>
            </a:ln>
            <a:effectLst/>
          </p:spPr>
          <p:txBody>
            <a:bodyPr rtlCol="0" anchor="ctr"/>
            <a:lstStyle/>
            <a:p>
              <a:pPr algn="ctr"/>
              <a:endParaRPr kumimoji="1" lang="ja-JP" altLang="en-US"/>
            </a:p>
          </p:txBody>
        </p:sp>
        <p:grpSp>
          <p:nvGrpSpPr>
            <p:cNvPr id="13" name="グループ化 12"/>
            <p:cNvGrpSpPr/>
            <p:nvPr/>
          </p:nvGrpSpPr>
          <p:grpSpPr>
            <a:xfrm>
              <a:off x="1695744" y="1936376"/>
              <a:ext cx="5728448" cy="4545106"/>
              <a:chOff x="1695744" y="1936376"/>
              <a:chExt cx="5728448" cy="4545106"/>
            </a:xfrm>
          </p:grpSpPr>
          <p:grpSp>
            <p:nvGrpSpPr>
              <p:cNvPr id="6" name="グループ化 5"/>
              <p:cNvGrpSpPr/>
              <p:nvPr/>
            </p:nvGrpSpPr>
            <p:grpSpPr>
              <a:xfrm>
                <a:off x="1695744" y="1936376"/>
                <a:ext cx="5728448" cy="2729753"/>
                <a:chOff x="1695744" y="1936376"/>
                <a:chExt cx="5728448" cy="2729753"/>
              </a:xfrm>
            </p:grpSpPr>
            <p:cxnSp>
              <p:nvCxnSpPr>
                <p:cNvPr id="7" name="直線コネクタ 6"/>
                <p:cNvCxnSpPr/>
                <p:nvPr/>
              </p:nvCxnSpPr>
              <p:spPr bwMode="auto">
                <a:xfrm>
                  <a:off x="1695744" y="4666129"/>
                  <a:ext cx="5728448" cy="0"/>
                </a:xfrm>
                <a:prstGeom prst="line">
                  <a:avLst/>
                </a:prstGeom>
                <a:noFill/>
                <a:ln w="19050" cap="flat" cmpd="sng" algn="ctr">
                  <a:solidFill>
                    <a:schemeClr val="accent5">
                      <a:lumMod val="25000"/>
                    </a:schemeClr>
                  </a:solidFill>
                  <a:prstDash val="solid"/>
                  <a:round/>
                  <a:headEnd type="none" w="med" len="med"/>
                  <a:tailEnd type="none"/>
                </a:ln>
                <a:effectLst/>
              </p:spPr>
            </p:cxnSp>
            <p:cxnSp>
              <p:nvCxnSpPr>
                <p:cNvPr id="8" name="直線コネクタ 7"/>
                <p:cNvCxnSpPr/>
                <p:nvPr/>
              </p:nvCxnSpPr>
              <p:spPr bwMode="auto">
                <a:xfrm>
                  <a:off x="1695744" y="3751729"/>
                  <a:ext cx="5728448" cy="13447"/>
                </a:xfrm>
                <a:prstGeom prst="line">
                  <a:avLst/>
                </a:prstGeom>
                <a:noFill/>
                <a:ln w="19050" cap="flat" cmpd="sng" algn="ctr">
                  <a:solidFill>
                    <a:schemeClr val="accent5">
                      <a:lumMod val="25000"/>
                    </a:schemeClr>
                  </a:solidFill>
                  <a:prstDash val="solid"/>
                  <a:round/>
                  <a:headEnd type="none" w="med" len="med"/>
                  <a:tailEnd type="none"/>
                </a:ln>
                <a:effectLst/>
              </p:spPr>
            </p:cxnSp>
            <p:cxnSp>
              <p:nvCxnSpPr>
                <p:cNvPr id="9" name="直線コネクタ 8"/>
                <p:cNvCxnSpPr/>
                <p:nvPr/>
              </p:nvCxnSpPr>
              <p:spPr bwMode="auto">
                <a:xfrm>
                  <a:off x="1707776" y="2837329"/>
                  <a:ext cx="5715000" cy="0"/>
                </a:xfrm>
                <a:prstGeom prst="line">
                  <a:avLst/>
                </a:prstGeom>
                <a:noFill/>
                <a:ln w="19050" cap="flat" cmpd="sng" algn="ctr">
                  <a:solidFill>
                    <a:schemeClr val="accent5">
                      <a:lumMod val="25000"/>
                    </a:schemeClr>
                  </a:solidFill>
                  <a:prstDash val="solid"/>
                  <a:round/>
                  <a:headEnd type="none" w="med" len="med"/>
                  <a:tailEnd type="none"/>
                </a:ln>
                <a:effectLst/>
              </p:spPr>
            </p:cxnSp>
            <p:cxnSp>
              <p:nvCxnSpPr>
                <p:cNvPr id="10" name="直線コネクタ 9"/>
                <p:cNvCxnSpPr/>
                <p:nvPr/>
              </p:nvCxnSpPr>
              <p:spPr bwMode="auto">
                <a:xfrm>
                  <a:off x="1707776" y="1936376"/>
                  <a:ext cx="5688106" cy="0"/>
                </a:xfrm>
                <a:prstGeom prst="line">
                  <a:avLst/>
                </a:prstGeom>
                <a:noFill/>
                <a:ln w="19050" cap="flat" cmpd="sng" algn="ctr">
                  <a:solidFill>
                    <a:schemeClr val="accent5">
                      <a:lumMod val="25000"/>
                    </a:schemeClr>
                  </a:solidFill>
                  <a:prstDash val="solid"/>
                  <a:round/>
                  <a:headEnd type="none" w="med" len="med"/>
                  <a:tailEnd type="none"/>
                </a:ln>
                <a:effectLst/>
              </p:spPr>
            </p:cxnSp>
          </p:grpSp>
          <p:cxnSp>
            <p:nvCxnSpPr>
              <p:cNvPr id="11" name="直線コネクタ 10"/>
              <p:cNvCxnSpPr/>
              <p:nvPr/>
            </p:nvCxnSpPr>
            <p:spPr bwMode="auto">
              <a:xfrm>
                <a:off x="1695744" y="5567082"/>
                <a:ext cx="5715000" cy="13447"/>
              </a:xfrm>
              <a:prstGeom prst="line">
                <a:avLst/>
              </a:prstGeom>
              <a:noFill/>
              <a:ln w="19050" cap="flat" cmpd="sng" algn="ctr">
                <a:solidFill>
                  <a:schemeClr val="accent5">
                    <a:lumMod val="25000"/>
                  </a:schemeClr>
                </a:solidFill>
                <a:prstDash val="solid"/>
                <a:round/>
                <a:headEnd type="none" w="med" len="med"/>
                <a:tailEnd type="none"/>
              </a:ln>
              <a:effectLst/>
            </p:spPr>
          </p:cxnSp>
          <p:cxnSp>
            <p:nvCxnSpPr>
              <p:cNvPr id="12" name="直線コネクタ 11"/>
              <p:cNvCxnSpPr/>
              <p:nvPr/>
            </p:nvCxnSpPr>
            <p:spPr bwMode="auto">
              <a:xfrm>
                <a:off x="1707776" y="6481482"/>
                <a:ext cx="5715000" cy="0"/>
              </a:xfrm>
              <a:prstGeom prst="line">
                <a:avLst/>
              </a:prstGeom>
              <a:noFill/>
              <a:ln w="19050" cap="flat" cmpd="sng" algn="ctr">
                <a:solidFill>
                  <a:schemeClr val="accent5">
                    <a:lumMod val="25000"/>
                  </a:schemeClr>
                </a:solidFill>
                <a:prstDash val="solid"/>
                <a:round/>
                <a:headEnd type="none" w="med" len="med"/>
                <a:tailEnd type="none"/>
              </a:ln>
              <a:effectLst/>
            </p:spPr>
          </p:cxnSp>
        </p:grpSp>
      </p:grpSp>
      <p:sp>
        <p:nvSpPr>
          <p:cNvPr id="15" name="テキスト ボックス 14"/>
          <p:cNvSpPr txBox="1"/>
          <p:nvPr/>
        </p:nvSpPr>
        <p:spPr>
          <a:xfrm>
            <a:off x="1062318" y="1008530"/>
            <a:ext cx="521297" cy="5324535"/>
          </a:xfrm>
          <a:prstGeom prst="rect">
            <a:avLst/>
          </a:prstGeom>
          <a:noFill/>
        </p:spPr>
        <p:txBody>
          <a:bodyPr wrap="none" rtlCol="0">
            <a:spAutoFit/>
          </a:bodyPr>
          <a:lstStyle/>
          <a:p>
            <a:pPr>
              <a:lnSpc>
                <a:spcPts val="2380"/>
              </a:lnSpc>
            </a:pPr>
            <a:r>
              <a:rPr kumimoji="1" lang="en-US" altLang="ja-JP" dirty="0"/>
              <a:t>25</a:t>
            </a:r>
          </a:p>
          <a:p>
            <a:pPr>
              <a:lnSpc>
                <a:spcPts val="2380"/>
              </a:lnSpc>
            </a:pPr>
            <a:endParaRPr lang="en-US" altLang="ja-JP" dirty="0"/>
          </a:p>
          <a:p>
            <a:pPr>
              <a:lnSpc>
                <a:spcPts val="2380"/>
              </a:lnSpc>
            </a:pPr>
            <a:endParaRPr kumimoji="1" lang="en-US" altLang="ja-JP" dirty="0"/>
          </a:p>
          <a:p>
            <a:pPr>
              <a:lnSpc>
                <a:spcPts val="2380"/>
              </a:lnSpc>
            </a:pPr>
            <a:r>
              <a:rPr kumimoji="1" lang="en-US" altLang="ja-JP" dirty="0"/>
              <a:t>20</a:t>
            </a:r>
          </a:p>
          <a:p>
            <a:pPr>
              <a:lnSpc>
                <a:spcPts val="2380"/>
              </a:lnSpc>
            </a:pPr>
            <a:endParaRPr lang="en-US" altLang="ja-JP" dirty="0"/>
          </a:p>
          <a:p>
            <a:pPr>
              <a:lnSpc>
                <a:spcPts val="2380"/>
              </a:lnSpc>
            </a:pPr>
            <a:endParaRPr kumimoji="1" lang="en-US" altLang="ja-JP" dirty="0"/>
          </a:p>
          <a:p>
            <a:pPr>
              <a:lnSpc>
                <a:spcPts val="2380"/>
              </a:lnSpc>
            </a:pPr>
            <a:r>
              <a:rPr kumimoji="1" lang="en-US" altLang="ja-JP" dirty="0"/>
              <a:t>15</a:t>
            </a:r>
          </a:p>
          <a:p>
            <a:pPr>
              <a:lnSpc>
                <a:spcPts val="2380"/>
              </a:lnSpc>
            </a:pPr>
            <a:endParaRPr lang="en-US" altLang="ja-JP" dirty="0"/>
          </a:p>
          <a:p>
            <a:pPr>
              <a:lnSpc>
                <a:spcPts val="2380"/>
              </a:lnSpc>
            </a:pPr>
            <a:endParaRPr kumimoji="1" lang="en-US" altLang="ja-JP" dirty="0"/>
          </a:p>
          <a:p>
            <a:pPr>
              <a:lnSpc>
                <a:spcPts val="2380"/>
              </a:lnSpc>
            </a:pPr>
            <a:r>
              <a:rPr kumimoji="1" lang="en-US" altLang="ja-JP" dirty="0"/>
              <a:t>10</a:t>
            </a:r>
          </a:p>
          <a:p>
            <a:pPr>
              <a:lnSpc>
                <a:spcPts val="2380"/>
              </a:lnSpc>
            </a:pPr>
            <a:endParaRPr lang="en-US" altLang="ja-JP" dirty="0"/>
          </a:p>
          <a:p>
            <a:pPr>
              <a:lnSpc>
                <a:spcPts val="2380"/>
              </a:lnSpc>
            </a:pPr>
            <a:endParaRPr kumimoji="1" lang="en-US" altLang="ja-JP" dirty="0"/>
          </a:p>
          <a:p>
            <a:pPr>
              <a:lnSpc>
                <a:spcPts val="2380"/>
              </a:lnSpc>
            </a:pPr>
            <a:r>
              <a:rPr kumimoji="1" lang="en-US" altLang="ja-JP" dirty="0"/>
              <a:t>05</a:t>
            </a:r>
          </a:p>
          <a:p>
            <a:pPr>
              <a:lnSpc>
                <a:spcPts val="2380"/>
              </a:lnSpc>
            </a:pPr>
            <a:endParaRPr lang="en-US" altLang="ja-JP" dirty="0"/>
          </a:p>
          <a:p>
            <a:pPr>
              <a:lnSpc>
                <a:spcPts val="2380"/>
              </a:lnSpc>
            </a:pPr>
            <a:endParaRPr kumimoji="1" lang="en-US" altLang="ja-JP" dirty="0"/>
          </a:p>
          <a:p>
            <a:pPr>
              <a:lnSpc>
                <a:spcPts val="2380"/>
              </a:lnSpc>
            </a:pPr>
            <a:r>
              <a:rPr kumimoji="1" lang="en-US" altLang="ja-JP" dirty="0"/>
              <a:t>00</a:t>
            </a:r>
          </a:p>
          <a:p>
            <a:pPr>
              <a:lnSpc>
                <a:spcPts val="2380"/>
              </a:lnSpc>
            </a:pPr>
            <a:endParaRPr kumimoji="1" lang="ja-JP" altLang="en-US" dirty="0"/>
          </a:p>
        </p:txBody>
      </p:sp>
      <p:sp>
        <p:nvSpPr>
          <p:cNvPr id="16" name="テキスト ボックス 15"/>
          <p:cNvSpPr txBox="1"/>
          <p:nvPr/>
        </p:nvSpPr>
        <p:spPr>
          <a:xfrm>
            <a:off x="242365" y="3229584"/>
            <a:ext cx="894797" cy="461665"/>
          </a:xfrm>
          <a:prstGeom prst="rect">
            <a:avLst/>
          </a:prstGeom>
          <a:noFill/>
        </p:spPr>
        <p:txBody>
          <a:bodyPr wrap="none" rtlCol="0">
            <a:spAutoFit/>
          </a:bodyPr>
          <a:lstStyle/>
          <a:p>
            <a:r>
              <a:rPr kumimoji="1" lang="en-US" altLang="ja-JP" dirty="0"/>
              <a:t>Km/L</a:t>
            </a:r>
            <a:endParaRPr kumimoji="1" lang="ja-JP" altLang="en-US" dirty="0"/>
          </a:p>
        </p:txBody>
      </p:sp>
      <p:sp>
        <p:nvSpPr>
          <p:cNvPr id="17" name="テキスト ボックス 16"/>
          <p:cNvSpPr txBox="1"/>
          <p:nvPr/>
        </p:nvSpPr>
        <p:spPr>
          <a:xfrm>
            <a:off x="1455816" y="5847344"/>
            <a:ext cx="6308137" cy="461665"/>
          </a:xfrm>
          <a:prstGeom prst="rect">
            <a:avLst/>
          </a:prstGeom>
          <a:noFill/>
        </p:spPr>
        <p:txBody>
          <a:bodyPr wrap="none" rtlCol="0">
            <a:spAutoFit/>
          </a:bodyPr>
          <a:lstStyle/>
          <a:p>
            <a:r>
              <a:rPr lang="en-US" altLang="ja-JP" dirty="0"/>
              <a:t>1993</a:t>
            </a:r>
            <a:r>
              <a:rPr lang="ja-JP" altLang="en-US" dirty="0"/>
              <a:t>　　　　　　　　　　</a:t>
            </a:r>
            <a:r>
              <a:rPr lang="en-US" altLang="ja-JP" dirty="0"/>
              <a:t>2003</a:t>
            </a:r>
            <a:r>
              <a:rPr lang="ja-JP" altLang="en-US" dirty="0"/>
              <a:t>　　　　　　　　　　</a:t>
            </a:r>
            <a:r>
              <a:rPr lang="en-US" altLang="ja-JP" dirty="0"/>
              <a:t>2013</a:t>
            </a:r>
            <a:endParaRPr kumimoji="1" lang="ja-JP" altLang="en-US" dirty="0"/>
          </a:p>
        </p:txBody>
      </p:sp>
      <p:cxnSp>
        <p:nvCxnSpPr>
          <p:cNvPr id="19" name="直線コネクタ 18"/>
          <p:cNvCxnSpPr/>
          <p:nvPr/>
        </p:nvCxnSpPr>
        <p:spPr bwMode="auto">
          <a:xfrm flipV="1">
            <a:off x="1720516" y="1251284"/>
            <a:ext cx="0" cy="4523874"/>
          </a:xfrm>
          <a:prstGeom prst="line">
            <a:avLst/>
          </a:prstGeom>
          <a:noFill/>
          <a:ln w="19050" cap="flat" cmpd="sng" algn="ctr">
            <a:solidFill>
              <a:schemeClr val="accent5">
                <a:lumMod val="25000"/>
              </a:schemeClr>
            </a:solidFill>
            <a:prstDash val="solid"/>
            <a:round/>
            <a:headEnd type="none" w="med" len="med"/>
            <a:tailEnd type="none"/>
          </a:ln>
          <a:effectLst/>
        </p:spPr>
      </p:cxnSp>
      <p:cxnSp>
        <p:nvCxnSpPr>
          <p:cNvPr id="20" name="直線コネクタ 19"/>
          <p:cNvCxnSpPr/>
          <p:nvPr/>
        </p:nvCxnSpPr>
        <p:spPr bwMode="auto">
          <a:xfrm flipV="1">
            <a:off x="7395604" y="1247268"/>
            <a:ext cx="0" cy="4523874"/>
          </a:xfrm>
          <a:prstGeom prst="line">
            <a:avLst/>
          </a:prstGeom>
          <a:noFill/>
          <a:ln w="19050" cap="flat" cmpd="sng" algn="ctr">
            <a:solidFill>
              <a:schemeClr val="accent5">
                <a:lumMod val="25000"/>
              </a:schemeClr>
            </a:solidFill>
            <a:prstDash val="solid"/>
            <a:round/>
            <a:headEnd type="none" w="med" len="med"/>
            <a:tailEnd type="none"/>
          </a:ln>
          <a:effectLst/>
        </p:spPr>
      </p:cxnSp>
      <p:sp>
        <p:nvSpPr>
          <p:cNvPr id="22" name="フリーフォーム 21"/>
          <p:cNvSpPr/>
          <p:nvPr/>
        </p:nvSpPr>
        <p:spPr bwMode="auto">
          <a:xfrm>
            <a:off x="1804737" y="1915691"/>
            <a:ext cx="5462337" cy="2090476"/>
          </a:xfrm>
          <a:custGeom>
            <a:avLst/>
            <a:gdLst>
              <a:gd name="connsiteX0" fmla="*/ 0 w 5462337"/>
              <a:gd name="connsiteY0" fmla="*/ 2069637 h 2090476"/>
              <a:gd name="connsiteX1" fmla="*/ 553452 w 5462337"/>
              <a:gd name="connsiteY1" fmla="*/ 2069637 h 2090476"/>
              <a:gd name="connsiteX2" fmla="*/ 1371600 w 5462337"/>
              <a:gd name="connsiteY2" fmla="*/ 1853068 h 2090476"/>
              <a:gd name="connsiteX3" fmla="*/ 2454442 w 5462337"/>
              <a:gd name="connsiteY3" fmla="*/ 1612437 h 2090476"/>
              <a:gd name="connsiteX4" fmla="*/ 3019926 w 5462337"/>
              <a:gd name="connsiteY4" fmla="*/ 1492121 h 2090476"/>
              <a:gd name="connsiteX5" fmla="*/ 3296652 w 5462337"/>
              <a:gd name="connsiteY5" fmla="*/ 1504152 h 2090476"/>
              <a:gd name="connsiteX6" fmla="*/ 3561347 w 5462337"/>
              <a:gd name="connsiteY6" fmla="*/ 1419931 h 2090476"/>
              <a:gd name="connsiteX7" fmla="*/ 3850105 w 5462337"/>
              <a:gd name="connsiteY7" fmla="*/ 1431963 h 2090476"/>
              <a:gd name="connsiteX8" fmla="*/ 4102768 w 5462337"/>
              <a:gd name="connsiteY8" fmla="*/ 1347742 h 2090476"/>
              <a:gd name="connsiteX9" fmla="*/ 4126831 w 5462337"/>
              <a:gd name="connsiteY9" fmla="*/ 1251489 h 2090476"/>
              <a:gd name="connsiteX10" fmla="*/ 4331368 w 5462337"/>
              <a:gd name="connsiteY10" fmla="*/ 553658 h 2090476"/>
              <a:gd name="connsiteX11" fmla="*/ 4343400 w 5462337"/>
              <a:gd name="connsiteY11" fmla="*/ 445373 h 2090476"/>
              <a:gd name="connsiteX12" fmla="*/ 4692316 w 5462337"/>
              <a:gd name="connsiteY12" fmla="*/ 204742 h 2090476"/>
              <a:gd name="connsiteX13" fmla="*/ 4872789 w 5462337"/>
              <a:gd name="connsiteY13" fmla="*/ 36300 h 2090476"/>
              <a:gd name="connsiteX14" fmla="*/ 5149516 w 5462337"/>
              <a:gd name="connsiteY14" fmla="*/ 205 h 2090476"/>
              <a:gd name="connsiteX15" fmla="*/ 5462337 w 5462337"/>
              <a:gd name="connsiteY15" fmla="*/ 24268 h 2090476"/>
              <a:gd name="connsiteX0" fmla="*/ 0 w 5462337"/>
              <a:gd name="connsiteY0" fmla="*/ 2069637 h 2090476"/>
              <a:gd name="connsiteX1" fmla="*/ 553452 w 5462337"/>
              <a:gd name="connsiteY1" fmla="*/ 2069637 h 2090476"/>
              <a:gd name="connsiteX2" fmla="*/ 1371600 w 5462337"/>
              <a:gd name="connsiteY2" fmla="*/ 1853068 h 2090476"/>
              <a:gd name="connsiteX3" fmla="*/ 2454442 w 5462337"/>
              <a:gd name="connsiteY3" fmla="*/ 1612437 h 2090476"/>
              <a:gd name="connsiteX4" fmla="*/ 3019926 w 5462337"/>
              <a:gd name="connsiteY4" fmla="*/ 1492121 h 2090476"/>
              <a:gd name="connsiteX5" fmla="*/ 3296652 w 5462337"/>
              <a:gd name="connsiteY5" fmla="*/ 1504152 h 2090476"/>
              <a:gd name="connsiteX6" fmla="*/ 3561347 w 5462337"/>
              <a:gd name="connsiteY6" fmla="*/ 1419931 h 2090476"/>
              <a:gd name="connsiteX7" fmla="*/ 3850105 w 5462337"/>
              <a:gd name="connsiteY7" fmla="*/ 1431963 h 2090476"/>
              <a:gd name="connsiteX8" fmla="*/ 4102768 w 5462337"/>
              <a:gd name="connsiteY8" fmla="*/ 1347742 h 2090476"/>
              <a:gd name="connsiteX9" fmla="*/ 4126831 w 5462337"/>
              <a:gd name="connsiteY9" fmla="*/ 1251489 h 2090476"/>
              <a:gd name="connsiteX10" fmla="*/ 4331368 w 5462337"/>
              <a:gd name="connsiteY10" fmla="*/ 553658 h 2090476"/>
              <a:gd name="connsiteX11" fmla="*/ 4343400 w 5462337"/>
              <a:gd name="connsiteY11" fmla="*/ 445373 h 2090476"/>
              <a:gd name="connsiteX12" fmla="*/ 4692316 w 5462337"/>
              <a:gd name="connsiteY12" fmla="*/ 204742 h 2090476"/>
              <a:gd name="connsiteX13" fmla="*/ 4872789 w 5462337"/>
              <a:gd name="connsiteY13" fmla="*/ 36300 h 2090476"/>
              <a:gd name="connsiteX14" fmla="*/ 5149516 w 5462337"/>
              <a:gd name="connsiteY14" fmla="*/ 205 h 2090476"/>
              <a:gd name="connsiteX15" fmla="*/ 5462337 w 5462337"/>
              <a:gd name="connsiteY15" fmla="*/ 24268 h 2090476"/>
              <a:gd name="connsiteX0" fmla="*/ 0 w 5462337"/>
              <a:gd name="connsiteY0" fmla="*/ 2069637 h 2090476"/>
              <a:gd name="connsiteX1" fmla="*/ 553452 w 5462337"/>
              <a:gd name="connsiteY1" fmla="*/ 2069637 h 2090476"/>
              <a:gd name="connsiteX2" fmla="*/ 1371600 w 5462337"/>
              <a:gd name="connsiteY2" fmla="*/ 1853068 h 2090476"/>
              <a:gd name="connsiteX3" fmla="*/ 2454442 w 5462337"/>
              <a:gd name="connsiteY3" fmla="*/ 1612437 h 2090476"/>
              <a:gd name="connsiteX4" fmla="*/ 3019926 w 5462337"/>
              <a:gd name="connsiteY4" fmla="*/ 1492121 h 2090476"/>
              <a:gd name="connsiteX5" fmla="*/ 3296652 w 5462337"/>
              <a:gd name="connsiteY5" fmla="*/ 1504152 h 2090476"/>
              <a:gd name="connsiteX6" fmla="*/ 3561347 w 5462337"/>
              <a:gd name="connsiteY6" fmla="*/ 1419931 h 2090476"/>
              <a:gd name="connsiteX7" fmla="*/ 3850105 w 5462337"/>
              <a:gd name="connsiteY7" fmla="*/ 1431963 h 2090476"/>
              <a:gd name="connsiteX8" fmla="*/ 4102768 w 5462337"/>
              <a:gd name="connsiteY8" fmla="*/ 1347742 h 2090476"/>
              <a:gd name="connsiteX9" fmla="*/ 4126831 w 5462337"/>
              <a:gd name="connsiteY9" fmla="*/ 1251489 h 2090476"/>
              <a:gd name="connsiteX10" fmla="*/ 4331368 w 5462337"/>
              <a:gd name="connsiteY10" fmla="*/ 553658 h 2090476"/>
              <a:gd name="connsiteX11" fmla="*/ 4343400 w 5462337"/>
              <a:gd name="connsiteY11" fmla="*/ 445373 h 2090476"/>
              <a:gd name="connsiteX12" fmla="*/ 4692316 w 5462337"/>
              <a:gd name="connsiteY12" fmla="*/ 204742 h 2090476"/>
              <a:gd name="connsiteX13" fmla="*/ 4872789 w 5462337"/>
              <a:gd name="connsiteY13" fmla="*/ 36300 h 2090476"/>
              <a:gd name="connsiteX14" fmla="*/ 5149516 w 5462337"/>
              <a:gd name="connsiteY14" fmla="*/ 205 h 2090476"/>
              <a:gd name="connsiteX15" fmla="*/ 5462337 w 5462337"/>
              <a:gd name="connsiteY15" fmla="*/ 24268 h 2090476"/>
              <a:gd name="connsiteX0" fmla="*/ 0 w 5462337"/>
              <a:gd name="connsiteY0" fmla="*/ 2069637 h 2090476"/>
              <a:gd name="connsiteX1" fmla="*/ 553452 w 5462337"/>
              <a:gd name="connsiteY1" fmla="*/ 2069637 h 2090476"/>
              <a:gd name="connsiteX2" fmla="*/ 1371600 w 5462337"/>
              <a:gd name="connsiteY2" fmla="*/ 1853068 h 2090476"/>
              <a:gd name="connsiteX3" fmla="*/ 2454442 w 5462337"/>
              <a:gd name="connsiteY3" fmla="*/ 1612437 h 2090476"/>
              <a:gd name="connsiteX4" fmla="*/ 3019926 w 5462337"/>
              <a:gd name="connsiteY4" fmla="*/ 1492121 h 2090476"/>
              <a:gd name="connsiteX5" fmla="*/ 3296652 w 5462337"/>
              <a:gd name="connsiteY5" fmla="*/ 1504152 h 2090476"/>
              <a:gd name="connsiteX6" fmla="*/ 3561347 w 5462337"/>
              <a:gd name="connsiteY6" fmla="*/ 1419931 h 2090476"/>
              <a:gd name="connsiteX7" fmla="*/ 3850105 w 5462337"/>
              <a:gd name="connsiteY7" fmla="*/ 1431963 h 2090476"/>
              <a:gd name="connsiteX8" fmla="*/ 4102768 w 5462337"/>
              <a:gd name="connsiteY8" fmla="*/ 1347742 h 2090476"/>
              <a:gd name="connsiteX9" fmla="*/ 4126831 w 5462337"/>
              <a:gd name="connsiteY9" fmla="*/ 1251489 h 2090476"/>
              <a:gd name="connsiteX10" fmla="*/ 4331368 w 5462337"/>
              <a:gd name="connsiteY10" fmla="*/ 553658 h 2090476"/>
              <a:gd name="connsiteX11" fmla="*/ 4343400 w 5462337"/>
              <a:gd name="connsiteY11" fmla="*/ 445373 h 2090476"/>
              <a:gd name="connsiteX12" fmla="*/ 4692316 w 5462337"/>
              <a:gd name="connsiteY12" fmla="*/ 204742 h 2090476"/>
              <a:gd name="connsiteX13" fmla="*/ 4872789 w 5462337"/>
              <a:gd name="connsiteY13" fmla="*/ 36300 h 2090476"/>
              <a:gd name="connsiteX14" fmla="*/ 5149516 w 5462337"/>
              <a:gd name="connsiteY14" fmla="*/ 205 h 2090476"/>
              <a:gd name="connsiteX15" fmla="*/ 5462337 w 5462337"/>
              <a:gd name="connsiteY15" fmla="*/ 24268 h 2090476"/>
              <a:gd name="connsiteX0" fmla="*/ 0 w 5462337"/>
              <a:gd name="connsiteY0" fmla="*/ 2069637 h 2090476"/>
              <a:gd name="connsiteX1" fmla="*/ 553452 w 5462337"/>
              <a:gd name="connsiteY1" fmla="*/ 2069637 h 2090476"/>
              <a:gd name="connsiteX2" fmla="*/ 1371600 w 5462337"/>
              <a:gd name="connsiteY2" fmla="*/ 1853068 h 2090476"/>
              <a:gd name="connsiteX3" fmla="*/ 2454442 w 5462337"/>
              <a:gd name="connsiteY3" fmla="*/ 1612437 h 2090476"/>
              <a:gd name="connsiteX4" fmla="*/ 3019926 w 5462337"/>
              <a:gd name="connsiteY4" fmla="*/ 1492121 h 2090476"/>
              <a:gd name="connsiteX5" fmla="*/ 3296652 w 5462337"/>
              <a:gd name="connsiteY5" fmla="*/ 1504152 h 2090476"/>
              <a:gd name="connsiteX6" fmla="*/ 3561347 w 5462337"/>
              <a:gd name="connsiteY6" fmla="*/ 1419931 h 2090476"/>
              <a:gd name="connsiteX7" fmla="*/ 3850105 w 5462337"/>
              <a:gd name="connsiteY7" fmla="*/ 1431963 h 2090476"/>
              <a:gd name="connsiteX8" fmla="*/ 4102768 w 5462337"/>
              <a:gd name="connsiteY8" fmla="*/ 1347742 h 2090476"/>
              <a:gd name="connsiteX9" fmla="*/ 4126831 w 5462337"/>
              <a:gd name="connsiteY9" fmla="*/ 1251489 h 2090476"/>
              <a:gd name="connsiteX10" fmla="*/ 4331368 w 5462337"/>
              <a:gd name="connsiteY10" fmla="*/ 553658 h 2090476"/>
              <a:gd name="connsiteX11" fmla="*/ 4343400 w 5462337"/>
              <a:gd name="connsiteY11" fmla="*/ 445373 h 2090476"/>
              <a:gd name="connsiteX12" fmla="*/ 4692316 w 5462337"/>
              <a:gd name="connsiteY12" fmla="*/ 204742 h 2090476"/>
              <a:gd name="connsiteX13" fmla="*/ 4872789 w 5462337"/>
              <a:gd name="connsiteY13" fmla="*/ 36300 h 2090476"/>
              <a:gd name="connsiteX14" fmla="*/ 5149516 w 5462337"/>
              <a:gd name="connsiteY14" fmla="*/ 205 h 2090476"/>
              <a:gd name="connsiteX15" fmla="*/ 5462337 w 5462337"/>
              <a:gd name="connsiteY15" fmla="*/ 24268 h 209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62337" h="2090476">
                <a:moveTo>
                  <a:pt x="0" y="2069637"/>
                </a:moveTo>
                <a:cubicBezTo>
                  <a:pt x="162426" y="2087684"/>
                  <a:pt x="324852" y="2105732"/>
                  <a:pt x="553452" y="2069637"/>
                </a:cubicBezTo>
                <a:cubicBezTo>
                  <a:pt x="782052" y="2033542"/>
                  <a:pt x="1054768" y="1929268"/>
                  <a:pt x="1371600" y="1853068"/>
                </a:cubicBezTo>
                <a:cubicBezTo>
                  <a:pt x="1688432" y="1776868"/>
                  <a:pt x="2454442" y="1612437"/>
                  <a:pt x="2454442" y="1612437"/>
                </a:cubicBezTo>
                <a:cubicBezTo>
                  <a:pt x="2729163" y="1552279"/>
                  <a:pt x="2879558" y="1510168"/>
                  <a:pt x="3019926" y="1492121"/>
                </a:cubicBezTo>
                <a:cubicBezTo>
                  <a:pt x="3160294" y="1474074"/>
                  <a:pt x="3206415" y="1516184"/>
                  <a:pt x="3296652" y="1504152"/>
                </a:cubicBezTo>
                <a:cubicBezTo>
                  <a:pt x="3386889" y="1492120"/>
                  <a:pt x="3469105" y="1431963"/>
                  <a:pt x="3561347" y="1419931"/>
                </a:cubicBezTo>
                <a:cubicBezTo>
                  <a:pt x="3653589" y="1407899"/>
                  <a:pt x="3759868" y="1443994"/>
                  <a:pt x="3850105" y="1431963"/>
                </a:cubicBezTo>
                <a:cubicBezTo>
                  <a:pt x="3940342" y="1419931"/>
                  <a:pt x="4084189" y="1361296"/>
                  <a:pt x="4102768" y="1347742"/>
                </a:cubicBezTo>
                <a:cubicBezTo>
                  <a:pt x="4121347" y="1334188"/>
                  <a:pt x="4088731" y="1383836"/>
                  <a:pt x="4126831" y="1251489"/>
                </a:cubicBezTo>
                <a:cubicBezTo>
                  <a:pt x="4164931" y="1119142"/>
                  <a:pt x="4295273" y="688011"/>
                  <a:pt x="4331368" y="553658"/>
                </a:cubicBezTo>
                <a:cubicBezTo>
                  <a:pt x="4367463" y="419305"/>
                  <a:pt x="4343379" y="451384"/>
                  <a:pt x="4343400" y="445373"/>
                </a:cubicBezTo>
                <a:cubicBezTo>
                  <a:pt x="4343421" y="439362"/>
                  <a:pt x="4604085" y="272921"/>
                  <a:pt x="4692316" y="204742"/>
                </a:cubicBezTo>
                <a:cubicBezTo>
                  <a:pt x="4780547" y="136563"/>
                  <a:pt x="4796589" y="70389"/>
                  <a:pt x="4872789" y="36300"/>
                </a:cubicBezTo>
                <a:cubicBezTo>
                  <a:pt x="4948989" y="2211"/>
                  <a:pt x="5051258" y="2210"/>
                  <a:pt x="5149516" y="205"/>
                </a:cubicBezTo>
                <a:cubicBezTo>
                  <a:pt x="5247774" y="-1800"/>
                  <a:pt x="5355055" y="11234"/>
                  <a:pt x="5462337" y="24268"/>
                </a:cubicBezTo>
              </a:path>
            </a:pathLst>
          </a:custGeom>
          <a:noFill/>
          <a:ln w="19050" cap="flat" cmpd="sng" algn="ctr">
            <a:solidFill>
              <a:schemeClr val="accent5">
                <a:lumMod val="25000"/>
              </a:schemeClr>
            </a:solidFill>
            <a:prstDash val="solid"/>
            <a:round/>
            <a:headEnd type="none" w="med" len="med"/>
            <a:tailEnd type="none" w="med" len="med"/>
          </a:ln>
          <a:effectLst/>
        </p:spPr>
        <p:txBody>
          <a:bodyPr rtlCol="0" anchor="ctr"/>
          <a:lstStyle/>
          <a:p>
            <a:pPr algn="ctr"/>
            <a:endParaRPr kumimoji="1" lang="ja-JP" altLang="en-US"/>
          </a:p>
        </p:txBody>
      </p:sp>
      <p:sp>
        <p:nvSpPr>
          <p:cNvPr id="2" name="角丸四角形吹き出し 1"/>
          <p:cNvSpPr/>
          <p:nvPr/>
        </p:nvSpPr>
        <p:spPr bwMode="auto">
          <a:xfrm>
            <a:off x="2351780" y="6309009"/>
            <a:ext cx="1905582" cy="510778"/>
          </a:xfrm>
          <a:prstGeom prst="wedgeRoundRectCallout">
            <a:avLst>
              <a:gd name="adj1" fmla="val -14436"/>
              <a:gd name="adj2" fmla="val -150518"/>
              <a:gd name="adj3" fmla="val 16667"/>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r>
              <a:rPr lang="ja-JP" altLang="en-US" dirty="0"/>
              <a:t>初代プリウス</a:t>
            </a:r>
            <a:endPar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endParaRPr>
          </a:p>
        </p:txBody>
      </p:sp>
      <p:sp>
        <p:nvSpPr>
          <p:cNvPr id="21" name="角丸四角形吹き出し 20"/>
          <p:cNvSpPr/>
          <p:nvPr/>
        </p:nvSpPr>
        <p:spPr bwMode="auto">
          <a:xfrm>
            <a:off x="3939480" y="4910359"/>
            <a:ext cx="1905582" cy="510778"/>
          </a:xfrm>
          <a:prstGeom prst="wedgeRoundRectCallout">
            <a:avLst>
              <a:gd name="adj1" fmla="val -17473"/>
              <a:gd name="adj2" fmla="val 125945"/>
              <a:gd name="adj3" fmla="val 16667"/>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r>
              <a:rPr lang="ja-JP" altLang="en-US" dirty="0"/>
              <a:t>二代プリウス</a:t>
            </a:r>
            <a:endPar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endParaRPr>
          </a:p>
        </p:txBody>
      </p:sp>
      <p:sp>
        <p:nvSpPr>
          <p:cNvPr id="3" name="角丸四角形吹き出し 2"/>
          <p:cNvSpPr/>
          <p:nvPr/>
        </p:nvSpPr>
        <p:spPr bwMode="auto">
          <a:xfrm>
            <a:off x="5644789" y="6321490"/>
            <a:ext cx="1905582" cy="510778"/>
          </a:xfrm>
          <a:prstGeom prst="wedgeRoundRectCallout">
            <a:avLst>
              <a:gd name="adj1" fmla="val -25085"/>
              <a:gd name="adj2" fmla="val -152779"/>
              <a:gd name="adj3" fmla="val 16667"/>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rPr>
              <a:t>三代プリウス</a:t>
            </a:r>
          </a:p>
        </p:txBody>
      </p:sp>
      <p:sp>
        <p:nvSpPr>
          <p:cNvPr id="18" name="テキスト ボックス 17"/>
          <p:cNvSpPr txBox="1"/>
          <p:nvPr/>
        </p:nvSpPr>
        <p:spPr>
          <a:xfrm>
            <a:off x="2963119" y="2571028"/>
            <a:ext cx="1415772" cy="461665"/>
          </a:xfrm>
          <a:prstGeom prst="rect">
            <a:avLst/>
          </a:prstGeom>
          <a:solidFill>
            <a:schemeClr val="accent2">
              <a:lumMod val="20000"/>
              <a:lumOff val="80000"/>
            </a:schemeClr>
          </a:solidFill>
        </p:spPr>
        <p:txBody>
          <a:bodyPr wrap="none" rtlCol="0">
            <a:spAutoFit/>
          </a:bodyPr>
          <a:lstStyle/>
          <a:p>
            <a:r>
              <a:rPr kumimoji="1" lang="ja-JP" altLang="en-US" dirty="0"/>
              <a:t>平均燃費</a:t>
            </a:r>
          </a:p>
        </p:txBody>
      </p:sp>
      <p:sp>
        <p:nvSpPr>
          <p:cNvPr id="24" name="テキスト ボックス 23"/>
          <p:cNvSpPr txBox="1"/>
          <p:nvPr/>
        </p:nvSpPr>
        <p:spPr>
          <a:xfrm>
            <a:off x="4062714" y="3589772"/>
            <a:ext cx="3148619" cy="461665"/>
          </a:xfrm>
          <a:prstGeom prst="rect">
            <a:avLst/>
          </a:prstGeom>
          <a:solidFill>
            <a:schemeClr val="accent2">
              <a:lumMod val="20000"/>
              <a:lumOff val="80000"/>
              <a:alpha val="61000"/>
            </a:schemeClr>
          </a:solidFill>
        </p:spPr>
        <p:txBody>
          <a:bodyPr wrap="none" rtlCol="0">
            <a:spAutoFit/>
          </a:bodyPr>
          <a:lstStyle/>
          <a:p>
            <a:r>
              <a:rPr kumimoji="1" lang="ja-JP" altLang="en-US" dirty="0"/>
              <a:t>車重１２６６～１５１６ｋｇ</a:t>
            </a:r>
          </a:p>
        </p:txBody>
      </p:sp>
      <p:sp>
        <p:nvSpPr>
          <p:cNvPr id="25" name="タイトル 1"/>
          <p:cNvSpPr>
            <a:spLocks noGrp="1"/>
          </p:cNvSpPr>
          <p:nvPr>
            <p:ph type="title"/>
          </p:nvPr>
        </p:nvSpPr>
        <p:spPr>
          <a:xfrm>
            <a:off x="1693366" y="0"/>
            <a:ext cx="7057105" cy="846483"/>
          </a:xfrm>
        </p:spPr>
        <p:txBody>
          <a:bodyPr/>
          <a:lstStyle/>
          <a:p>
            <a:r>
              <a:rPr kumimoji="1" lang="ja-JP" altLang="en-US" sz="4000" dirty="0"/>
              <a:t>トヨタ・プリウスの意味は？</a:t>
            </a:r>
          </a:p>
        </p:txBody>
      </p:sp>
      <p:grpSp>
        <p:nvGrpSpPr>
          <p:cNvPr id="26" name="グループ化 25"/>
          <p:cNvGrpSpPr/>
          <p:nvPr/>
        </p:nvGrpSpPr>
        <p:grpSpPr>
          <a:xfrm>
            <a:off x="299536" y="904819"/>
            <a:ext cx="8568952" cy="72008"/>
            <a:chOff x="969132" y="3140011"/>
            <a:chExt cx="9074564" cy="72008"/>
          </a:xfrm>
        </p:grpSpPr>
        <p:sp>
          <p:nvSpPr>
            <p:cNvPr id="27" name="正方形/長方形 26"/>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8" name="正方形/長方形 27"/>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9" name="正方形/長方形 28"/>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0" name="正方形/長方形 29"/>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1" name="正方形/長方形 30"/>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2" name="正方形/長方形 31"/>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3770121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65739" y="223985"/>
            <a:ext cx="7793037" cy="1143000"/>
          </a:xfrm>
        </p:spPr>
        <p:txBody>
          <a:bodyPr/>
          <a:lstStyle/>
          <a:p>
            <a:r>
              <a:rPr kumimoji="1" lang="ja-JP" altLang="en-US" sz="3200" dirty="0"/>
              <a:t>しかし、プリウスは、先進地域では環境対応車として認められない予定である</a:t>
            </a:r>
          </a:p>
        </p:txBody>
      </p:sp>
      <p:sp>
        <p:nvSpPr>
          <p:cNvPr id="3" name="コンテンツ プレースホルダー 2"/>
          <p:cNvSpPr>
            <a:spLocks noGrp="1"/>
          </p:cNvSpPr>
          <p:nvPr>
            <p:ph idx="1"/>
          </p:nvPr>
        </p:nvSpPr>
        <p:spPr>
          <a:xfrm>
            <a:off x="754425" y="1481559"/>
            <a:ext cx="8204380" cy="1620456"/>
          </a:xfrm>
        </p:spPr>
        <p:txBody>
          <a:bodyPr/>
          <a:lstStyle/>
          <a:p>
            <a:r>
              <a:rPr kumimoji="1" lang="ja-JP" altLang="en-US" sz="2800" dirty="0"/>
              <a:t>カリフォルニア州で２０１８年以降</a:t>
            </a:r>
            <a:endParaRPr kumimoji="1" lang="en-US" altLang="ja-JP" sz="2800" dirty="0"/>
          </a:p>
          <a:p>
            <a:r>
              <a:rPr lang="ja-JP" altLang="en-US" sz="2800" dirty="0"/>
              <a:t>ゼロエミッション車（ＺＥＶ）とは、ＥＶとＦＣＶのみ</a:t>
            </a:r>
            <a:endParaRPr lang="en-US" altLang="ja-JP" sz="2800" dirty="0"/>
          </a:p>
          <a:p>
            <a:r>
              <a:rPr lang="en-US" altLang="ja-JP" sz="2800" dirty="0"/>
              <a:t>TZEV</a:t>
            </a:r>
            <a:r>
              <a:rPr lang="ja-JP" altLang="en-US" sz="2800" dirty="0"/>
              <a:t>とは６０ｋｍはゼロエミッションで走る</a:t>
            </a:r>
            <a:r>
              <a:rPr lang="en-US" altLang="ja-JP" sz="2800" dirty="0"/>
              <a:t>PHV</a:t>
            </a:r>
            <a:r>
              <a:rPr lang="ja-JP" altLang="en-US" sz="2800" dirty="0"/>
              <a:t>車</a:t>
            </a:r>
            <a:endParaRPr lang="en-US" altLang="ja-JP" sz="2800"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26</a:t>
            </a:fld>
            <a:endParaRPr lang="en-US" altLang="ja-JP"/>
          </a:p>
        </p:txBody>
      </p:sp>
      <p:graphicFrame>
        <p:nvGraphicFramePr>
          <p:cNvPr id="5" name="コンテンツ プレースホルダー 8"/>
          <p:cNvGraphicFramePr>
            <a:graphicFrameLocks/>
          </p:cNvGraphicFramePr>
          <p:nvPr>
            <p:extLst>
              <p:ext uri="{D42A27DB-BD31-4B8C-83A1-F6EECF244321}">
                <p14:modId xmlns:p14="http://schemas.microsoft.com/office/powerpoint/2010/main" val="1360190925"/>
              </p:ext>
            </p:extLst>
          </p:nvPr>
        </p:nvGraphicFramePr>
        <p:xfrm>
          <a:off x="1587802" y="3152033"/>
          <a:ext cx="6734397" cy="3566160"/>
        </p:xfrm>
        <a:graphic>
          <a:graphicData uri="http://schemas.openxmlformats.org/drawingml/2006/table">
            <a:tbl>
              <a:tblPr firstRow="1" bandRow="1">
                <a:tableStyleId>{073A0DAA-6AF3-43AB-8588-CEC1D06C72B9}</a:tableStyleId>
              </a:tblPr>
              <a:tblGrid>
                <a:gridCol w="2244799">
                  <a:extLst>
                    <a:ext uri="{9D8B030D-6E8A-4147-A177-3AD203B41FA5}">
                      <a16:colId xmlns:a16="http://schemas.microsoft.com/office/drawing/2014/main" xmlns="" val="20000"/>
                    </a:ext>
                  </a:extLst>
                </a:gridCol>
                <a:gridCol w="2244799">
                  <a:extLst>
                    <a:ext uri="{9D8B030D-6E8A-4147-A177-3AD203B41FA5}">
                      <a16:colId xmlns:a16="http://schemas.microsoft.com/office/drawing/2014/main" xmlns="" val="20001"/>
                    </a:ext>
                  </a:extLst>
                </a:gridCol>
                <a:gridCol w="2244799">
                  <a:extLst>
                    <a:ext uri="{9D8B030D-6E8A-4147-A177-3AD203B41FA5}">
                      <a16:colId xmlns:a16="http://schemas.microsoft.com/office/drawing/2014/main" xmlns="" val="20002"/>
                    </a:ext>
                  </a:extLst>
                </a:gridCol>
              </a:tblGrid>
              <a:tr h="349399">
                <a:tc>
                  <a:txBody>
                    <a:bodyPr/>
                    <a:lstStyle/>
                    <a:p>
                      <a:pPr algn="ctr"/>
                      <a:r>
                        <a:rPr kumimoji="1" lang="en-US" altLang="ja-JP" sz="2000" dirty="0"/>
                        <a:t>Years</a:t>
                      </a:r>
                      <a:endParaRPr kumimoji="1" lang="ja-JP" altLang="en-US" sz="2000" dirty="0"/>
                    </a:p>
                  </a:txBody>
                  <a:tcPr/>
                </a:tc>
                <a:tc>
                  <a:txBody>
                    <a:bodyPr/>
                    <a:lstStyle/>
                    <a:p>
                      <a:pPr algn="ctr"/>
                      <a:r>
                        <a:rPr kumimoji="1" lang="en-US" altLang="ja-JP" sz="2000" dirty="0"/>
                        <a:t>ZEV %</a:t>
                      </a:r>
                      <a:endParaRPr kumimoji="1" lang="ja-JP" altLang="en-US" sz="2000" dirty="0"/>
                    </a:p>
                  </a:txBody>
                  <a:tcPr/>
                </a:tc>
                <a:tc>
                  <a:txBody>
                    <a:bodyPr/>
                    <a:lstStyle/>
                    <a:p>
                      <a:pPr algn="ctr"/>
                      <a:r>
                        <a:rPr kumimoji="1" lang="en-US" altLang="ja-JP" sz="2000" dirty="0"/>
                        <a:t>TZEV %</a:t>
                      </a:r>
                      <a:endParaRPr kumimoji="1" lang="ja-JP" altLang="en-US" sz="2000" dirty="0"/>
                    </a:p>
                  </a:txBody>
                  <a:tcPr/>
                </a:tc>
                <a:extLst>
                  <a:ext uri="{0D108BD9-81ED-4DB2-BD59-A6C34878D82A}">
                    <a16:rowId xmlns:a16="http://schemas.microsoft.com/office/drawing/2014/main" xmlns="" val="10000"/>
                  </a:ext>
                </a:extLst>
              </a:tr>
              <a:tr h="349399">
                <a:tc>
                  <a:txBody>
                    <a:bodyPr/>
                    <a:lstStyle/>
                    <a:p>
                      <a:pPr algn="ctr"/>
                      <a:r>
                        <a:rPr kumimoji="1" lang="en-US" altLang="ja-JP" sz="2000" dirty="0"/>
                        <a:t>2018</a:t>
                      </a:r>
                      <a:endParaRPr kumimoji="1" lang="ja-JP" altLang="en-US" sz="2000" dirty="0"/>
                    </a:p>
                  </a:txBody>
                  <a:tcPr/>
                </a:tc>
                <a:tc>
                  <a:txBody>
                    <a:bodyPr/>
                    <a:lstStyle/>
                    <a:p>
                      <a:pPr algn="ctr"/>
                      <a:r>
                        <a:rPr kumimoji="1" lang="en-US" altLang="ja-JP" sz="2000" dirty="0"/>
                        <a:t>2</a:t>
                      </a:r>
                      <a:endParaRPr kumimoji="1" lang="ja-JP" altLang="en-US" sz="2000" dirty="0"/>
                    </a:p>
                  </a:txBody>
                  <a:tcPr/>
                </a:tc>
                <a:tc>
                  <a:txBody>
                    <a:bodyPr/>
                    <a:lstStyle/>
                    <a:p>
                      <a:pPr algn="ctr"/>
                      <a:r>
                        <a:rPr kumimoji="1" lang="en-US" altLang="ja-JP" sz="2000" dirty="0"/>
                        <a:t>2.5</a:t>
                      </a:r>
                      <a:endParaRPr kumimoji="1" lang="ja-JP" altLang="en-US" sz="2000" dirty="0"/>
                    </a:p>
                  </a:txBody>
                  <a:tcPr/>
                </a:tc>
                <a:extLst>
                  <a:ext uri="{0D108BD9-81ED-4DB2-BD59-A6C34878D82A}">
                    <a16:rowId xmlns:a16="http://schemas.microsoft.com/office/drawing/2014/main" xmlns="" val="10001"/>
                  </a:ext>
                </a:extLst>
              </a:tr>
              <a:tr h="349399">
                <a:tc>
                  <a:txBody>
                    <a:bodyPr/>
                    <a:lstStyle/>
                    <a:p>
                      <a:pPr algn="ctr"/>
                      <a:r>
                        <a:rPr kumimoji="1" lang="en-US" altLang="ja-JP" sz="2000" dirty="0"/>
                        <a:t>2019</a:t>
                      </a:r>
                    </a:p>
                  </a:txBody>
                  <a:tcPr/>
                </a:tc>
                <a:tc>
                  <a:txBody>
                    <a:bodyPr/>
                    <a:lstStyle/>
                    <a:p>
                      <a:pPr algn="ctr"/>
                      <a:r>
                        <a:rPr kumimoji="1" lang="en-US" altLang="ja-JP" sz="2000" dirty="0"/>
                        <a:t>4</a:t>
                      </a:r>
                      <a:endParaRPr kumimoji="1" lang="ja-JP" altLang="en-US" sz="2000" dirty="0"/>
                    </a:p>
                  </a:txBody>
                  <a:tcPr/>
                </a:tc>
                <a:tc>
                  <a:txBody>
                    <a:bodyPr/>
                    <a:lstStyle/>
                    <a:p>
                      <a:pPr algn="ctr"/>
                      <a:r>
                        <a:rPr kumimoji="1" lang="en-US" altLang="ja-JP" sz="2000" dirty="0"/>
                        <a:t>3</a:t>
                      </a:r>
                      <a:endParaRPr kumimoji="1" lang="ja-JP" altLang="en-US" sz="2000" dirty="0"/>
                    </a:p>
                  </a:txBody>
                  <a:tcPr/>
                </a:tc>
                <a:extLst>
                  <a:ext uri="{0D108BD9-81ED-4DB2-BD59-A6C34878D82A}">
                    <a16:rowId xmlns:a16="http://schemas.microsoft.com/office/drawing/2014/main" xmlns="" val="10002"/>
                  </a:ext>
                </a:extLst>
              </a:tr>
              <a:tr h="349399">
                <a:tc>
                  <a:txBody>
                    <a:bodyPr/>
                    <a:lstStyle/>
                    <a:p>
                      <a:pPr algn="ctr"/>
                      <a:r>
                        <a:rPr kumimoji="1" lang="en-US" altLang="ja-JP" sz="2000" dirty="0"/>
                        <a:t>2020</a:t>
                      </a:r>
                      <a:endParaRPr kumimoji="1" lang="ja-JP" altLang="en-US" sz="2000" dirty="0"/>
                    </a:p>
                  </a:txBody>
                  <a:tcPr/>
                </a:tc>
                <a:tc>
                  <a:txBody>
                    <a:bodyPr/>
                    <a:lstStyle/>
                    <a:p>
                      <a:pPr algn="ctr"/>
                      <a:r>
                        <a:rPr kumimoji="1" lang="en-US" altLang="ja-JP" sz="2000" dirty="0"/>
                        <a:t>6</a:t>
                      </a:r>
                      <a:endParaRPr kumimoji="1" lang="ja-JP" altLang="en-US" sz="2000" dirty="0"/>
                    </a:p>
                  </a:txBody>
                  <a:tcPr/>
                </a:tc>
                <a:tc>
                  <a:txBody>
                    <a:bodyPr/>
                    <a:lstStyle/>
                    <a:p>
                      <a:pPr algn="ctr"/>
                      <a:r>
                        <a:rPr kumimoji="1" lang="en-US" altLang="ja-JP" sz="2000" dirty="0"/>
                        <a:t>3.5</a:t>
                      </a:r>
                      <a:endParaRPr kumimoji="1" lang="ja-JP" altLang="en-US" sz="2000" dirty="0"/>
                    </a:p>
                  </a:txBody>
                  <a:tcPr/>
                </a:tc>
                <a:extLst>
                  <a:ext uri="{0D108BD9-81ED-4DB2-BD59-A6C34878D82A}">
                    <a16:rowId xmlns:a16="http://schemas.microsoft.com/office/drawing/2014/main" xmlns="" val="10003"/>
                  </a:ext>
                </a:extLst>
              </a:tr>
              <a:tr h="349399">
                <a:tc>
                  <a:txBody>
                    <a:bodyPr/>
                    <a:lstStyle/>
                    <a:p>
                      <a:pPr algn="ctr"/>
                      <a:r>
                        <a:rPr kumimoji="1" lang="en-US" altLang="ja-JP" sz="2000" dirty="0"/>
                        <a:t>2021</a:t>
                      </a:r>
                      <a:endParaRPr kumimoji="1" lang="ja-JP" altLang="en-US" sz="2000" dirty="0"/>
                    </a:p>
                  </a:txBody>
                  <a:tcPr/>
                </a:tc>
                <a:tc>
                  <a:txBody>
                    <a:bodyPr/>
                    <a:lstStyle/>
                    <a:p>
                      <a:pPr algn="ctr"/>
                      <a:r>
                        <a:rPr kumimoji="1" lang="en-US" altLang="ja-JP" sz="2000" dirty="0"/>
                        <a:t>8</a:t>
                      </a:r>
                      <a:endParaRPr kumimoji="1" lang="ja-JP" altLang="en-US" sz="2000" dirty="0"/>
                    </a:p>
                  </a:txBody>
                  <a:tcPr/>
                </a:tc>
                <a:tc>
                  <a:txBody>
                    <a:bodyPr/>
                    <a:lstStyle/>
                    <a:p>
                      <a:pPr algn="ctr"/>
                      <a:r>
                        <a:rPr kumimoji="1" lang="en-US" altLang="ja-JP" sz="2000" dirty="0"/>
                        <a:t>4</a:t>
                      </a:r>
                      <a:endParaRPr kumimoji="1" lang="ja-JP" altLang="en-US" sz="2000" dirty="0"/>
                    </a:p>
                  </a:txBody>
                  <a:tcPr/>
                </a:tc>
                <a:extLst>
                  <a:ext uri="{0D108BD9-81ED-4DB2-BD59-A6C34878D82A}">
                    <a16:rowId xmlns:a16="http://schemas.microsoft.com/office/drawing/2014/main" xmlns="" val="10004"/>
                  </a:ext>
                </a:extLst>
              </a:tr>
              <a:tr h="349399">
                <a:tc>
                  <a:txBody>
                    <a:bodyPr/>
                    <a:lstStyle/>
                    <a:p>
                      <a:pPr algn="ctr"/>
                      <a:r>
                        <a:rPr kumimoji="1" lang="en-US" altLang="ja-JP" sz="2000" dirty="0"/>
                        <a:t>2022</a:t>
                      </a:r>
                      <a:endParaRPr kumimoji="1" lang="ja-JP" altLang="en-US" sz="2000" dirty="0"/>
                    </a:p>
                  </a:txBody>
                  <a:tcPr/>
                </a:tc>
                <a:tc>
                  <a:txBody>
                    <a:bodyPr/>
                    <a:lstStyle/>
                    <a:p>
                      <a:pPr algn="ctr"/>
                      <a:r>
                        <a:rPr kumimoji="1" lang="en-US" altLang="ja-JP" sz="2000" dirty="0"/>
                        <a:t>10</a:t>
                      </a:r>
                      <a:endParaRPr kumimoji="1" lang="ja-JP" altLang="en-US" sz="2000" dirty="0"/>
                    </a:p>
                  </a:txBody>
                  <a:tcPr/>
                </a:tc>
                <a:tc>
                  <a:txBody>
                    <a:bodyPr/>
                    <a:lstStyle/>
                    <a:p>
                      <a:pPr algn="ctr"/>
                      <a:r>
                        <a:rPr kumimoji="1" lang="en-US" altLang="ja-JP" sz="2000" dirty="0"/>
                        <a:t>4.5</a:t>
                      </a:r>
                      <a:endParaRPr kumimoji="1" lang="ja-JP" altLang="en-US" sz="2000" dirty="0"/>
                    </a:p>
                  </a:txBody>
                  <a:tcPr/>
                </a:tc>
                <a:extLst>
                  <a:ext uri="{0D108BD9-81ED-4DB2-BD59-A6C34878D82A}">
                    <a16:rowId xmlns:a16="http://schemas.microsoft.com/office/drawing/2014/main" xmlns="" val="10005"/>
                  </a:ext>
                </a:extLst>
              </a:tr>
              <a:tr h="349399">
                <a:tc>
                  <a:txBody>
                    <a:bodyPr/>
                    <a:lstStyle/>
                    <a:p>
                      <a:pPr algn="ctr"/>
                      <a:r>
                        <a:rPr kumimoji="1" lang="en-US" altLang="ja-JP" sz="2000" dirty="0"/>
                        <a:t>2023</a:t>
                      </a:r>
                      <a:endParaRPr kumimoji="1" lang="ja-JP" altLang="en-US" sz="2000" dirty="0"/>
                    </a:p>
                  </a:txBody>
                  <a:tcPr/>
                </a:tc>
                <a:tc>
                  <a:txBody>
                    <a:bodyPr/>
                    <a:lstStyle/>
                    <a:p>
                      <a:pPr algn="ctr"/>
                      <a:r>
                        <a:rPr kumimoji="1" lang="en-US" altLang="ja-JP" sz="2000" dirty="0"/>
                        <a:t>12</a:t>
                      </a:r>
                      <a:endParaRPr kumimoji="1" lang="ja-JP" altLang="en-US" sz="2000" dirty="0"/>
                    </a:p>
                  </a:txBody>
                  <a:tcPr/>
                </a:tc>
                <a:tc>
                  <a:txBody>
                    <a:bodyPr/>
                    <a:lstStyle/>
                    <a:p>
                      <a:pPr algn="ctr"/>
                      <a:r>
                        <a:rPr kumimoji="1" lang="en-US" altLang="ja-JP" sz="2000" dirty="0"/>
                        <a:t>5</a:t>
                      </a:r>
                      <a:endParaRPr kumimoji="1" lang="ja-JP" altLang="en-US" sz="2000" dirty="0"/>
                    </a:p>
                  </a:txBody>
                  <a:tcPr/>
                </a:tc>
                <a:extLst>
                  <a:ext uri="{0D108BD9-81ED-4DB2-BD59-A6C34878D82A}">
                    <a16:rowId xmlns:a16="http://schemas.microsoft.com/office/drawing/2014/main" xmlns="" val="10006"/>
                  </a:ext>
                </a:extLst>
              </a:tr>
              <a:tr h="349399">
                <a:tc>
                  <a:txBody>
                    <a:bodyPr/>
                    <a:lstStyle/>
                    <a:p>
                      <a:pPr algn="ctr"/>
                      <a:r>
                        <a:rPr kumimoji="1" lang="en-US" altLang="ja-JP" sz="2000" dirty="0"/>
                        <a:t>2024</a:t>
                      </a:r>
                      <a:endParaRPr kumimoji="1" lang="ja-JP" altLang="en-US" sz="2000" dirty="0"/>
                    </a:p>
                  </a:txBody>
                  <a:tcPr/>
                </a:tc>
                <a:tc>
                  <a:txBody>
                    <a:bodyPr/>
                    <a:lstStyle/>
                    <a:p>
                      <a:pPr algn="ctr"/>
                      <a:r>
                        <a:rPr kumimoji="1" lang="en-US" altLang="ja-JP" sz="2000" dirty="0"/>
                        <a:t>14</a:t>
                      </a:r>
                      <a:endParaRPr kumimoji="1" lang="ja-JP" altLang="en-US" sz="2000" dirty="0"/>
                    </a:p>
                  </a:txBody>
                  <a:tcPr/>
                </a:tc>
                <a:tc>
                  <a:txBody>
                    <a:bodyPr/>
                    <a:lstStyle/>
                    <a:p>
                      <a:pPr algn="ctr"/>
                      <a:r>
                        <a:rPr kumimoji="1" lang="en-US" altLang="ja-JP" sz="2000" dirty="0"/>
                        <a:t>5.5</a:t>
                      </a:r>
                      <a:endParaRPr kumimoji="1" lang="ja-JP" altLang="en-US" sz="2000" dirty="0"/>
                    </a:p>
                  </a:txBody>
                  <a:tcPr/>
                </a:tc>
                <a:extLst>
                  <a:ext uri="{0D108BD9-81ED-4DB2-BD59-A6C34878D82A}">
                    <a16:rowId xmlns:a16="http://schemas.microsoft.com/office/drawing/2014/main" xmlns="" val="10007"/>
                  </a:ext>
                </a:extLst>
              </a:tr>
              <a:tr h="349399">
                <a:tc>
                  <a:txBody>
                    <a:bodyPr/>
                    <a:lstStyle/>
                    <a:p>
                      <a:pPr algn="ctr"/>
                      <a:r>
                        <a:rPr kumimoji="1" lang="en-US" altLang="ja-JP" sz="2000" dirty="0"/>
                        <a:t>2025</a:t>
                      </a:r>
                      <a:endParaRPr kumimoji="1" lang="ja-JP" altLang="en-US" sz="2000" dirty="0"/>
                    </a:p>
                  </a:txBody>
                  <a:tcPr/>
                </a:tc>
                <a:tc>
                  <a:txBody>
                    <a:bodyPr/>
                    <a:lstStyle/>
                    <a:p>
                      <a:pPr algn="ctr"/>
                      <a:r>
                        <a:rPr kumimoji="1" lang="en-US" altLang="ja-JP" sz="2000" dirty="0"/>
                        <a:t>16</a:t>
                      </a:r>
                      <a:endParaRPr kumimoji="1" lang="ja-JP" altLang="en-US" sz="2000" dirty="0"/>
                    </a:p>
                  </a:txBody>
                  <a:tcPr/>
                </a:tc>
                <a:tc>
                  <a:txBody>
                    <a:bodyPr/>
                    <a:lstStyle/>
                    <a:p>
                      <a:pPr algn="ctr"/>
                      <a:r>
                        <a:rPr kumimoji="1" lang="en-US" altLang="ja-JP" sz="2000" dirty="0"/>
                        <a:t>6</a:t>
                      </a:r>
                      <a:endParaRPr kumimoji="1" lang="ja-JP" altLang="en-US" sz="2000" dirty="0"/>
                    </a:p>
                  </a:txBody>
                  <a:tcPr/>
                </a:tc>
                <a:extLst>
                  <a:ext uri="{0D108BD9-81ED-4DB2-BD59-A6C34878D82A}">
                    <a16:rowId xmlns:a16="http://schemas.microsoft.com/office/drawing/2014/main" xmlns="" val="10008"/>
                  </a:ext>
                </a:extLst>
              </a:tr>
            </a:tbl>
          </a:graphicData>
        </a:graphic>
      </p:graphicFrame>
      <p:grpSp>
        <p:nvGrpSpPr>
          <p:cNvPr id="6" name="グループ化 5"/>
          <p:cNvGrpSpPr/>
          <p:nvPr/>
        </p:nvGrpSpPr>
        <p:grpSpPr>
          <a:xfrm>
            <a:off x="299536" y="1379394"/>
            <a:ext cx="8568952" cy="72008"/>
            <a:chOff x="969132" y="3140011"/>
            <a:chExt cx="9074564" cy="72008"/>
          </a:xfrm>
        </p:grpSpPr>
        <p:sp>
          <p:nvSpPr>
            <p:cNvPr id="7" name="正方形/長方形 6"/>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2" name="正方形/長方形 11"/>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3910172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27</a:t>
            </a:fld>
            <a:endParaRPr lang="en-US" altLang="ja-JP"/>
          </a:p>
        </p:txBody>
      </p:sp>
      <p:sp>
        <p:nvSpPr>
          <p:cNvPr id="11" name="コンテンツ プレースホルダー 10"/>
          <p:cNvSpPr>
            <a:spLocks noGrp="1"/>
          </p:cNvSpPr>
          <p:nvPr>
            <p:ph idx="1"/>
          </p:nvPr>
        </p:nvSpPr>
        <p:spPr>
          <a:xfrm>
            <a:off x="661826" y="1438978"/>
            <a:ext cx="8343277" cy="4996545"/>
          </a:xfrm>
        </p:spPr>
        <p:txBody>
          <a:bodyPr/>
          <a:lstStyle/>
          <a:p>
            <a:r>
              <a:rPr kumimoji="1" lang="ja-JP" altLang="en-US" dirty="0"/>
              <a:t>先進国では、２０５０年にはほぼゼロエミッション車のみになる</a:t>
            </a:r>
            <a:r>
              <a:rPr lang="ja-JP" altLang="en-US" dirty="0"/>
              <a:t>可能性が高い</a:t>
            </a:r>
            <a:endParaRPr kumimoji="1" lang="en-US" altLang="ja-JP" dirty="0"/>
          </a:p>
          <a:p>
            <a:r>
              <a:rPr kumimoji="1" lang="ja-JP" altLang="en-US" dirty="0"/>
              <a:t>しかし、途上国では、２０５０年までに、燃費を２．２倍ぐらいにすれば生き残れる</a:t>
            </a:r>
            <a:endParaRPr kumimoji="1" lang="en-US" altLang="ja-JP" dirty="0"/>
          </a:p>
          <a:p>
            <a:pPr lvl="1"/>
            <a:r>
              <a:rPr lang="ja-JP" altLang="en-US" dirty="0"/>
              <a:t>となると、プリウス程度のイノベーションでも十分に行ける</a:t>
            </a:r>
            <a:endParaRPr lang="en-US" altLang="ja-JP" dirty="0"/>
          </a:p>
          <a:p>
            <a:r>
              <a:rPr lang="ja-JP" altLang="en-US" dirty="0">
                <a:solidFill>
                  <a:srgbClr val="FF0000"/>
                </a:solidFill>
              </a:rPr>
              <a:t>２０３０年ならば</a:t>
            </a:r>
            <a:r>
              <a:rPr lang="ja-JP" altLang="en-US" dirty="0"/>
              <a:t>、２５％向上程度でも</a:t>
            </a:r>
            <a:endParaRPr lang="en-US" altLang="ja-JP" dirty="0"/>
          </a:p>
          <a:p>
            <a:pPr lvl="1"/>
            <a:r>
              <a:rPr lang="ja-JP" altLang="en-US" dirty="0"/>
              <a:t>あるいは、</a:t>
            </a:r>
            <a:r>
              <a:rPr lang="ja-JP" altLang="en-US" dirty="0">
                <a:solidFill>
                  <a:srgbClr val="FF0000"/>
                </a:solidFill>
              </a:rPr>
              <a:t>ディーゼルでも、途上国なら</a:t>
            </a:r>
            <a:r>
              <a:rPr lang="ja-JP" altLang="en-US" dirty="0"/>
              <a:t>行けるかもしれない</a:t>
            </a:r>
            <a:endParaRPr kumimoji="1" lang="ja-JP" altLang="en-US" dirty="0"/>
          </a:p>
        </p:txBody>
      </p:sp>
      <p:sp>
        <p:nvSpPr>
          <p:cNvPr id="12" name="タイトル 11"/>
          <p:cNvSpPr>
            <a:spLocks noGrp="1"/>
          </p:cNvSpPr>
          <p:nvPr>
            <p:ph type="title"/>
          </p:nvPr>
        </p:nvSpPr>
        <p:spPr>
          <a:xfrm>
            <a:off x="1127788" y="374463"/>
            <a:ext cx="7793037" cy="690401"/>
          </a:xfrm>
        </p:spPr>
        <p:txBody>
          <a:bodyPr/>
          <a:lstStyle/>
          <a:p>
            <a:r>
              <a:rPr lang="ja-JP" altLang="en-US" sz="4000" dirty="0"/>
              <a:t>ディーゼル車はどうなる？</a:t>
            </a:r>
            <a:endParaRPr kumimoji="1" lang="ja-JP" altLang="en-US" sz="4000" dirty="0"/>
          </a:p>
        </p:txBody>
      </p:sp>
      <p:grpSp>
        <p:nvGrpSpPr>
          <p:cNvPr id="5" name="グループ化 4"/>
          <p:cNvGrpSpPr/>
          <p:nvPr/>
        </p:nvGrpSpPr>
        <p:grpSpPr>
          <a:xfrm>
            <a:off x="299536" y="1101594"/>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3" name="正方形/長方形 12"/>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653726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3379" y="3789040"/>
            <a:ext cx="7793037" cy="1143000"/>
          </a:xfrm>
        </p:spPr>
        <p:txBody>
          <a:bodyPr/>
          <a:lstStyle/>
          <a:p>
            <a:pPr algn="ctr"/>
            <a:r>
              <a:rPr kumimoji="1" lang="ja-JP" altLang="en-US" sz="4000" dirty="0"/>
              <a:t>１．基本的な方針をどうする</a:t>
            </a:r>
            <a:r>
              <a:rPr kumimoji="1" lang="en-US" altLang="ja-JP" sz="4000" dirty="0"/>
              <a:t/>
            </a:r>
            <a:br>
              <a:rPr kumimoji="1" lang="en-US" altLang="ja-JP" sz="4000" dirty="0"/>
            </a:br>
            <a:r>
              <a:rPr lang="en-US" altLang="ja-JP" sz="4000" dirty="0"/>
              <a:t/>
            </a:r>
            <a:br>
              <a:rPr lang="en-US" altLang="ja-JP" sz="4000" dirty="0"/>
            </a:br>
            <a:r>
              <a:rPr lang="en-US" altLang="ja-JP" sz="4000" dirty="0"/>
              <a:t/>
            </a:r>
            <a:br>
              <a:rPr lang="en-US" altLang="ja-JP" sz="4000" dirty="0"/>
            </a:br>
            <a:r>
              <a:rPr lang="ja-JP" altLang="en-US" sz="4000" dirty="0"/>
              <a:t>極限からのバックキャスト</a:t>
            </a:r>
            <a:endParaRPr kumimoji="1" lang="ja-JP" altLang="en-US" sz="4000"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28</a:t>
            </a:fld>
            <a:endParaRPr lang="en-US" altLang="ja-JP">
              <a:solidFill>
                <a:srgbClr val="000000"/>
              </a:solidFill>
            </a:endParaRPr>
          </a:p>
        </p:txBody>
      </p:sp>
      <p:grpSp>
        <p:nvGrpSpPr>
          <p:cNvPr id="5" name="グループ化 4"/>
          <p:cNvGrpSpPr/>
          <p:nvPr/>
        </p:nvGrpSpPr>
        <p:grpSpPr>
          <a:xfrm>
            <a:off x="299536" y="789937"/>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grpSp>
        <p:nvGrpSpPr>
          <p:cNvPr id="12" name="グループ化 11"/>
          <p:cNvGrpSpPr/>
          <p:nvPr/>
        </p:nvGrpSpPr>
        <p:grpSpPr>
          <a:xfrm>
            <a:off x="251520" y="6381328"/>
            <a:ext cx="8568952" cy="72008"/>
            <a:chOff x="969132" y="3140011"/>
            <a:chExt cx="9074564" cy="72008"/>
          </a:xfrm>
        </p:grpSpPr>
        <p:sp>
          <p:nvSpPr>
            <p:cNvPr id="13" name="正方形/長方形 12"/>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4" name="正方形/長方形 13"/>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5" name="正方形/長方形 14"/>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6" name="正方形/長方形 15"/>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7" name="正方形/長方形 16"/>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8" name="正方形/長方形 17"/>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
        <p:nvSpPr>
          <p:cNvPr id="19" name="テキスト ボックス 18"/>
          <p:cNvSpPr txBox="1"/>
          <p:nvPr/>
        </p:nvSpPr>
        <p:spPr>
          <a:xfrm>
            <a:off x="2185724" y="5025950"/>
            <a:ext cx="5084725" cy="830997"/>
          </a:xfrm>
          <a:prstGeom prst="rect">
            <a:avLst/>
          </a:prstGeom>
          <a:solidFill>
            <a:schemeClr val="accent2"/>
          </a:solidFill>
        </p:spPr>
        <p:txBody>
          <a:bodyPr wrap="none" rtlCol="0">
            <a:spAutoFit/>
          </a:bodyPr>
          <a:lstStyle/>
          <a:p>
            <a:r>
              <a:rPr lang="en-US" altLang="ja-JP" sz="4800" dirty="0">
                <a:solidFill>
                  <a:srgbClr val="FF0000"/>
                </a:solidFill>
              </a:rPr>
              <a:t>Net Zero Emission</a:t>
            </a:r>
            <a:endParaRPr kumimoji="1" lang="ja-JP" altLang="en-US" sz="4800" dirty="0">
              <a:solidFill>
                <a:srgbClr val="FF0000"/>
              </a:solidFill>
            </a:endParaRPr>
          </a:p>
        </p:txBody>
      </p:sp>
    </p:spTree>
    <p:extLst>
      <p:ext uri="{BB962C8B-B14F-4D97-AF65-F5344CB8AC3E}">
        <p14:creationId xmlns:p14="http://schemas.microsoft.com/office/powerpoint/2010/main" val="1256402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0"/>
            <a:ext cx="7793037" cy="620688"/>
          </a:xfrm>
        </p:spPr>
        <p:txBody>
          <a:bodyPr/>
          <a:lstStyle/>
          <a:p>
            <a:r>
              <a:rPr kumimoji="1" lang="ja-JP" altLang="en-US" sz="3600" dirty="0"/>
              <a:t>日本の歴史的悲願＝自給！</a:t>
            </a:r>
          </a:p>
        </p:txBody>
      </p:sp>
      <p:sp>
        <p:nvSpPr>
          <p:cNvPr id="3" name="コンテンツ プレースホルダー 2"/>
          <p:cNvSpPr>
            <a:spLocks noGrp="1"/>
          </p:cNvSpPr>
          <p:nvPr>
            <p:ph idx="1"/>
          </p:nvPr>
        </p:nvSpPr>
        <p:spPr>
          <a:xfrm>
            <a:off x="539552" y="764704"/>
            <a:ext cx="8496944" cy="5400600"/>
          </a:xfrm>
        </p:spPr>
        <p:txBody>
          <a:bodyPr/>
          <a:lstStyle/>
          <a:p>
            <a:r>
              <a:rPr kumimoji="1" lang="ja-JP" altLang="en-US" sz="2800" dirty="0"/>
              <a:t>世界で、エネルギー安全保障上問題のあるほぼ唯一の先進国</a:t>
            </a:r>
            <a:endParaRPr kumimoji="1" lang="en-US" altLang="ja-JP" sz="2800" dirty="0"/>
          </a:p>
          <a:p>
            <a:r>
              <a:rPr lang="ja-JP" altLang="en-US" sz="2800" dirty="0"/>
              <a:t>歴史的に、第二次世界大戦は日本の石油戦争だった</a:t>
            </a:r>
            <a:endParaRPr lang="en-US" altLang="ja-JP" sz="2800"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29</a:t>
            </a:fld>
            <a:endParaRPr lang="en-US" altLang="ja-JP">
              <a:solidFill>
                <a:srgbClr val="000000"/>
              </a:solidFill>
            </a:endParaRPr>
          </a:p>
        </p:txBody>
      </p:sp>
      <p:pic>
        <p:nvPicPr>
          <p:cNvPr id="2050" name="Picture 2" descr="C:\Users\user\Google ドライブ\通常用\energySelfSufShi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7" y="2276872"/>
            <a:ext cx="4677326" cy="42484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Google ドライブ\通常用\SelfSufEneTouhok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980" y="2276872"/>
            <a:ext cx="5254460" cy="451542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299536" y="620688"/>
            <a:ext cx="8568952" cy="72008"/>
            <a:chOff x="969132" y="3140011"/>
            <a:chExt cx="9074564" cy="72008"/>
          </a:xfrm>
        </p:grpSpPr>
        <p:sp>
          <p:nvSpPr>
            <p:cNvPr id="8" name="正方形/長方形 7"/>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2" name="正方形/長方形 11"/>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3" name="正方形/長方形 12"/>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223907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9441" y="480719"/>
            <a:ext cx="8536012" cy="536013"/>
          </a:xfrm>
        </p:spPr>
        <p:txBody>
          <a:bodyPr/>
          <a:lstStyle/>
          <a:p>
            <a:r>
              <a:rPr lang="en-US" altLang="ja-JP" sz="3600" dirty="0"/>
              <a:t>2016.</a:t>
            </a:r>
            <a:r>
              <a:rPr kumimoji="1" lang="en-US" altLang="ja-JP" sz="3600" dirty="0"/>
              <a:t>06</a:t>
            </a:r>
            <a:r>
              <a:rPr kumimoji="1" lang="ja-JP" altLang="en-US" sz="3600" dirty="0"/>
              <a:t>　</a:t>
            </a:r>
            <a:r>
              <a:rPr lang="ja-JP" altLang="en-US" sz="3600" dirty="0"/>
              <a:t>エルマウ・サミット首脳宣言</a:t>
            </a:r>
            <a:endParaRPr kumimoji="1" lang="ja-JP" altLang="en-US" sz="3600" dirty="0"/>
          </a:p>
        </p:txBody>
      </p:sp>
      <p:sp>
        <p:nvSpPr>
          <p:cNvPr id="3" name="コンテンツ プレースホルダー 2"/>
          <p:cNvSpPr>
            <a:spLocks noGrp="1"/>
          </p:cNvSpPr>
          <p:nvPr>
            <p:ph idx="1"/>
          </p:nvPr>
        </p:nvSpPr>
        <p:spPr>
          <a:xfrm>
            <a:off x="577776" y="1384666"/>
            <a:ext cx="8290712" cy="5139702"/>
          </a:xfrm>
        </p:spPr>
        <p:txBody>
          <a:bodyPr/>
          <a:lstStyle/>
          <a:p>
            <a:r>
              <a:rPr lang="ja-JP" altLang="en-US" sz="2800" dirty="0"/>
              <a:t>世界全体の温室効果ガス排出の大幅な削減が必要であることを強調する。</a:t>
            </a:r>
            <a:endParaRPr lang="en-US" altLang="ja-JP" sz="2800" dirty="0"/>
          </a:p>
          <a:p>
            <a:r>
              <a:rPr lang="en-US" altLang="ja-JP" sz="2800" dirty="0">
                <a:solidFill>
                  <a:srgbClr val="FF0000"/>
                </a:solidFill>
              </a:rPr>
              <a:t>2050</a:t>
            </a:r>
            <a:r>
              <a:rPr lang="ja-JP" altLang="en-US" sz="2800" dirty="0">
                <a:solidFill>
                  <a:srgbClr val="FF0000"/>
                </a:solidFill>
              </a:rPr>
              <a:t>年までに</a:t>
            </a:r>
            <a:r>
              <a:rPr lang="en-US" altLang="ja-JP" sz="2800" dirty="0">
                <a:solidFill>
                  <a:srgbClr val="FF0000"/>
                </a:solidFill>
              </a:rPr>
              <a:t>2010</a:t>
            </a:r>
            <a:r>
              <a:rPr lang="ja-JP" altLang="en-US" sz="2800" dirty="0">
                <a:solidFill>
                  <a:srgbClr val="FF0000"/>
                </a:solidFill>
              </a:rPr>
              <a:t>年比で最新の</a:t>
            </a:r>
            <a:r>
              <a:rPr lang="en-US" altLang="ja-JP" sz="2800" dirty="0">
                <a:solidFill>
                  <a:srgbClr val="FF0000"/>
                </a:solidFill>
              </a:rPr>
              <a:t>IPCC</a:t>
            </a:r>
            <a:r>
              <a:rPr lang="ja-JP" altLang="en-US" sz="2800" dirty="0">
                <a:solidFill>
                  <a:srgbClr val="FF0000"/>
                </a:solidFill>
              </a:rPr>
              <a:t>提案の</a:t>
            </a:r>
            <a:r>
              <a:rPr lang="en-US" altLang="ja-JP" sz="2800" dirty="0">
                <a:solidFill>
                  <a:srgbClr val="FF0000"/>
                </a:solidFill>
              </a:rPr>
              <a:t>40</a:t>
            </a:r>
            <a:r>
              <a:rPr lang="ja-JP" altLang="en-US" sz="2800" dirty="0">
                <a:solidFill>
                  <a:srgbClr val="FF0000"/>
                </a:solidFill>
              </a:rPr>
              <a:t>％から</a:t>
            </a:r>
            <a:r>
              <a:rPr lang="en-US" altLang="ja-JP" sz="2800" dirty="0">
                <a:solidFill>
                  <a:srgbClr val="FF0000"/>
                </a:solidFill>
              </a:rPr>
              <a:t>70</a:t>
            </a:r>
            <a:r>
              <a:rPr lang="ja-JP" altLang="en-US" sz="2800" dirty="0">
                <a:solidFill>
                  <a:srgbClr val="FF0000"/>
                </a:solidFill>
              </a:rPr>
              <a:t>％の幅の上方の削減</a:t>
            </a:r>
            <a:r>
              <a:rPr lang="ja-JP" altLang="en-US" sz="2800" dirty="0"/>
              <a:t>とすることを共有することを支持する。＝</a:t>
            </a:r>
            <a:r>
              <a:rPr lang="ja-JP" altLang="en-US" sz="2800" dirty="0">
                <a:solidFill>
                  <a:srgbClr val="0070C0"/>
                </a:solidFill>
              </a:rPr>
              <a:t>先進国は、２０００年比で８０％削減ぐらい。⇒　第一次安倍内閣での決定</a:t>
            </a:r>
            <a:endParaRPr lang="en-US" altLang="ja-JP" sz="2800" dirty="0">
              <a:solidFill>
                <a:srgbClr val="0070C0"/>
              </a:solidFill>
            </a:endParaRPr>
          </a:p>
          <a:p>
            <a:endParaRPr lang="en-US" altLang="ja-JP" sz="2800" dirty="0">
              <a:solidFill>
                <a:srgbClr val="0070C0"/>
              </a:solidFill>
            </a:endParaRPr>
          </a:p>
          <a:p>
            <a:endParaRPr lang="en-US" altLang="ja-JP" sz="2800" dirty="0">
              <a:solidFill>
                <a:srgbClr val="0070C0"/>
              </a:solidFill>
            </a:endParaRPr>
          </a:p>
          <a:p>
            <a:r>
              <a:rPr lang="ja-JP" altLang="en-US" sz="2800" dirty="0">
                <a:solidFill>
                  <a:srgbClr val="339933"/>
                </a:solidFill>
              </a:rPr>
              <a:t>パリ協定の新しい内容は、「温室効果ガスの排出と吸収量を</a:t>
            </a:r>
            <a:r>
              <a:rPr lang="ja-JP" altLang="en-US" sz="2800" dirty="0">
                <a:solidFill>
                  <a:srgbClr val="FF0000"/>
                </a:solidFill>
              </a:rPr>
              <a:t>今世紀後半</a:t>
            </a:r>
            <a:r>
              <a:rPr lang="ja-JP" altLang="en-US" sz="2800" dirty="0">
                <a:solidFill>
                  <a:srgbClr val="339933"/>
                </a:solidFill>
              </a:rPr>
              <a:t>にはバランスさせる</a:t>
            </a:r>
            <a:r>
              <a:rPr lang="ja-JP" altLang="en-US" sz="2800" dirty="0">
                <a:solidFill>
                  <a:srgbClr val="FF0000"/>
                </a:solidFill>
              </a:rPr>
              <a:t>＝正味のゼロエミッション</a:t>
            </a:r>
            <a:r>
              <a:rPr lang="ja-JP" altLang="en-US" sz="2800" dirty="0">
                <a:solidFill>
                  <a:srgbClr val="339933"/>
                </a:solidFill>
              </a:rPr>
              <a:t>」</a:t>
            </a:r>
            <a:endParaRPr lang="en-US" altLang="ja-JP" sz="2800" dirty="0">
              <a:solidFill>
                <a:srgbClr val="339933"/>
              </a:solidFill>
            </a:endParaRPr>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3</a:t>
            </a:fld>
            <a:endParaRPr lang="en-US" altLang="ja-JP"/>
          </a:p>
        </p:txBody>
      </p:sp>
      <p:grpSp>
        <p:nvGrpSpPr>
          <p:cNvPr id="5" name="グループ化 4"/>
          <p:cNvGrpSpPr/>
          <p:nvPr/>
        </p:nvGrpSpPr>
        <p:grpSpPr>
          <a:xfrm>
            <a:off x="299536" y="980728"/>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
        <p:nvSpPr>
          <p:cNvPr id="12" name="テキスト ボックス 11"/>
          <p:cNvSpPr txBox="1"/>
          <p:nvPr/>
        </p:nvSpPr>
        <p:spPr>
          <a:xfrm>
            <a:off x="1352943" y="4117207"/>
            <a:ext cx="5771132" cy="584775"/>
          </a:xfrm>
          <a:prstGeom prst="rect">
            <a:avLst/>
          </a:prstGeom>
          <a:solidFill>
            <a:schemeClr val="accent1">
              <a:lumMod val="40000"/>
              <a:lumOff val="60000"/>
            </a:schemeClr>
          </a:solidFill>
          <a:ln>
            <a:solidFill>
              <a:schemeClr val="accent1"/>
            </a:solidFill>
          </a:ln>
        </p:spPr>
        <p:txBody>
          <a:bodyPr wrap="none" rtlCol="0">
            <a:spAutoFit/>
          </a:bodyPr>
          <a:lstStyle/>
          <a:p>
            <a:r>
              <a:rPr kumimoji="1" lang="ja-JP" altLang="en-US" sz="3200" dirty="0"/>
              <a:t>パリ協定の基本は、ここにあった</a:t>
            </a:r>
          </a:p>
        </p:txBody>
      </p:sp>
      <p:sp>
        <p:nvSpPr>
          <p:cNvPr id="13" name="四角形吹き出し 12"/>
          <p:cNvSpPr/>
          <p:nvPr/>
        </p:nvSpPr>
        <p:spPr bwMode="auto">
          <a:xfrm>
            <a:off x="1610341" y="4743079"/>
            <a:ext cx="5513049" cy="461665"/>
          </a:xfrm>
          <a:prstGeom prst="wedgeRectCallout">
            <a:avLst>
              <a:gd name="adj1" fmla="val -20833"/>
              <a:gd name="adj2" fmla="val -73253"/>
            </a:avLst>
          </a:prstGeom>
          <a:solidFill>
            <a:schemeClr val="accent3">
              <a:lumMod val="95000"/>
            </a:schemeClr>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r>
              <a:rPr lang="ja-JP" altLang="en-US" dirty="0">
                <a:solidFill>
                  <a:srgbClr val="C00000"/>
                </a:solidFill>
              </a:rPr>
              <a:t>温度上昇　</a:t>
            </a:r>
            <a:r>
              <a:rPr lang="ja-JP" altLang="en-US" dirty="0">
                <a:solidFill>
                  <a:srgbClr val="0070C0"/>
                </a:solidFill>
              </a:rPr>
              <a:t>２</a:t>
            </a:r>
            <a:r>
              <a:rPr lang="ja-JP" altLang="en-US" dirty="0" smtClean="0">
                <a:solidFill>
                  <a:srgbClr val="0070C0"/>
                </a:solidFill>
              </a:rPr>
              <a:t>℃まで。</a:t>
            </a:r>
            <a:r>
              <a:rPr lang="ja-JP" altLang="en-US" dirty="0">
                <a:solidFill>
                  <a:srgbClr val="0070C0"/>
                </a:solidFill>
              </a:rPr>
              <a:t>１．５</a:t>
            </a:r>
            <a:r>
              <a:rPr lang="ja-JP" altLang="en-US" dirty="0" smtClean="0">
                <a:solidFill>
                  <a:srgbClr val="0070C0"/>
                </a:solidFill>
              </a:rPr>
              <a:t>℃達成も</a:t>
            </a:r>
            <a:r>
              <a:rPr lang="ja-JP" altLang="en-US" dirty="0">
                <a:solidFill>
                  <a:srgbClr val="0070C0"/>
                </a:solidFill>
              </a:rPr>
              <a:t>努力</a:t>
            </a:r>
            <a:r>
              <a:rPr lang="ja-JP" altLang="en-US" dirty="0"/>
              <a:t>。</a:t>
            </a:r>
            <a:endPar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endParaRPr>
          </a:p>
        </p:txBody>
      </p:sp>
    </p:spTree>
    <p:extLst>
      <p:ext uri="{BB962C8B-B14F-4D97-AF65-F5344CB8AC3E}">
        <p14:creationId xmlns:p14="http://schemas.microsoft.com/office/powerpoint/2010/main" val="2422433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13493" y="620688"/>
            <a:ext cx="7793037" cy="648072"/>
          </a:xfrm>
        </p:spPr>
        <p:txBody>
          <a:bodyPr/>
          <a:lstStyle/>
          <a:p>
            <a:r>
              <a:rPr kumimoji="1" lang="ja-JP" altLang="en-US" sz="3200" dirty="0"/>
              <a:t>基本的方向性</a:t>
            </a:r>
            <a:r>
              <a:rPr kumimoji="1" lang="en-US" altLang="ja-JP" sz="3200" dirty="0"/>
              <a:t/>
            </a:r>
            <a:br>
              <a:rPr kumimoji="1" lang="en-US" altLang="ja-JP" sz="3200" dirty="0"/>
            </a:br>
            <a:r>
              <a:rPr lang="ja-JP" altLang="en-US" sz="3200" dirty="0"/>
              <a:t>　　</a:t>
            </a:r>
            <a:r>
              <a:rPr kumimoji="1" lang="ja-JP" altLang="en-US" sz="4000" dirty="0"/>
              <a:t>→“自給”＆</a:t>
            </a:r>
            <a:r>
              <a:rPr kumimoji="1" lang="en-US" altLang="ja-JP" sz="4000" dirty="0"/>
              <a:t>Net</a:t>
            </a:r>
            <a:r>
              <a:rPr kumimoji="1" lang="ja-JP" altLang="en-US" sz="4000" dirty="0"/>
              <a:t> </a:t>
            </a:r>
            <a:r>
              <a:rPr kumimoji="1" lang="en-US" altLang="ja-JP" sz="4000" dirty="0"/>
              <a:t>Zero</a:t>
            </a:r>
            <a:r>
              <a:rPr kumimoji="1" lang="ja-JP" altLang="en-US" sz="4000" dirty="0"/>
              <a:t> </a:t>
            </a:r>
            <a:r>
              <a:rPr kumimoji="1" lang="en-US" altLang="ja-JP" sz="4000" dirty="0"/>
              <a:t>Emission</a:t>
            </a:r>
            <a:endParaRPr kumimoji="1" lang="ja-JP" altLang="en-US" sz="4000" dirty="0"/>
          </a:p>
        </p:txBody>
      </p:sp>
      <p:sp>
        <p:nvSpPr>
          <p:cNvPr id="3" name="コンテンツ プレースホルダー 2"/>
          <p:cNvSpPr>
            <a:spLocks noGrp="1"/>
          </p:cNvSpPr>
          <p:nvPr>
            <p:ph idx="1"/>
          </p:nvPr>
        </p:nvSpPr>
        <p:spPr>
          <a:xfrm>
            <a:off x="683568" y="1340768"/>
            <a:ext cx="8280920" cy="5544616"/>
          </a:xfrm>
        </p:spPr>
        <p:txBody>
          <a:bodyPr/>
          <a:lstStyle/>
          <a:p>
            <a:r>
              <a:rPr lang="ja-JP" altLang="en-US" sz="2800" dirty="0" smtClean="0">
                <a:solidFill>
                  <a:srgbClr val="FF0000"/>
                </a:solidFill>
              </a:rPr>
              <a:t>日本の人口</a:t>
            </a:r>
            <a:r>
              <a:rPr lang="ja-JP" altLang="en-US" sz="2800" dirty="0">
                <a:solidFill>
                  <a:srgbClr val="FF0000"/>
                </a:solidFill>
              </a:rPr>
              <a:t>減少</a:t>
            </a:r>
            <a:r>
              <a:rPr lang="ja-JP" altLang="en-US" sz="2800" dirty="0"/>
              <a:t>を活用する</a:t>
            </a:r>
          </a:p>
          <a:p>
            <a:pPr lvl="1"/>
            <a:r>
              <a:rPr lang="ja-JP" altLang="en-US" sz="2400" dirty="0"/>
              <a:t>徹底的省エネでエネルギー自給を目指す</a:t>
            </a:r>
          </a:p>
          <a:p>
            <a:r>
              <a:rPr lang="ja-JP" altLang="en-US" sz="2800" dirty="0">
                <a:solidFill>
                  <a:srgbClr val="FF0000"/>
                </a:solidFill>
              </a:rPr>
              <a:t>世界平和</a:t>
            </a:r>
            <a:r>
              <a:rPr lang="ja-JP" altLang="en-US" sz="2800" dirty="0"/>
              <a:t>への貢献</a:t>
            </a:r>
            <a:endParaRPr lang="en-US" altLang="ja-JP" sz="2800" dirty="0"/>
          </a:p>
          <a:p>
            <a:pPr lvl="1"/>
            <a:r>
              <a:rPr lang="ja-JP" altLang="en-US" sz="2400" dirty="0"/>
              <a:t>石油から得られた水素の中東からの輸入は考慮する</a:t>
            </a:r>
          </a:p>
          <a:p>
            <a:r>
              <a:rPr lang="ja-JP" altLang="en-US" sz="2800" dirty="0"/>
              <a:t>再生可能エネルギーは、</a:t>
            </a:r>
            <a:r>
              <a:rPr lang="ja-JP" altLang="en-US" sz="2800" dirty="0">
                <a:solidFill>
                  <a:srgbClr val="FF0000"/>
                </a:solidFill>
              </a:rPr>
              <a:t>最大限</a:t>
            </a:r>
            <a:r>
              <a:rPr lang="ja-JP" altLang="en-US" sz="2800" dirty="0"/>
              <a:t>活用</a:t>
            </a:r>
          </a:p>
          <a:p>
            <a:pPr lvl="1"/>
            <a:r>
              <a:rPr lang="ja-JP" altLang="en-US" sz="2400" dirty="0"/>
              <a:t>安定な再生可能エネルギーを価格的に優先</a:t>
            </a:r>
          </a:p>
          <a:p>
            <a:pPr lvl="1"/>
            <a:r>
              <a:rPr lang="ja-JP" altLang="en-US" sz="2400" dirty="0"/>
              <a:t>具体的には、地熱の最大限の活用：ただし、観光資源とのバランスを必須要件とする</a:t>
            </a:r>
          </a:p>
          <a:p>
            <a:r>
              <a:rPr lang="ja-JP" altLang="en-US" sz="2800" dirty="0"/>
              <a:t>再生可能エネルギー専用の</a:t>
            </a:r>
            <a:r>
              <a:rPr lang="ja-JP" altLang="en-US" sz="2800" dirty="0">
                <a:solidFill>
                  <a:srgbClr val="FF0000"/>
                </a:solidFill>
              </a:rPr>
              <a:t>不安定電力網</a:t>
            </a:r>
            <a:endParaRPr lang="en-US" altLang="ja-JP" sz="2800" dirty="0">
              <a:solidFill>
                <a:srgbClr val="FF0000"/>
              </a:solidFill>
            </a:endParaRPr>
          </a:p>
          <a:p>
            <a:pPr lvl="1"/>
            <a:r>
              <a:rPr lang="ja-JP" altLang="en-US" sz="2400" dirty="0"/>
              <a:t>地域再生の鍵</a:t>
            </a:r>
          </a:p>
          <a:p>
            <a:r>
              <a:rPr lang="ja-JP" altLang="en-US" sz="2800" dirty="0">
                <a:solidFill>
                  <a:srgbClr val="FF0000"/>
                </a:solidFill>
              </a:rPr>
              <a:t>超安全な次世代原発</a:t>
            </a:r>
            <a:r>
              <a:rPr lang="ja-JP" altLang="en-US" sz="2800" dirty="0"/>
              <a:t>が使えれば使う：耐地震性</a:t>
            </a:r>
            <a:endParaRPr kumimoji="1" lang="ja-JP" altLang="en-US" sz="2800"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30</a:t>
            </a:fld>
            <a:endParaRPr lang="en-US" altLang="ja-JP">
              <a:solidFill>
                <a:srgbClr val="000000"/>
              </a:solidFill>
            </a:endParaRPr>
          </a:p>
        </p:txBody>
      </p:sp>
      <p:grpSp>
        <p:nvGrpSpPr>
          <p:cNvPr id="5" name="グループ化 4"/>
          <p:cNvGrpSpPr/>
          <p:nvPr/>
        </p:nvGrpSpPr>
        <p:grpSpPr>
          <a:xfrm>
            <a:off x="299536" y="1279151"/>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7457145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188640"/>
            <a:ext cx="7793037" cy="723230"/>
          </a:xfrm>
        </p:spPr>
        <p:txBody>
          <a:bodyPr/>
          <a:lstStyle/>
          <a:p>
            <a:r>
              <a:rPr kumimoji="1" lang="ja-JP" altLang="en-US" sz="4000" dirty="0"/>
              <a:t>自給を諦めれば</a:t>
            </a:r>
            <a:r>
              <a:rPr kumimoji="1" lang="ja-JP" altLang="en-US" sz="4000" dirty="0" err="1"/>
              <a:t>、、、、</a:t>
            </a:r>
            <a:endParaRPr kumimoji="1" lang="ja-JP" altLang="en-US" sz="4000" dirty="0"/>
          </a:p>
        </p:txBody>
      </p:sp>
      <p:sp>
        <p:nvSpPr>
          <p:cNvPr id="3" name="コンテンツ プレースホルダー 2"/>
          <p:cNvSpPr>
            <a:spLocks noGrp="1"/>
          </p:cNvSpPr>
          <p:nvPr>
            <p:ph idx="1"/>
          </p:nvPr>
        </p:nvSpPr>
        <p:spPr>
          <a:xfrm>
            <a:off x="755576" y="1124744"/>
            <a:ext cx="8064896" cy="5328592"/>
          </a:xfrm>
        </p:spPr>
        <p:txBody>
          <a:bodyPr/>
          <a:lstStyle/>
          <a:p>
            <a:r>
              <a:rPr kumimoji="1" lang="ja-JP" altLang="en-US" dirty="0">
                <a:solidFill>
                  <a:srgbClr val="FF0000"/>
                </a:solidFill>
              </a:rPr>
              <a:t>国際送電線を韓国、中国へ</a:t>
            </a:r>
            <a:endParaRPr kumimoji="1" lang="en-US" altLang="ja-JP" dirty="0">
              <a:solidFill>
                <a:srgbClr val="FF0000"/>
              </a:solidFill>
            </a:endParaRPr>
          </a:p>
          <a:p>
            <a:pPr marL="0" indent="0">
              <a:buNone/>
            </a:pPr>
            <a:r>
              <a:rPr lang="ja-JP" altLang="en-US" dirty="0"/>
              <a:t>　⇒　ヨーロッパ的国際送電網を作る</a:t>
            </a:r>
            <a:endParaRPr lang="en-US" altLang="ja-JP" dirty="0"/>
          </a:p>
          <a:p>
            <a:pPr marL="0" indent="0">
              <a:buNone/>
            </a:pPr>
            <a:r>
              <a:rPr lang="ja-JP" altLang="en-US" dirty="0"/>
              <a:t>　⇒　そして、地震のない韓国と中国東岸から</a:t>
            </a:r>
            <a:r>
              <a:rPr lang="ja-JP" altLang="en-US" dirty="0">
                <a:solidFill>
                  <a:srgbClr val="FF0000"/>
                </a:solidFill>
              </a:rPr>
              <a:t>原発製</a:t>
            </a:r>
            <a:r>
              <a:rPr lang="ja-JP" altLang="en-US" dirty="0"/>
              <a:t>の電力を輸入する　</a:t>
            </a:r>
            <a:endParaRPr lang="en-US" altLang="ja-JP" dirty="0"/>
          </a:p>
          <a:p>
            <a:r>
              <a:rPr lang="ja-JP" altLang="en-US" dirty="0">
                <a:solidFill>
                  <a:srgbClr val="FF0000"/>
                </a:solidFill>
              </a:rPr>
              <a:t>２０５０年までなら、サハリン</a:t>
            </a:r>
            <a:r>
              <a:rPr lang="ja-JP" altLang="en-US" dirty="0"/>
              <a:t>から天然ガスというという選択肢もあるが、２０５０年以降になると、</a:t>
            </a:r>
            <a:r>
              <a:rPr lang="ja-JP" altLang="en-US" dirty="0">
                <a:solidFill>
                  <a:srgbClr val="FF0000"/>
                </a:solidFill>
              </a:rPr>
              <a:t>天然ガスも高炭素エネルギー</a:t>
            </a:r>
            <a:r>
              <a:rPr lang="ja-JP" altLang="en-US" dirty="0"/>
              <a:t>とみなされるので、そのままでは無意味。</a:t>
            </a:r>
            <a:endParaRPr lang="en-US" altLang="ja-JP" dirty="0"/>
          </a:p>
          <a:p>
            <a:pPr marL="0" indent="0">
              <a:buNone/>
            </a:pPr>
            <a:r>
              <a:rPr lang="ja-JP" altLang="en-US" dirty="0"/>
              <a:t>　⇒　</a:t>
            </a:r>
            <a:r>
              <a:rPr lang="en-US" altLang="ja-JP" dirty="0">
                <a:solidFill>
                  <a:srgbClr val="C00000"/>
                </a:solidFill>
              </a:rPr>
              <a:t>CCS</a:t>
            </a:r>
            <a:r>
              <a:rPr lang="ja-JP" altLang="en-US" dirty="0">
                <a:solidFill>
                  <a:srgbClr val="C00000"/>
                </a:solidFill>
              </a:rPr>
              <a:t>をサハリンで</a:t>
            </a:r>
            <a:r>
              <a:rPr lang="ja-JP" altLang="en-US" dirty="0"/>
              <a:t>実施し、水素パイプラインを北海道へというシナリオになる</a:t>
            </a:r>
            <a:endParaRPr lang="en-US" altLang="ja-JP" dirty="0"/>
          </a:p>
          <a:p>
            <a:endParaRPr kumimoji="1" lang="en-US" altLang="ja-JP" dirty="0"/>
          </a:p>
          <a:p>
            <a:pPr marL="0" indent="0">
              <a:buNone/>
            </a:pPr>
            <a:r>
              <a:rPr lang="ja-JP" altLang="en-US" dirty="0"/>
              <a:t>　　</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31</a:t>
            </a:fld>
            <a:endParaRPr lang="en-US" altLang="ja-JP">
              <a:solidFill>
                <a:srgbClr val="000000"/>
              </a:solidFill>
            </a:endParaRPr>
          </a:p>
        </p:txBody>
      </p:sp>
      <p:grpSp>
        <p:nvGrpSpPr>
          <p:cNvPr id="5" name="グループ化 4"/>
          <p:cNvGrpSpPr/>
          <p:nvPr/>
        </p:nvGrpSpPr>
        <p:grpSpPr>
          <a:xfrm>
            <a:off x="299536" y="980728"/>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12306430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188640"/>
            <a:ext cx="7793037" cy="651222"/>
          </a:xfrm>
        </p:spPr>
        <p:txBody>
          <a:bodyPr/>
          <a:lstStyle/>
          <a:p>
            <a:r>
              <a:rPr kumimoji="1" lang="ja-JP" altLang="en-US" sz="4000" dirty="0"/>
              <a:t>“</a:t>
            </a:r>
            <a:r>
              <a:rPr kumimoji="1" lang="ja-JP" altLang="en-US" sz="4000" dirty="0">
                <a:solidFill>
                  <a:srgbClr val="C00000"/>
                </a:solidFill>
              </a:rPr>
              <a:t>自給</a:t>
            </a:r>
            <a:r>
              <a:rPr kumimoji="1" lang="ja-JP" altLang="en-US" sz="4000" dirty="0"/>
              <a:t>”を目指すとすれば</a:t>
            </a:r>
          </a:p>
        </p:txBody>
      </p:sp>
      <p:sp>
        <p:nvSpPr>
          <p:cNvPr id="3" name="コンテンツ プレースホルダー 2"/>
          <p:cNvSpPr>
            <a:spLocks noGrp="1"/>
          </p:cNvSpPr>
          <p:nvPr>
            <p:ph idx="1"/>
          </p:nvPr>
        </p:nvSpPr>
        <p:spPr>
          <a:xfrm>
            <a:off x="611560" y="980728"/>
            <a:ext cx="8424936" cy="5472608"/>
          </a:xfrm>
        </p:spPr>
        <p:txBody>
          <a:bodyPr/>
          <a:lstStyle/>
          <a:p>
            <a:r>
              <a:rPr kumimoji="1" lang="ja-JP" altLang="en-US" dirty="0"/>
              <a:t>再生可能エネルギーは基本的に“自給エネ”</a:t>
            </a:r>
            <a:endParaRPr kumimoji="1" lang="en-US" altLang="ja-JP" dirty="0"/>
          </a:p>
          <a:p>
            <a:pPr lvl="1"/>
            <a:r>
              <a:rPr lang="ja-JP" altLang="en-US" dirty="0"/>
              <a:t>それぞれの</a:t>
            </a:r>
            <a:r>
              <a:rPr lang="ja-JP" altLang="en-US" dirty="0">
                <a:solidFill>
                  <a:srgbClr val="C00000"/>
                </a:solidFill>
              </a:rPr>
              <a:t>家庭、ビルなども“自給”が原則</a:t>
            </a:r>
            <a:r>
              <a:rPr lang="ja-JP" altLang="en-US" dirty="0"/>
              <a:t>？</a:t>
            </a:r>
            <a:endParaRPr lang="en-US" altLang="ja-JP" dirty="0"/>
          </a:p>
          <a:p>
            <a:r>
              <a:rPr kumimoji="1" lang="ja-JP" altLang="en-US" dirty="0">
                <a:solidFill>
                  <a:srgbClr val="C00000"/>
                </a:solidFill>
              </a:rPr>
              <a:t>地域</a:t>
            </a:r>
            <a:r>
              <a:rPr kumimoji="1" lang="ja-JP" altLang="en-US" dirty="0"/>
              <a:t>でエネルギー</a:t>
            </a:r>
            <a:r>
              <a:rPr kumimoji="1" lang="ja-JP" altLang="en-US" dirty="0">
                <a:solidFill>
                  <a:srgbClr val="C00000"/>
                </a:solidFill>
              </a:rPr>
              <a:t>“自給”</a:t>
            </a:r>
            <a:r>
              <a:rPr kumimoji="1" lang="ja-JP" altLang="en-US" dirty="0"/>
              <a:t>を目指す</a:t>
            </a:r>
            <a:endParaRPr kumimoji="1" lang="en-US" altLang="ja-JP" dirty="0"/>
          </a:p>
          <a:p>
            <a:r>
              <a:rPr lang="ja-JP" altLang="en-US" dirty="0">
                <a:solidFill>
                  <a:srgbClr val="FF0000"/>
                </a:solidFill>
              </a:rPr>
              <a:t>社会制度の最適設計</a:t>
            </a:r>
            <a:r>
              <a:rPr lang="ja-JP" altLang="en-US" dirty="0"/>
              <a:t>による経済的合理化</a:t>
            </a:r>
            <a:endParaRPr lang="en-US" altLang="ja-JP" dirty="0"/>
          </a:p>
          <a:p>
            <a:pPr lvl="1"/>
            <a:r>
              <a:rPr lang="ja-JP" altLang="en-US" dirty="0"/>
              <a:t>極限の省エネ技術開発を支援し、イノベーション！</a:t>
            </a:r>
            <a:endParaRPr lang="en-US" altLang="ja-JP" dirty="0"/>
          </a:p>
          <a:p>
            <a:pPr lvl="1"/>
            <a:r>
              <a:rPr lang="ja-JP" altLang="en-US" dirty="0"/>
              <a:t>排出権取引、環境税、</a:t>
            </a:r>
            <a:r>
              <a:rPr lang="en-US" altLang="ja-JP" dirty="0"/>
              <a:t>FIT</a:t>
            </a:r>
            <a:r>
              <a:rPr lang="ja-JP" altLang="en-US" dirty="0"/>
              <a:t>などの組み合わせ</a:t>
            </a:r>
            <a:endParaRPr lang="en-US" altLang="ja-JP" dirty="0"/>
          </a:p>
          <a:p>
            <a:pPr lvl="1"/>
            <a:r>
              <a:rPr lang="en-US" altLang="ja-JP" dirty="0"/>
              <a:t>CCS</a:t>
            </a:r>
            <a:r>
              <a:rPr lang="ja-JP" altLang="en-US" dirty="0"/>
              <a:t>を制度化する</a:t>
            </a:r>
            <a:endParaRPr lang="en-US" altLang="ja-JP" dirty="0"/>
          </a:p>
          <a:p>
            <a:pPr lvl="1"/>
            <a:r>
              <a:rPr lang="ja-JP" altLang="en-US" dirty="0"/>
              <a:t>再生可能エネルギーに適した電力網と通常の電力網との共存した社会制度</a:t>
            </a:r>
            <a:endParaRPr lang="en-US" altLang="ja-JP" dirty="0"/>
          </a:p>
          <a:p>
            <a:pPr lvl="1"/>
            <a:r>
              <a:rPr lang="ja-JP" altLang="en-US" dirty="0"/>
              <a:t>都市ガスの水素化が進行</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32</a:t>
            </a:fld>
            <a:endParaRPr lang="en-US" altLang="ja-JP">
              <a:solidFill>
                <a:srgbClr val="000000"/>
              </a:solidFill>
            </a:endParaRPr>
          </a:p>
        </p:txBody>
      </p:sp>
      <p:grpSp>
        <p:nvGrpSpPr>
          <p:cNvPr id="5" name="グループ化 4"/>
          <p:cNvGrpSpPr/>
          <p:nvPr/>
        </p:nvGrpSpPr>
        <p:grpSpPr>
          <a:xfrm>
            <a:off x="299536" y="836712"/>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2393749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2708920"/>
            <a:ext cx="7793037" cy="1143000"/>
          </a:xfrm>
        </p:spPr>
        <p:txBody>
          <a:bodyPr/>
          <a:lstStyle/>
          <a:p>
            <a:r>
              <a:rPr kumimoji="1" lang="ja-JP" altLang="en-US" dirty="0"/>
              <a:t>２．　自給を目指すとすれば</a:t>
            </a:r>
            <a:r>
              <a:rPr kumimoji="1" lang="en-US" altLang="ja-JP" dirty="0"/>
              <a:t/>
            </a:r>
            <a:br>
              <a:rPr kumimoji="1" lang="en-US" altLang="ja-JP" dirty="0"/>
            </a:br>
            <a:r>
              <a:rPr lang="ja-JP" altLang="en-US" dirty="0"/>
              <a:t>２</a:t>
            </a:r>
            <a:r>
              <a:rPr kumimoji="1" lang="ja-JP" altLang="en-US" dirty="0"/>
              <a:t>－１　自給：ＺＥＨとＺＥＢ</a:t>
            </a:r>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33</a:t>
            </a:fld>
            <a:endParaRPr lang="en-US" altLang="ja-JP">
              <a:solidFill>
                <a:srgbClr val="000000"/>
              </a:solidFill>
            </a:endParaRPr>
          </a:p>
        </p:txBody>
      </p:sp>
      <p:grpSp>
        <p:nvGrpSpPr>
          <p:cNvPr id="5" name="グループ化 4"/>
          <p:cNvGrpSpPr/>
          <p:nvPr/>
        </p:nvGrpSpPr>
        <p:grpSpPr>
          <a:xfrm>
            <a:off x="299536" y="789937"/>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903111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5427" y="116632"/>
            <a:ext cx="7793037" cy="651222"/>
          </a:xfrm>
        </p:spPr>
        <p:txBody>
          <a:bodyPr/>
          <a:lstStyle/>
          <a:p>
            <a:r>
              <a:rPr kumimoji="1" lang="en-US" altLang="ja-JP" sz="4000" dirty="0"/>
              <a:t>Zero</a:t>
            </a:r>
            <a:r>
              <a:rPr kumimoji="1" lang="ja-JP" altLang="en-US" sz="4000" dirty="0"/>
              <a:t> </a:t>
            </a:r>
            <a:r>
              <a:rPr kumimoji="1" lang="en-US" altLang="ja-JP" sz="4000" dirty="0"/>
              <a:t>Energy House</a:t>
            </a:r>
            <a:r>
              <a:rPr kumimoji="1" lang="ja-JP" altLang="en-US" sz="4000" dirty="0"/>
              <a:t>　郊外向け</a:t>
            </a:r>
          </a:p>
        </p:txBody>
      </p:sp>
      <p:sp>
        <p:nvSpPr>
          <p:cNvPr id="3" name="コンテンツ プレースホルダー 2"/>
          <p:cNvSpPr>
            <a:spLocks noGrp="1"/>
          </p:cNvSpPr>
          <p:nvPr>
            <p:ph idx="1"/>
          </p:nvPr>
        </p:nvSpPr>
        <p:spPr>
          <a:xfrm>
            <a:off x="827584" y="1412776"/>
            <a:ext cx="8064896" cy="4896544"/>
          </a:xfrm>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34</a:t>
            </a:fld>
            <a:endParaRPr lang="en-US" altLang="ja-JP">
              <a:solidFill>
                <a:srgbClr val="000000"/>
              </a:solidFill>
            </a:endParaRPr>
          </a:p>
        </p:txBody>
      </p:sp>
      <p:pic>
        <p:nvPicPr>
          <p:cNvPr id="3074" name="Picture 2" descr="C:\Users\IY\Documents\Dropbox\通常用\ZeroEnergy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7716"/>
            <a:ext cx="7920880" cy="575561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812360" y="6165304"/>
            <a:ext cx="1107996" cy="461665"/>
          </a:xfrm>
          <a:prstGeom prst="rect">
            <a:avLst/>
          </a:prstGeom>
          <a:solidFill>
            <a:srgbClr val="00B0F0">
              <a:alpha val="43000"/>
            </a:srgbClr>
          </a:solidFill>
        </p:spPr>
        <p:txBody>
          <a:bodyPr wrap="none" rtlCol="0">
            <a:spAutoFit/>
          </a:bodyPr>
          <a:lstStyle/>
          <a:p>
            <a:r>
              <a:rPr kumimoji="1" lang="ja-JP" altLang="en-US" dirty="0"/>
              <a:t>電池へ</a:t>
            </a:r>
          </a:p>
        </p:txBody>
      </p:sp>
      <p:sp>
        <p:nvSpPr>
          <p:cNvPr id="6" name="右矢印 5"/>
          <p:cNvSpPr/>
          <p:nvPr/>
        </p:nvSpPr>
        <p:spPr bwMode="auto">
          <a:xfrm>
            <a:off x="7596336" y="6237312"/>
            <a:ext cx="144016" cy="360040"/>
          </a:xfrm>
          <a:prstGeom prst="rightArrow">
            <a:avLst/>
          </a:prstGeom>
          <a:noFill/>
          <a:ln w="19050" cap="flat" cmpd="sng" algn="ctr">
            <a:solidFill>
              <a:schemeClr val="accent5">
                <a:lumMod val="25000"/>
              </a:schemeClr>
            </a:solidFill>
            <a:prstDash val="solid"/>
            <a:round/>
            <a:headEnd type="none" w="med" len="med"/>
            <a:tailEnd type="none"/>
          </a:ln>
          <a:effectLst/>
        </p:spPr>
        <p:txBody>
          <a:bodyPr rtlCol="0" anchor="ctr"/>
          <a:lstStyle/>
          <a:p>
            <a:pPr algn="ctr"/>
            <a:endParaRPr kumimoji="1" lang="ja-JP" altLang="en-US"/>
          </a:p>
        </p:txBody>
      </p:sp>
      <p:grpSp>
        <p:nvGrpSpPr>
          <p:cNvPr id="8" name="グループ化 7"/>
          <p:cNvGrpSpPr/>
          <p:nvPr/>
        </p:nvGrpSpPr>
        <p:grpSpPr>
          <a:xfrm>
            <a:off x="299536" y="789937"/>
            <a:ext cx="8568952" cy="72008"/>
            <a:chOff x="969132" y="3140011"/>
            <a:chExt cx="9074564" cy="72008"/>
          </a:xfrm>
        </p:grpSpPr>
        <p:sp>
          <p:nvSpPr>
            <p:cNvPr id="9" name="正方形/長方形 8"/>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2" name="正方形/長方形 11"/>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3" name="正方形/長方形 12"/>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4" name="正方形/長方形 13"/>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3068840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332656"/>
            <a:ext cx="7793037" cy="723230"/>
          </a:xfrm>
        </p:spPr>
        <p:txBody>
          <a:bodyPr/>
          <a:lstStyle/>
          <a:p>
            <a:r>
              <a:rPr kumimoji="1" lang="ja-JP" altLang="en-US" dirty="0"/>
              <a:t>日常生活の２０５０イメージ</a:t>
            </a:r>
          </a:p>
        </p:txBody>
      </p:sp>
      <p:sp>
        <p:nvSpPr>
          <p:cNvPr id="3" name="コンテンツ プレースホルダー 2"/>
          <p:cNvSpPr>
            <a:spLocks noGrp="1"/>
          </p:cNvSpPr>
          <p:nvPr>
            <p:ph idx="1"/>
          </p:nvPr>
        </p:nvSpPr>
        <p:spPr>
          <a:xfrm>
            <a:off x="539552" y="1124744"/>
            <a:ext cx="8280920" cy="3600400"/>
          </a:xfrm>
        </p:spPr>
        <p:txBody>
          <a:bodyPr/>
          <a:lstStyle/>
          <a:p>
            <a:r>
              <a:rPr lang="ja-JP" altLang="en-US" dirty="0"/>
              <a:t>住んでいる家は、断熱が完璧</a:t>
            </a:r>
            <a:endParaRPr lang="en-US" altLang="ja-JP" dirty="0"/>
          </a:p>
          <a:p>
            <a:pPr lvl="1"/>
            <a:r>
              <a:rPr lang="ja-JP" altLang="en-US" dirty="0"/>
              <a:t>ガラス窓はすべてガラス３枚入りのサッシ</a:t>
            </a:r>
            <a:endParaRPr lang="en-US" altLang="ja-JP" dirty="0"/>
          </a:p>
          <a:p>
            <a:pPr lvl="1"/>
            <a:r>
              <a:rPr kumimoji="1" lang="ja-JP" altLang="en-US" dirty="0"/>
              <a:t>暖房は、</a:t>
            </a:r>
            <a:r>
              <a:rPr kumimoji="1" lang="ja-JP" altLang="en-US" dirty="0">
                <a:solidFill>
                  <a:srgbClr val="FF0000"/>
                </a:solidFill>
              </a:rPr>
              <a:t>北海道でもエアコン</a:t>
            </a:r>
            <a:r>
              <a:rPr kumimoji="1" lang="ja-JP" altLang="en-US" dirty="0"/>
              <a:t>　なぜなら、灯油を家庭で使うことは禁止されているから</a:t>
            </a:r>
            <a:endParaRPr kumimoji="1" lang="en-US" altLang="ja-JP" dirty="0"/>
          </a:p>
          <a:p>
            <a:pPr lvl="1"/>
            <a:r>
              <a:rPr lang="ja-JP" altLang="en-US" dirty="0"/>
              <a:t>ただし、</a:t>
            </a:r>
            <a:r>
              <a:rPr lang="ja-JP" altLang="en-US" dirty="0">
                <a:solidFill>
                  <a:srgbClr val="FF0000"/>
                </a:solidFill>
              </a:rPr>
              <a:t>エアコンは、地中熱利用</a:t>
            </a:r>
            <a:r>
              <a:rPr lang="ja-JP" altLang="en-US" dirty="0"/>
              <a:t>のタイプ</a:t>
            </a:r>
            <a:endParaRPr lang="en-US" altLang="ja-JP" dirty="0"/>
          </a:p>
          <a:p>
            <a:pPr lvl="1"/>
            <a:r>
              <a:rPr kumimoji="1" lang="ja-JP" altLang="en-US" dirty="0">
                <a:solidFill>
                  <a:srgbClr val="FF0000"/>
                </a:solidFill>
              </a:rPr>
              <a:t>都市ガスは、水素</a:t>
            </a:r>
            <a:r>
              <a:rPr kumimoji="1" lang="ja-JP" altLang="en-US" dirty="0"/>
              <a:t>になっている。ただし、ガスレンジは存在していない。台所の熱源も電気。</a:t>
            </a:r>
            <a:endParaRPr kumimoji="1" lang="en-US" altLang="ja-JP" dirty="0"/>
          </a:p>
          <a:p>
            <a:pPr lvl="1"/>
            <a:r>
              <a:rPr lang="ja-JP" altLang="en-US" dirty="0"/>
              <a:t>水素は</a:t>
            </a:r>
            <a:r>
              <a:rPr lang="ja-JP" altLang="en-US" dirty="0">
                <a:solidFill>
                  <a:srgbClr val="FF0000"/>
                </a:solidFill>
              </a:rPr>
              <a:t>燃料電池用</a:t>
            </a:r>
            <a:r>
              <a:rPr lang="ja-JP" altLang="en-US" dirty="0"/>
              <a:t>で、不安定な電力の安定化と</a:t>
            </a:r>
            <a:r>
              <a:rPr lang="ja-JP" altLang="en-US" dirty="0">
                <a:solidFill>
                  <a:srgbClr val="FF0000"/>
                </a:solidFill>
              </a:rPr>
              <a:t>熱供給</a:t>
            </a:r>
            <a:r>
              <a:rPr lang="ja-JP" altLang="en-US" dirty="0"/>
              <a:t>にも貢献している</a:t>
            </a:r>
            <a:endParaRPr lang="en-US" altLang="ja-JP"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35</a:t>
            </a:fld>
            <a:endParaRPr lang="en-US" altLang="ja-JP">
              <a:solidFill>
                <a:srgbClr val="000000"/>
              </a:solidFill>
            </a:endParaRPr>
          </a:p>
        </p:txBody>
      </p:sp>
      <p:sp>
        <p:nvSpPr>
          <p:cNvPr id="5" name="テキスト ボックス 4"/>
          <p:cNvSpPr txBox="1"/>
          <p:nvPr/>
        </p:nvSpPr>
        <p:spPr>
          <a:xfrm>
            <a:off x="539552" y="5589240"/>
            <a:ext cx="8379217" cy="830997"/>
          </a:xfrm>
          <a:prstGeom prst="rect">
            <a:avLst/>
          </a:prstGeom>
          <a:solidFill>
            <a:schemeClr val="accent2">
              <a:lumMod val="20000"/>
              <a:lumOff val="80000"/>
            </a:schemeClr>
          </a:solidFill>
        </p:spPr>
        <p:txBody>
          <a:bodyPr wrap="none" rtlCol="0">
            <a:spAutoFit/>
          </a:bodyPr>
          <a:lstStyle/>
          <a:p>
            <a:pPr algn="l"/>
            <a:r>
              <a:rPr kumimoji="1" lang="ja-JP" altLang="en-US" dirty="0"/>
              <a:t>理由：排出する</a:t>
            </a:r>
            <a:r>
              <a:rPr kumimoji="1" lang="en-US" altLang="ja-JP" dirty="0"/>
              <a:t>CO</a:t>
            </a:r>
            <a:r>
              <a:rPr kumimoji="1" lang="en-US" altLang="ja-JP" sz="2000" dirty="0"/>
              <a:t>2</a:t>
            </a:r>
            <a:r>
              <a:rPr kumimoji="1" lang="ja-JP" altLang="en-US" dirty="0"/>
              <a:t>がゼロでない熱源には、</a:t>
            </a:r>
            <a:r>
              <a:rPr kumimoji="1" lang="en-US" altLang="ja-JP" dirty="0"/>
              <a:t>CO</a:t>
            </a:r>
            <a:r>
              <a:rPr kumimoji="1" lang="en-US" altLang="ja-JP" sz="2000" dirty="0"/>
              <a:t>2</a:t>
            </a:r>
            <a:r>
              <a:rPr kumimoji="1" lang="ja-JP" altLang="en-US" dirty="0"/>
              <a:t>を集める設備</a:t>
            </a:r>
            <a:endParaRPr kumimoji="1" lang="en-US" altLang="ja-JP" dirty="0"/>
          </a:p>
          <a:p>
            <a:pPr algn="l"/>
            <a:r>
              <a:rPr lang="ja-JP" altLang="en-US" dirty="0"/>
              <a:t>を設置することが義務化されている。家庭用、運輸用では無理。</a:t>
            </a:r>
            <a:endParaRPr kumimoji="1" lang="ja-JP" altLang="en-US" dirty="0"/>
          </a:p>
        </p:txBody>
      </p:sp>
      <p:grpSp>
        <p:nvGrpSpPr>
          <p:cNvPr id="6" name="グループ化 5"/>
          <p:cNvGrpSpPr/>
          <p:nvPr/>
        </p:nvGrpSpPr>
        <p:grpSpPr>
          <a:xfrm>
            <a:off x="299536" y="980728"/>
            <a:ext cx="8568952" cy="72008"/>
            <a:chOff x="969132" y="3140011"/>
            <a:chExt cx="9074564" cy="72008"/>
          </a:xfrm>
        </p:grpSpPr>
        <p:sp>
          <p:nvSpPr>
            <p:cNvPr id="7" name="正方形/長方形 6"/>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2" name="正方形/長方形 11"/>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1252378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44624"/>
            <a:ext cx="7793037" cy="1143000"/>
          </a:xfrm>
        </p:spPr>
        <p:txBody>
          <a:bodyPr/>
          <a:lstStyle/>
          <a:p>
            <a:r>
              <a:rPr kumimoji="1" lang="ja-JP" altLang="en-US" dirty="0"/>
              <a:t>ビル：ゼロエネルギービル</a:t>
            </a:r>
          </a:p>
        </p:txBody>
      </p:sp>
      <p:sp>
        <p:nvSpPr>
          <p:cNvPr id="3" name="コンテンツ プレースホルダー 2"/>
          <p:cNvSpPr>
            <a:spLocks noGrp="1"/>
          </p:cNvSpPr>
          <p:nvPr>
            <p:ph idx="1"/>
          </p:nvPr>
        </p:nvSpPr>
        <p:spPr>
          <a:xfrm>
            <a:off x="1182688" y="1196752"/>
            <a:ext cx="7772400" cy="1843335"/>
          </a:xfrm>
        </p:spPr>
        <p:txBody>
          <a:bodyPr/>
          <a:lstStyle/>
          <a:p>
            <a:r>
              <a:rPr kumimoji="1" lang="ja-JP" altLang="en-US" dirty="0">
                <a:solidFill>
                  <a:srgbClr val="7030A0"/>
                </a:solidFill>
              </a:rPr>
              <a:t>高層ビル</a:t>
            </a:r>
            <a:r>
              <a:rPr kumimoji="1" lang="ja-JP" altLang="en-US" dirty="0"/>
              <a:t>は、流石にゼロエネルギービルにはならない。</a:t>
            </a:r>
            <a:endParaRPr kumimoji="1" lang="en-US" altLang="ja-JP" dirty="0"/>
          </a:p>
          <a:p>
            <a:r>
              <a:rPr lang="ja-JP" altLang="en-US" dirty="0"/>
              <a:t>となると、</a:t>
            </a:r>
            <a:r>
              <a:rPr lang="ja-JP" altLang="en-US" dirty="0">
                <a:solidFill>
                  <a:srgbClr val="FF0000"/>
                </a:solidFill>
              </a:rPr>
              <a:t>５階建ぐらいが望ましい</a:t>
            </a:r>
            <a:r>
              <a:rPr lang="ja-JP" altLang="en-US" dirty="0"/>
              <a:t>。</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36</a:t>
            </a:fld>
            <a:endParaRPr lang="en-US" altLang="ja-JP">
              <a:solidFill>
                <a:srgbClr val="000000"/>
              </a:solidFill>
            </a:endParaRPr>
          </a:p>
        </p:txBody>
      </p:sp>
      <p:sp>
        <p:nvSpPr>
          <p:cNvPr id="5" name="タイトル 1"/>
          <p:cNvSpPr txBox="1">
            <a:spLocks/>
          </p:cNvSpPr>
          <p:nvPr/>
        </p:nvSpPr>
        <p:spPr bwMode="auto">
          <a:xfrm>
            <a:off x="1043608" y="2708920"/>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r>
              <a:rPr lang="ja-JP" altLang="en-US" kern="0" dirty="0"/>
              <a:t>高層ビル：</a:t>
            </a:r>
            <a:r>
              <a:rPr lang="ja-JP" altLang="en-US" sz="3600" kern="0" dirty="0"/>
              <a:t>外部からの</a:t>
            </a:r>
            <a:r>
              <a:rPr lang="ja-JP" altLang="en-US" sz="3600" kern="0" dirty="0">
                <a:solidFill>
                  <a:srgbClr val="FF0000"/>
                </a:solidFill>
              </a:rPr>
              <a:t>電力と水素</a:t>
            </a:r>
            <a:r>
              <a:rPr lang="ja-JP" altLang="en-US" sz="3600" kern="0" dirty="0"/>
              <a:t>で</a:t>
            </a:r>
            <a:endParaRPr lang="en-US" altLang="ja-JP" kern="0" dirty="0"/>
          </a:p>
        </p:txBody>
      </p:sp>
      <p:sp>
        <p:nvSpPr>
          <p:cNvPr id="6" name="コンテンツ プレースホルダー 2"/>
          <p:cNvSpPr txBox="1">
            <a:spLocks/>
          </p:cNvSpPr>
          <p:nvPr/>
        </p:nvSpPr>
        <p:spPr bwMode="auto">
          <a:xfrm>
            <a:off x="1192088" y="3933056"/>
            <a:ext cx="7772400"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r>
              <a:rPr lang="ja-JP" altLang="en-US" kern="0" dirty="0"/>
              <a:t>外部からの電力は安定型であるが、それでもときに不安定になる。</a:t>
            </a:r>
            <a:endParaRPr lang="en-US" altLang="ja-JP" kern="0" dirty="0"/>
          </a:p>
          <a:p>
            <a:r>
              <a:rPr lang="ja-JP" altLang="en-US" kern="0" dirty="0"/>
              <a:t>かなり大型の蓄電池、水の電気分解で水素を作る装置などが設置されている。</a:t>
            </a:r>
          </a:p>
        </p:txBody>
      </p:sp>
      <p:grpSp>
        <p:nvGrpSpPr>
          <p:cNvPr id="7" name="グループ化 6"/>
          <p:cNvGrpSpPr/>
          <p:nvPr/>
        </p:nvGrpSpPr>
        <p:grpSpPr>
          <a:xfrm>
            <a:off x="299536" y="1124744"/>
            <a:ext cx="8568952" cy="72008"/>
            <a:chOff x="969132" y="3140011"/>
            <a:chExt cx="9074564" cy="72008"/>
          </a:xfrm>
        </p:grpSpPr>
        <p:sp>
          <p:nvSpPr>
            <p:cNvPr id="8" name="正方形/長方形 7"/>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2" name="正方形/長方形 11"/>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3" name="正方形/長方形 12"/>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1900136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37</a:t>
            </a:fld>
            <a:endParaRPr lang="en-US" altLang="ja-JP">
              <a:solidFill>
                <a:srgbClr val="000000"/>
              </a:solidFill>
            </a:endParaRPr>
          </a:p>
        </p:txBody>
      </p:sp>
      <p:pic>
        <p:nvPicPr>
          <p:cNvPr id="4098" name="Picture 2" descr="C:\Users\IY\Documents\Dropbox\通常用\ZEBinFr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32" y="0"/>
            <a:ext cx="5337879" cy="687526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084168" y="116632"/>
            <a:ext cx="2843808" cy="6740307"/>
          </a:xfrm>
          <a:prstGeom prst="rect">
            <a:avLst/>
          </a:prstGeom>
          <a:noFill/>
        </p:spPr>
        <p:txBody>
          <a:bodyPr wrap="square" rtlCol="0">
            <a:spAutoFit/>
          </a:bodyPr>
          <a:lstStyle/>
          <a:p>
            <a:pPr algn="l"/>
            <a:r>
              <a:rPr kumimoji="1" lang="ja-JP" altLang="en-US" dirty="0">
                <a:solidFill>
                  <a:srgbClr val="FF0000"/>
                </a:solidFill>
              </a:rPr>
              <a:t>ゼロエネルギービル</a:t>
            </a:r>
            <a:endParaRPr kumimoji="1" lang="en-US" altLang="ja-JP" dirty="0">
              <a:solidFill>
                <a:srgbClr val="FF0000"/>
              </a:solidFill>
            </a:endParaRPr>
          </a:p>
          <a:p>
            <a:pPr algn="l"/>
            <a:r>
              <a:rPr kumimoji="1" lang="ja-JP" altLang="en-US" dirty="0"/>
              <a:t>　</a:t>
            </a:r>
            <a:r>
              <a:rPr kumimoji="1" lang="ja-JP" altLang="en-US" dirty="0">
                <a:solidFill>
                  <a:srgbClr val="0070C0"/>
                </a:solidFill>
              </a:rPr>
              <a:t>フランスの例</a:t>
            </a:r>
            <a:endParaRPr kumimoji="1" lang="en-US" altLang="ja-JP" dirty="0">
              <a:solidFill>
                <a:srgbClr val="0070C0"/>
              </a:solidFill>
            </a:endParaRPr>
          </a:p>
          <a:p>
            <a:pPr algn="l"/>
            <a:r>
              <a:rPr lang="ja-JP" altLang="en-US" dirty="0">
                <a:solidFill>
                  <a:srgbClr val="0070C0"/>
                </a:solidFill>
              </a:rPr>
              <a:t>　合理主義のみ</a:t>
            </a:r>
            <a:endParaRPr kumimoji="1" lang="en-US" altLang="ja-JP" dirty="0"/>
          </a:p>
          <a:p>
            <a:pPr algn="l"/>
            <a:endParaRPr kumimoji="1" lang="en-US" altLang="ja-JP" dirty="0"/>
          </a:p>
          <a:p>
            <a:pPr algn="l"/>
            <a:r>
              <a:rPr kumimoji="1" lang="ja-JP" altLang="en-US" dirty="0"/>
              <a:t>使用する技術</a:t>
            </a:r>
            <a:endParaRPr kumimoji="1" lang="en-US" altLang="ja-JP" dirty="0"/>
          </a:p>
          <a:p>
            <a:pPr algn="l"/>
            <a:r>
              <a:rPr lang="ja-JP" altLang="en-US" dirty="0"/>
              <a:t>＊省エネ</a:t>
            </a:r>
            <a:endParaRPr lang="en-US" altLang="ja-JP" dirty="0"/>
          </a:p>
          <a:p>
            <a:pPr algn="l"/>
            <a:r>
              <a:rPr lang="ja-JP" altLang="en-US" dirty="0"/>
              <a:t>　　徹底的な断熱</a:t>
            </a:r>
            <a:endParaRPr lang="en-US" altLang="ja-JP" dirty="0"/>
          </a:p>
          <a:p>
            <a:pPr algn="l"/>
            <a:r>
              <a:rPr lang="ja-JP" altLang="en-US" dirty="0"/>
              <a:t>　　地中熱エアコン</a:t>
            </a:r>
            <a:endParaRPr lang="en-US" altLang="ja-JP" dirty="0"/>
          </a:p>
          <a:p>
            <a:pPr algn="l"/>
            <a:r>
              <a:rPr lang="ja-JP" altLang="en-US" dirty="0"/>
              <a:t>　　部分冷暖房</a:t>
            </a:r>
            <a:endParaRPr lang="en-US" altLang="ja-JP" dirty="0"/>
          </a:p>
          <a:p>
            <a:pPr algn="l"/>
            <a:r>
              <a:rPr lang="ja-JP" altLang="en-US" dirty="0"/>
              <a:t>　　</a:t>
            </a:r>
            <a:r>
              <a:rPr lang="en-US" altLang="ja-JP" dirty="0"/>
              <a:t>LED</a:t>
            </a:r>
            <a:r>
              <a:rPr lang="ja-JP" altLang="en-US" dirty="0"/>
              <a:t>照明</a:t>
            </a:r>
            <a:endParaRPr lang="en-US" altLang="ja-JP" dirty="0"/>
          </a:p>
          <a:p>
            <a:pPr algn="l"/>
            <a:r>
              <a:rPr kumimoji="1" lang="ja-JP" altLang="en-US" dirty="0"/>
              <a:t>＊創エネ　</a:t>
            </a:r>
            <a:r>
              <a:rPr lang="ja-JP" altLang="en-US" dirty="0"/>
              <a:t>太陽電池</a:t>
            </a:r>
            <a:endParaRPr lang="en-US" altLang="ja-JP" dirty="0"/>
          </a:p>
          <a:p>
            <a:pPr algn="l"/>
            <a:r>
              <a:rPr lang="ja-JP" altLang="en-US" dirty="0"/>
              <a:t>＊蓄エネ　電池</a:t>
            </a:r>
            <a:endParaRPr lang="en-US" altLang="ja-JP" dirty="0"/>
          </a:p>
          <a:p>
            <a:pPr algn="l"/>
            <a:r>
              <a:rPr kumimoji="1" lang="ja-JP" altLang="en-US" dirty="0"/>
              <a:t>　　</a:t>
            </a:r>
            <a:endParaRPr kumimoji="1" lang="en-US" altLang="ja-JP" dirty="0"/>
          </a:p>
          <a:p>
            <a:pPr algn="l"/>
            <a:r>
              <a:rPr lang="ja-JP" altLang="en-US" dirty="0"/>
              <a:t>ビルでは太陽電池の面積が不足</a:t>
            </a:r>
            <a:endParaRPr lang="en-US" altLang="ja-JP" dirty="0"/>
          </a:p>
          <a:p>
            <a:pPr algn="l"/>
            <a:endParaRPr kumimoji="1" lang="en-US" altLang="ja-JP" dirty="0"/>
          </a:p>
          <a:p>
            <a:pPr algn="l"/>
            <a:r>
              <a:rPr lang="ja-JP" altLang="en-US" dirty="0"/>
              <a:t>壁面用の太陽電池も重要：未開発</a:t>
            </a:r>
            <a:endParaRPr kumimoji="1" lang="en-US" altLang="ja-JP" dirty="0"/>
          </a:p>
        </p:txBody>
      </p:sp>
    </p:spTree>
    <p:extLst>
      <p:ext uri="{BB962C8B-B14F-4D97-AF65-F5344CB8AC3E}">
        <p14:creationId xmlns:p14="http://schemas.microsoft.com/office/powerpoint/2010/main" val="225370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12393" y="0"/>
            <a:ext cx="7793037" cy="620135"/>
          </a:xfrm>
        </p:spPr>
        <p:txBody>
          <a:bodyPr/>
          <a:lstStyle/>
          <a:p>
            <a:r>
              <a:rPr lang="ja-JP" altLang="en-US" sz="3200" dirty="0"/>
              <a:t>人間に働きかけて誘導する行動変容</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38</a:t>
            </a:fld>
            <a:endParaRPr lang="en-US" altLang="ja-JP"/>
          </a:p>
        </p:txBody>
      </p:sp>
      <p:pic>
        <p:nvPicPr>
          <p:cNvPr id="1026" name="Picture 2" descr="C:\Users\IY\Documents\My Dropbox\通常用\ISC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783814"/>
            <a:ext cx="3042713" cy="242916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0" y="877449"/>
            <a:ext cx="3472873" cy="1569660"/>
          </a:xfrm>
          <a:prstGeom prst="rect">
            <a:avLst/>
          </a:prstGeom>
          <a:noFill/>
        </p:spPr>
        <p:txBody>
          <a:bodyPr wrap="square" rtlCol="0">
            <a:spAutoFit/>
          </a:bodyPr>
          <a:lstStyle/>
          <a:p>
            <a:r>
              <a:rPr kumimoji="1" lang="en-US" altLang="ja-JP" dirty="0">
                <a:solidFill>
                  <a:srgbClr val="00B0F0"/>
                </a:solidFill>
              </a:rPr>
              <a:t>Bullitt</a:t>
            </a:r>
            <a:r>
              <a:rPr kumimoji="1" lang="ja-JP" altLang="en-US" dirty="0">
                <a:solidFill>
                  <a:srgbClr val="00B0F0"/>
                </a:solidFill>
              </a:rPr>
              <a:t>　</a:t>
            </a:r>
            <a:r>
              <a:rPr kumimoji="1" lang="en-US" altLang="ja-JP" dirty="0">
                <a:solidFill>
                  <a:srgbClr val="00B0F0"/>
                </a:solidFill>
              </a:rPr>
              <a:t>Center</a:t>
            </a:r>
          </a:p>
          <a:p>
            <a:r>
              <a:rPr lang="ja-JP" altLang="en-US" dirty="0">
                <a:solidFill>
                  <a:srgbClr val="00B0F0"/>
                </a:solidFill>
              </a:rPr>
              <a:t>シアトル、ワシントン州</a:t>
            </a:r>
            <a:endParaRPr kumimoji="1" lang="en-US" altLang="ja-JP" dirty="0">
              <a:solidFill>
                <a:srgbClr val="00B0F0"/>
              </a:solidFill>
            </a:endParaRPr>
          </a:p>
          <a:p>
            <a:r>
              <a:rPr lang="ja-JP" altLang="en-US" dirty="0"/>
              <a:t>世界でもっともグリーンなビジネス用ビルディング</a:t>
            </a:r>
            <a:endParaRPr kumimoji="1" lang="ja-JP" altLang="en-US" dirty="0"/>
          </a:p>
        </p:txBody>
      </p:sp>
      <p:sp>
        <p:nvSpPr>
          <p:cNvPr id="6" name="テキスト ボックス 5"/>
          <p:cNvSpPr txBox="1"/>
          <p:nvPr/>
        </p:nvSpPr>
        <p:spPr>
          <a:xfrm>
            <a:off x="6588224" y="683486"/>
            <a:ext cx="2664296" cy="2308324"/>
          </a:xfrm>
          <a:prstGeom prst="rect">
            <a:avLst/>
          </a:prstGeom>
          <a:noFill/>
        </p:spPr>
        <p:txBody>
          <a:bodyPr wrap="square" rtlCol="0">
            <a:spAutoFit/>
          </a:bodyPr>
          <a:lstStyle/>
          <a:p>
            <a:r>
              <a:rPr kumimoji="1" lang="ja-JP" altLang="en-US" dirty="0"/>
              <a:t>外の景色と</a:t>
            </a:r>
            <a:endParaRPr kumimoji="1" lang="en-US" altLang="ja-JP" dirty="0"/>
          </a:p>
          <a:p>
            <a:r>
              <a:rPr kumimoji="1" lang="ja-JP" altLang="en-US" dirty="0"/>
              <a:t>健康のために</a:t>
            </a:r>
            <a:endParaRPr kumimoji="1" lang="en-US" altLang="ja-JP" dirty="0"/>
          </a:p>
          <a:p>
            <a:r>
              <a:rPr lang="ja-JP" altLang="en-US" dirty="0"/>
              <a:t>登りたくなる階段</a:t>
            </a:r>
            <a:endParaRPr lang="en-US" altLang="ja-JP" dirty="0"/>
          </a:p>
          <a:p>
            <a:r>
              <a:rPr kumimoji="1" lang="ja-JP" altLang="en-US" dirty="0"/>
              <a:t>＝</a:t>
            </a:r>
            <a:r>
              <a:rPr kumimoji="1" lang="en-US" altLang="ja-JP" dirty="0" err="1"/>
              <a:t>Irresistable</a:t>
            </a:r>
            <a:r>
              <a:rPr kumimoji="1" lang="en-US" altLang="ja-JP" dirty="0"/>
              <a:t> </a:t>
            </a:r>
          </a:p>
          <a:p>
            <a:r>
              <a:rPr kumimoji="1" lang="en-US" altLang="ja-JP" dirty="0"/>
              <a:t>Staircase</a:t>
            </a:r>
          </a:p>
          <a:p>
            <a:r>
              <a:rPr lang="ja-JP" altLang="en-US" dirty="0"/>
              <a:t>活動量計を強制？</a:t>
            </a:r>
            <a:endParaRPr kumimoji="1" lang="ja-JP" altLang="en-US" dirty="0"/>
          </a:p>
        </p:txBody>
      </p:sp>
      <p:sp>
        <p:nvSpPr>
          <p:cNvPr id="3" name="テキスト ボックス 2"/>
          <p:cNvSpPr txBox="1"/>
          <p:nvPr/>
        </p:nvSpPr>
        <p:spPr>
          <a:xfrm>
            <a:off x="611560" y="2420888"/>
            <a:ext cx="2031326" cy="461665"/>
          </a:xfrm>
          <a:prstGeom prst="rect">
            <a:avLst/>
          </a:prstGeom>
          <a:noFill/>
        </p:spPr>
        <p:txBody>
          <a:bodyPr wrap="none" rtlCol="0">
            <a:spAutoFit/>
          </a:bodyPr>
          <a:lstStyle/>
          <a:p>
            <a:r>
              <a:rPr kumimoji="1" lang="ja-JP" altLang="en-US" dirty="0">
                <a:solidFill>
                  <a:srgbClr val="FF0000"/>
                </a:solidFill>
              </a:rPr>
              <a:t>階段が復活！</a:t>
            </a:r>
          </a:p>
        </p:txBody>
      </p:sp>
      <p:pic>
        <p:nvPicPr>
          <p:cNvPr id="8" name="Picture 2" descr="C:\Users\user\Google ドライブ\通常用\Bullitt.NL_.019.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 y="3272958"/>
            <a:ext cx="2830229" cy="35750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Google ドライブ\通常用\imagesOutsideB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6401" y="4039247"/>
            <a:ext cx="4003946" cy="28087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user\Google ドライブ\通常用\BullitStai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347" y="2991811"/>
            <a:ext cx="2326183" cy="387228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グループ化 13"/>
          <p:cNvGrpSpPr/>
          <p:nvPr/>
        </p:nvGrpSpPr>
        <p:grpSpPr>
          <a:xfrm>
            <a:off x="299536" y="620688"/>
            <a:ext cx="8568952" cy="72008"/>
            <a:chOff x="969132" y="3140011"/>
            <a:chExt cx="9074564" cy="72008"/>
          </a:xfrm>
        </p:grpSpPr>
        <p:sp>
          <p:nvSpPr>
            <p:cNvPr id="15" name="正方形/長方形 14"/>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6" name="正方形/長方形 15"/>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7" name="正方形/長方形 16"/>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8" name="正方形/長方形 17"/>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9" name="正方形/長方形 18"/>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0" name="正方形/長方形 19"/>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299844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329506"/>
            <a:ext cx="7793037" cy="579214"/>
          </a:xfrm>
        </p:spPr>
        <p:txBody>
          <a:bodyPr/>
          <a:lstStyle/>
          <a:p>
            <a:r>
              <a:rPr kumimoji="1" lang="ja-JP" altLang="en-US" sz="4000" dirty="0"/>
              <a:t>日本でやるなら</a:t>
            </a:r>
          </a:p>
        </p:txBody>
      </p:sp>
      <p:sp>
        <p:nvSpPr>
          <p:cNvPr id="3" name="コンテンツ プレースホルダー 2"/>
          <p:cNvSpPr>
            <a:spLocks noGrp="1"/>
          </p:cNvSpPr>
          <p:nvPr>
            <p:ph idx="1"/>
          </p:nvPr>
        </p:nvSpPr>
        <p:spPr>
          <a:xfrm>
            <a:off x="582717" y="1042392"/>
            <a:ext cx="7772400" cy="4042792"/>
          </a:xfrm>
        </p:spPr>
        <p:txBody>
          <a:bodyPr/>
          <a:lstStyle/>
          <a:p>
            <a:r>
              <a:rPr kumimoji="1" lang="ja-JP" altLang="en-US" sz="2800" dirty="0"/>
              <a:t>デパートなどの正面入り口には、エスカレータではなく、階段を設置</a:t>
            </a:r>
            <a:endParaRPr kumimoji="1" lang="en-US" altLang="ja-JP" sz="2800" dirty="0"/>
          </a:p>
          <a:p>
            <a:r>
              <a:rPr lang="ja-JP" altLang="en-US" sz="2800" dirty="0"/>
              <a:t>女性が登りたくなるような階段のデザイン</a:t>
            </a:r>
            <a:endParaRPr lang="en-US" altLang="ja-JP" sz="2800" dirty="0"/>
          </a:p>
          <a:p>
            <a:r>
              <a:rPr lang="ja-JP" altLang="en-US" sz="2800" dirty="0"/>
              <a:t>そこからの景色も最高！？！</a:t>
            </a:r>
            <a:endParaRPr kumimoji="1" lang="ja-JP" altLang="en-US" sz="2800"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39</a:t>
            </a:fld>
            <a:endParaRPr lang="en-US" altLang="ja-JP">
              <a:solidFill>
                <a:srgbClr val="000000"/>
              </a:solidFill>
            </a:endParaRPr>
          </a:p>
        </p:txBody>
      </p:sp>
      <p:pic>
        <p:nvPicPr>
          <p:cNvPr id="5" name="Picture 4" descr="http://www.cocopri.jp/XP/pics/feeds/1624/1943195/o05000375127838335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17455"/>
            <a:ext cx="4587393" cy="3440545"/>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094182" y="3445165"/>
            <a:ext cx="2749471" cy="400110"/>
          </a:xfrm>
          <a:prstGeom prst="rect">
            <a:avLst/>
          </a:prstGeom>
          <a:solidFill>
            <a:schemeClr val="accent6">
              <a:lumMod val="20000"/>
              <a:lumOff val="80000"/>
            </a:schemeClr>
          </a:solidFill>
        </p:spPr>
        <p:txBody>
          <a:bodyPr wrap="none" rtlCol="0">
            <a:spAutoFit/>
          </a:bodyPr>
          <a:lstStyle/>
          <a:p>
            <a:r>
              <a:rPr kumimoji="1" lang="ja-JP" altLang="en-US" sz="2000" dirty="0"/>
              <a:t>日本の結婚式場の階段</a:t>
            </a:r>
          </a:p>
        </p:txBody>
      </p:sp>
      <p:grpSp>
        <p:nvGrpSpPr>
          <p:cNvPr id="8" name="グループ化 7"/>
          <p:cNvGrpSpPr/>
          <p:nvPr/>
        </p:nvGrpSpPr>
        <p:grpSpPr>
          <a:xfrm>
            <a:off x="299536" y="836712"/>
            <a:ext cx="8568952" cy="72008"/>
            <a:chOff x="969132" y="3140011"/>
            <a:chExt cx="9074564" cy="72008"/>
          </a:xfrm>
        </p:grpSpPr>
        <p:sp>
          <p:nvSpPr>
            <p:cNvPr id="9" name="正方形/長方形 8"/>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2" name="正方形/長方形 11"/>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3" name="正方形/長方形 12"/>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4" name="正方形/長方形 13"/>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pic>
        <p:nvPicPr>
          <p:cNvPr id="4098" name="Picture 2" descr="D:\マイピクチャーDdrive\Resized\0fig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225" y="3811588"/>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946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4</a:t>
            </a:fld>
            <a:endParaRPr lang="en-US" altLang="ja-JP"/>
          </a:p>
        </p:txBody>
      </p:sp>
      <p:pic>
        <p:nvPicPr>
          <p:cNvPr id="2050" name="Picture 2" descr="C:\Users\IY\Documents\My Dropbox\通常用\BangladeshSeaLev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993" y="683806"/>
            <a:ext cx="7669530" cy="491245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458942" y="1537038"/>
            <a:ext cx="857927" cy="461665"/>
          </a:xfrm>
          <a:prstGeom prst="rect">
            <a:avLst/>
          </a:prstGeom>
          <a:noFill/>
        </p:spPr>
        <p:txBody>
          <a:bodyPr wrap="none" rtlCol="0">
            <a:spAutoFit/>
          </a:bodyPr>
          <a:lstStyle/>
          <a:p>
            <a:r>
              <a:rPr kumimoji="1" lang="en-US" altLang="ja-JP" dirty="0"/>
              <a:t>2008</a:t>
            </a:r>
            <a:endParaRPr kumimoji="1" lang="ja-JP" altLang="en-US" dirty="0"/>
          </a:p>
        </p:txBody>
      </p:sp>
      <p:sp>
        <p:nvSpPr>
          <p:cNvPr id="3" name="テキスト ボックス 2"/>
          <p:cNvSpPr txBox="1"/>
          <p:nvPr/>
        </p:nvSpPr>
        <p:spPr>
          <a:xfrm>
            <a:off x="1345815" y="1113354"/>
            <a:ext cx="6021200" cy="461665"/>
          </a:xfrm>
          <a:prstGeom prst="rect">
            <a:avLst/>
          </a:prstGeom>
          <a:solidFill>
            <a:schemeClr val="accent2">
              <a:lumMod val="20000"/>
              <a:lumOff val="80000"/>
            </a:schemeClr>
          </a:solidFill>
        </p:spPr>
        <p:txBody>
          <a:bodyPr wrap="none" rtlCol="0">
            <a:spAutoFit/>
          </a:bodyPr>
          <a:lstStyle/>
          <a:p>
            <a:r>
              <a:rPr kumimoji="1" lang="ja-JP" altLang="en-US" dirty="0"/>
              <a:t>バングラデシュの海面上昇による国土の喪失</a:t>
            </a:r>
          </a:p>
        </p:txBody>
      </p:sp>
      <p:sp>
        <p:nvSpPr>
          <p:cNvPr id="8" name="テキスト ボックス 7"/>
          <p:cNvSpPr txBox="1"/>
          <p:nvPr/>
        </p:nvSpPr>
        <p:spPr>
          <a:xfrm>
            <a:off x="569743" y="147545"/>
            <a:ext cx="8198078" cy="523220"/>
          </a:xfrm>
          <a:prstGeom prst="rect">
            <a:avLst/>
          </a:prstGeom>
          <a:noFill/>
        </p:spPr>
        <p:txBody>
          <a:bodyPr wrap="none" rtlCol="0">
            <a:spAutoFit/>
          </a:bodyPr>
          <a:lstStyle/>
          <a:p>
            <a:r>
              <a:rPr lang="ja-JP" altLang="en-US" sz="2800" b="1" dirty="0">
                <a:solidFill>
                  <a:srgbClr val="FF0000"/>
                </a:solidFill>
              </a:rPr>
              <a:t>国際交渉リスクのために、２℃は必須の条件　なぜ？</a:t>
            </a:r>
            <a:endParaRPr kumimoji="1" lang="ja-JP" altLang="en-US" sz="2800" b="1" dirty="0">
              <a:solidFill>
                <a:srgbClr val="FF0000"/>
              </a:solidFill>
            </a:endParaRPr>
          </a:p>
        </p:txBody>
      </p:sp>
      <p:sp>
        <p:nvSpPr>
          <p:cNvPr id="2" name="タイトル 1"/>
          <p:cNvSpPr>
            <a:spLocks noGrp="1"/>
          </p:cNvSpPr>
          <p:nvPr>
            <p:ph type="title"/>
          </p:nvPr>
        </p:nvSpPr>
        <p:spPr>
          <a:xfrm>
            <a:off x="402802" y="5365218"/>
            <a:ext cx="8480149" cy="1345911"/>
          </a:xfrm>
          <a:solidFill>
            <a:srgbClr val="CAF8FE"/>
          </a:solidFill>
        </p:spPr>
        <p:txBody>
          <a:bodyPr/>
          <a:lstStyle/>
          <a:p>
            <a:pPr algn="ctr"/>
            <a:r>
              <a:rPr kumimoji="1" lang="ja-JP" altLang="en-US" sz="2800" dirty="0"/>
              <a:t>海面上昇と異常気象による環境難民問題</a:t>
            </a:r>
            <a:r>
              <a:rPr kumimoji="1" lang="en-US" altLang="ja-JP" sz="2800" dirty="0"/>
              <a:t/>
            </a:r>
            <a:br>
              <a:rPr kumimoji="1" lang="en-US" altLang="ja-JP" sz="2800" dirty="0"/>
            </a:br>
            <a:r>
              <a:rPr kumimoji="1" lang="ja-JP" altLang="en-US" sz="2800" dirty="0"/>
              <a:t>　</a:t>
            </a:r>
            <a:r>
              <a:rPr lang="ja-JP" altLang="en-US" sz="2800" dirty="0">
                <a:solidFill>
                  <a:srgbClr val="FF0000"/>
                </a:solidFill>
                <a:effectLst>
                  <a:outerShdw blurRad="38100" dist="38100" dir="2700000" algn="tl">
                    <a:srgbClr val="000000">
                      <a:alpha val="43137"/>
                    </a:srgbClr>
                  </a:outerShdw>
                </a:effectLst>
              </a:rPr>
              <a:t>２．５℃</a:t>
            </a:r>
            <a:r>
              <a:rPr lang="ja-JP" altLang="en-US" sz="2800" dirty="0"/>
              <a:t>上昇で始まる（？）</a:t>
            </a:r>
            <a:r>
              <a:rPr lang="ja-JP" altLang="en-US" sz="2800" dirty="0">
                <a:solidFill>
                  <a:srgbClr val="FF0000"/>
                </a:solidFill>
                <a:effectLst>
                  <a:outerShdw blurRad="38100" dist="38100" dir="2700000" algn="tl">
                    <a:srgbClr val="000000">
                      <a:alpha val="43137"/>
                    </a:srgbClr>
                  </a:outerShdw>
                </a:effectLst>
              </a:rPr>
              <a:t>７ｍの海面上昇</a:t>
            </a:r>
            <a:r>
              <a:rPr lang="en-US" altLang="ja-JP" sz="2800" dirty="0">
                <a:solidFill>
                  <a:srgbClr val="FF0000"/>
                </a:solidFill>
                <a:effectLst>
                  <a:outerShdw blurRad="38100" dist="38100" dir="2700000" algn="tl">
                    <a:srgbClr val="000000">
                      <a:alpha val="43137"/>
                    </a:srgbClr>
                  </a:outerShdw>
                </a:effectLst>
              </a:rPr>
              <a:t/>
            </a:r>
            <a:br>
              <a:rPr lang="en-US" altLang="ja-JP" sz="2800" dirty="0">
                <a:solidFill>
                  <a:srgbClr val="FF0000"/>
                </a:solidFill>
                <a:effectLst>
                  <a:outerShdw blurRad="38100" dist="38100" dir="2700000" algn="tl">
                    <a:srgbClr val="000000">
                      <a:alpha val="43137"/>
                    </a:srgbClr>
                  </a:outerShdw>
                </a:effectLst>
              </a:rPr>
            </a:br>
            <a:r>
              <a:rPr lang="ja-JP" altLang="en-US" sz="2800" u="sng" dirty="0">
                <a:solidFill>
                  <a:srgbClr val="FF0000"/>
                </a:solidFill>
                <a:effectLst>
                  <a:outerShdw blurRad="38100" dist="38100" dir="2700000" algn="tl">
                    <a:srgbClr val="000000">
                      <a:alpha val="43137"/>
                    </a:srgbClr>
                  </a:outerShdw>
                </a:effectLst>
              </a:rPr>
              <a:t>＝「不正義」だからゴールには不適切</a:t>
            </a:r>
            <a:endParaRPr kumimoji="1" lang="ja-JP" altLang="en-US" sz="2800" u="sng" dirty="0">
              <a:solidFill>
                <a:srgbClr val="FF0000"/>
              </a:solidFill>
              <a:effectLst>
                <a:outerShdw blurRad="38100" dist="38100" dir="2700000" algn="tl">
                  <a:srgbClr val="000000">
                    <a:alpha val="43137"/>
                  </a:srgbClr>
                </a:outerShdw>
              </a:effectLst>
            </a:endParaRPr>
          </a:p>
        </p:txBody>
      </p:sp>
      <p:sp>
        <p:nvSpPr>
          <p:cNvPr id="6" name="円/楕円 5"/>
          <p:cNvSpPr/>
          <p:nvPr/>
        </p:nvSpPr>
        <p:spPr bwMode="auto">
          <a:xfrm>
            <a:off x="2395330" y="4094922"/>
            <a:ext cx="1961085" cy="56653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grpSp>
        <p:nvGrpSpPr>
          <p:cNvPr id="9" name="グループ化 8"/>
          <p:cNvGrpSpPr/>
          <p:nvPr/>
        </p:nvGrpSpPr>
        <p:grpSpPr>
          <a:xfrm>
            <a:off x="384561" y="620058"/>
            <a:ext cx="8568952" cy="72008"/>
            <a:chOff x="969132" y="3140011"/>
            <a:chExt cx="9074564" cy="72008"/>
          </a:xfrm>
        </p:grpSpPr>
        <p:sp>
          <p:nvSpPr>
            <p:cNvPr id="10" name="正方形/長方形 9"/>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2" name="正方形/長方形 11"/>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3" name="正方形/長方形 12"/>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4" name="正方形/長方形 13"/>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5" name="正方形/長方形 14"/>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16602661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852936"/>
            <a:ext cx="7793037" cy="1143000"/>
          </a:xfrm>
        </p:spPr>
        <p:txBody>
          <a:bodyPr/>
          <a:lstStyle/>
          <a:p>
            <a:r>
              <a:rPr lang="ja-JP" altLang="en-US" dirty="0"/>
              <a:t>２</a:t>
            </a:r>
            <a:r>
              <a:rPr kumimoji="1" lang="ja-JP" altLang="en-US" dirty="0"/>
              <a:t>－２．　電力と水素供給</a:t>
            </a:r>
            <a:r>
              <a:rPr kumimoji="1" lang="en-US" altLang="ja-JP" dirty="0"/>
              <a:t/>
            </a:r>
            <a:br>
              <a:rPr kumimoji="1" lang="en-US" altLang="ja-JP" dirty="0"/>
            </a:br>
            <a:r>
              <a:rPr kumimoji="1" lang="ja-JP" altLang="en-US" dirty="0"/>
              <a:t>　　　　　　</a:t>
            </a:r>
            <a:r>
              <a:rPr lang="ja-JP" altLang="en-US" dirty="0"/>
              <a:t>そして、蓄電力</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40</a:t>
            </a:fld>
            <a:endParaRPr lang="en-US" altLang="ja-JP">
              <a:solidFill>
                <a:srgbClr val="000000"/>
              </a:solidFill>
            </a:endParaRPr>
          </a:p>
        </p:txBody>
      </p:sp>
      <p:grpSp>
        <p:nvGrpSpPr>
          <p:cNvPr id="5" name="グループ化 4"/>
          <p:cNvGrpSpPr/>
          <p:nvPr/>
        </p:nvGrpSpPr>
        <p:grpSpPr>
          <a:xfrm>
            <a:off x="299536" y="789937"/>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16148743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404664"/>
            <a:ext cx="7793037" cy="651222"/>
          </a:xfrm>
        </p:spPr>
        <p:txBody>
          <a:bodyPr/>
          <a:lstStyle/>
          <a:p>
            <a:r>
              <a:rPr kumimoji="1" lang="ja-JP" altLang="en-US" sz="4000" dirty="0"/>
              <a:t>電力網はどうなるか</a:t>
            </a:r>
          </a:p>
        </p:txBody>
      </p:sp>
      <p:sp>
        <p:nvSpPr>
          <p:cNvPr id="3" name="コンテンツ プレースホルダー 2"/>
          <p:cNvSpPr>
            <a:spLocks noGrp="1"/>
          </p:cNvSpPr>
          <p:nvPr>
            <p:ph idx="1"/>
          </p:nvPr>
        </p:nvSpPr>
        <p:spPr>
          <a:xfrm>
            <a:off x="611560" y="1268760"/>
            <a:ext cx="8424936" cy="5040560"/>
          </a:xfrm>
        </p:spPr>
        <p:txBody>
          <a:bodyPr/>
          <a:lstStyle/>
          <a:p>
            <a:r>
              <a:rPr kumimoji="1" lang="ja-JP" altLang="en-US" dirty="0"/>
              <a:t>全国グリッド：</a:t>
            </a:r>
            <a:r>
              <a:rPr kumimoji="1" lang="ja-JP" altLang="en-US" dirty="0">
                <a:solidFill>
                  <a:srgbClr val="FF0000"/>
                </a:solidFill>
              </a:rPr>
              <a:t>一応、安定電力供給が前提</a:t>
            </a:r>
            <a:endParaRPr kumimoji="1" lang="en-US" altLang="ja-JP" dirty="0">
              <a:solidFill>
                <a:srgbClr val="FF0000"/>
              </a:solidFill>
            </a:endParaRPr>
          </a:p>
          <a:p>
            <a:pPr lvl="1"/>
            <a:r>
              <a:rPr lang="ja-JP" altLang="en-US" dirty="0"/>
              <a:t>５０、６０</a:t>
            </a:r>
            <a:r>
              <a:rPr lang="en-US" altLang="ja-JP" dirty="0"/>
              <a:t>Hz</a:t>
            </a:r>
            <a:r>
              <a:rPr lang="ja-JP" altLang="en-US" dirty="0"/>
              <a:t>共存の状況を考えると、直流幹線網？</a:t>
            </a:r>
            <a:endParaRPr kumimoji="1" lang="en-US" altLang="ja-JP" dirty="0"/>
          </a:p>
          <a:p>
            <a:pPr lvl="1"/>
            <a:r>
              <a:rPr kumimoji="1" lang="ja-JP" altLang="en-US" dirty="0">
                <a:solidFill>
                  <a:srgbClr val="FF0000"/>
                </a:solidFill>
                <a:effectLst>
                  <a:outerShdw blurRad="38100" dist="38100" dir="2700000" algn="tl">
                    <a:srgbClr val="000000">
                      <a:alpha val="43137"/>
                    </a:srgbClr>
                  </a:outerShdw>
                </a:effectLst>
              </a:rPr>
              <a:t>５０</a:t>
            </a:r>
            <a:r>
              <a:rPr kumimoji="1" lang="en-US" altLang="ja-JP" dirty="0">
                <a:solidFill>
                  <a:srgbClr val="FF0000"/>
                </a:solidFill>
                <a:effectLst>
                  <a:outerShdw blurRad="38100" dist="38100" dir="2700000" algn="tl">
                    <a:srgbClr val="000000">
                      <a:alpha val="43137"/>
                    </a:srgbClr>
                  </a:outerShdw>
                </a:effectLst>
              </a:rPr>
              <a:t>Hz</a:t>
            </a:r>
            <a:r>
              <a:rPr kumimoji="1" lang="ja-JP" altLang="en-US" dirty="0">
                <a:solidFill>
                  <a:srgbClr val="FF0000"/>
                </a:solidFill>
                <a:effectLst>
                  <a:outerShdw blurRad="38100" dist="38100" dir="2700000" algn="tl">
                    <a:srgbClr val="000000">
                      <a:alpha val="43137"/>
                    </a:srgbClr>
                  </a:outerShdw>
                </a:effectLst>
              </a:rPr>
              <a:t>域</a:t>
            </a:r>
            <a:endParaRPr kumimoji="1" lang="en-US" altLang="ja-JP" dirty="0">
              <a:solidFill>
                <a:srgbClr val="FF0000"/>
              </a:solidFill>
              <a:effectLst>
                <a:outerShdw blurRad="38100" dist="38100" dir="2700000" algn="tl">
                  <a:srgbClr val="000000">
                    <a:alpha val="43137"/>
                  </a:srgbClr>
                </a:outerShdw>
              </a:effectLst>
            </a:endParaRPr>
          </a:p>
          <a:p>
            <a:pPr lvl="1"/>
            <a:r>
              <a:rPr kumimoji="1" lang="ja-JP" altLang="en-US" dirty="0"/>
              <a:t>風力のポテンシャルは、陸上、洋上ともに北海道と東北、そして、千葉に多少</a:t>
            </a:r>
            <a:endParaRPr kumimoji="1" lang="en-US" altLang="ja-JP" dirty="0"/>
          </a:p>
          <a:p>
            <a:pPr lvl="1"/>
            <a:r>
              <a:rPr kumimoji="1" lang="ja-JP" altLang="en-US" dirty="0"/>
              <a:t>北海道、津軽地方などの洋上風力の電力</a:t>
            </a:r>
            <a:endParaRPr kumimoji="1" lang="en-US" altLang="ja-JP" dirty="0"/>
          </a:p>
          <a:p>
            <a:pPr lvl="1"/>
            <a:r>
              <a:rPr lang="ja-JP" altLang="en-US" dirty="0"/>
              <a:t>東北地方などの地熱発電</a:t>
            </a:r>
            <a:endParaRPr lang="en-US" altLang="ja-JP" dirty="0"/>
          </a:p>
          <a:p>
            <a:pPr lvl="1"/>
            <a:r>
              <a:rPr kumimoji="1" lang="ja-JP" altLang="en-US" dirty="0">
                <a:solidFill>
                  <a:srgbClr val="FF0000"/>
                </a:solidFill>
                <a:effectLst>
                  <a:outerShdw blurRad="38100" dist="38100" dir="2700000" algn="tl">
                    <a:srgbClr val="000000">
                      <a:alpha val="43137"/>
                    </a:srgbClr>
                  </a:outerShdw>
                </a:effectLst>
              </a:rPr>
              <a:t>６０</a:t>
            </a:r>
            <a:r>
              <a:rPr kumimoji="1" lang="en-US" altLang="ja-JP" dirty="0">
                <a:solidFill>
                  <a:srgbClr val="FF0000"/>
                </a:solidFill>
                <a:effectLst>
                  <a:outerShdw blurRad="38100" dist="38100" dir="2700000" algn="tl">
                    <a:srgbClr val="000000">
                      <a:alpha val="43137"/>
                    </a:srgbClr>
                  </a:outerShdw>
                </a:effectLst>
              </a:rPr>
              <a:t>Hz</a:t>
            </a:r>
            <a:r>
              <a:rPr kumimoji="1" lang="ja-JP" altLang="en-US" dirty="0">
                <a:solidFill>
                  <a:srgbClr val="FF0000"/>
                </a:solidFill>
                <a:effectLst>
                  <a:outerShdw blurRad="38100" dist="38100" dir="2700000" algn="tl">
                    <a:srgbClr val="000000">
                      <a:alpha val="43137"/>
                    </a:srgbClr>
                  </a:outerShdw>
                </a:effectLst>
              </a:rPr>
              <a:t>域</a:t>
            </a:r>
            <a:endParaRPr kumimoji="1" lang="en-US" altLang="ja-JP" dirty="0">
              <a:solidFill>
                <a:srgbClr val="FF0000"/>
              </a:solidFill>
              <a:effectLst>
                <a:outerShdw blurRad="38100" dist="38100" dir="2700000" algn="tl">
                  <a:srgbClr val="000000">
                    <a:alpha val="43137"/>
                  </a:srgbClr>
                </a:outerShdw>
              </a:effectLst>
            </a:endParaRPr>
          </a:p>
          <a:p>
            <a:pPr lvl="1"/>
            <a:r>
              <a:rPr lang="ja-JP" altLang="en-US" dirty="0"/>
              <a:t>風力のポテンシャルは九州と山陰に若干ある</a:t>
            </a:r>
            <a:endParaRPr lang="en-US" altLang="ja-JP" dirty="0"/>
          </a:p>
          <a:p>
            <a:pPr lvl="1"/>
            <a:r>
              <a:rPr lang="ja-JP" altLang="en-US" dirty="0"/>
              <a:t>地熱は九州に多少</a:t>
            </a:r>
            <a:endParaRPr lang="en-US" altLang="ja-JP" dirty="0"/>
          </a:p>
          <a:p>
            <a:pPr lvl="1"/>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41</a:t>
            </a:fld>
            <a:endParaRPr lang="en-US" altLang="ja-JP">
              <a:solidFill>
                <a:srgbClr val="000000"/>
              </a:solidFill>
            </a:endParaRPr>
          </a:p>
        </p:txBody>
      </p:sp>
      <p:grpSp>
        <p:nvGrpSpPr>
          <p:cNvPr id="5" name="グループ化 4"/>
          <p:cNvGrpSpPr/>
          <p:nvPr/>
        </p:nvGrpSpPr>
        <p:grpSpPr>
          <a:xfrm>
            <a:off x="299536" y="1052736"/>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16737423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387424"/>
            <a:ext cx="7793037" cy="1143000"/>
          </a:xfrm>
        </p:spPr>
        <p:txBody>
          <a:bodyPr/>
          <a:lstStyle/>
          <a:p>
            <a:pPr algn="ctr"/>
            <a:r>
              <a:rPr kumimoji="1" lang="ja-JP" altLang="en-US" sz="3600" dirty="0"/>
              <a:t>風力ポテンシャルマップ</a:t>
            </a:r>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42</a:t>
            </a:fld>
            <a:endParaRPr lang="en-US" altLang="ja-JP">
              <a:solidFill>
                <a:srgbClr val="000000"/>
              </a:solidFill>
            </a:endParaRPr>
          </a:p>
        </p:txBody>
      </p:sp>
      <p:pic>
        <p:nvPicPr>
          <p:cNvPr id="3074" name="Picture 2" descr="C:\Users\user\Google ドライブ\通常用\nedo_energy3_6_7s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64" y="1340768"/>
            <a:ext cx="8821964" cy="547260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299536" y="908720"/>
            <a:ext cx="8568952" cy="72008"/>
            <a:chOff x="969132" y="3140011"/>
            <a:chExt cx="9074564" cy="72008"/>
          </a:xfrm>
        </p:grpSpPr>
        <p:sp>
          <p:nvSpPr>
            <p:cNvPr id="7" name="正方形/長方形 6"/>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2" name="正方形/長方形 11"/>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
        <p:nvSpPr>
          <p:cNvPr id="5" name="テキスト ボックス 4"/>
          <p:cNvSpPr txBox="1"/>
          <p:nvPr/>
        </p:nvSpPr>
        <p:spPr>
          <a:xfrm>
            <a:off x="707956" y="908720"/>
            <a:ext cx="1415772" cy="461665"/>
          </a:xfrm>
          <a:prstGeom prst="rect">
            <a:avLst/>
          </a:prstGeom>
          <a:noFill/>
        </p:spPr>
        <p:txBody>
          <a:bodyPr wrap="none" rtlCol="0">
            <a:spAutoFit/>
          </a:bodyPr>
          <a:lstStyle/>
          <a:p>
            <a:r>
              <a:rPr kumimoji="1" lang="ja-JP" altLang="en-US" dirty="0"/>
              <a:t>陸上風力</a:t>
            </a:r>
          </a:p>
        </p:txBody>
      </p:sp>
      <p:sp>
        <p:nvSpPr>
          <p:cNvPr id="13" name="テキスト ボックス 12"/>
          <p:cNvSpPr txBox="1"/>
          <p:nvPr/>
        </p:nvSpPr>
        <p:spPr>
          <a:xfrm>
            <a:off x="5309376" y="944724"/>
            <a:ext cx="1415772" cy="461665"/>
          </a:xfrm>
          <a:prstGeom prst="rect">
            <a:avLst/>
          </a:prstGeom>
          <a:noFill/>
        </p:spPr>
        <p:txBody>
          <a:bodyPr wrap="none" rtlCol="0">
            <a:spAutoFit/>
          </a:bodyPr>
          <a:lstStyle/>
          <a:p>
            <a:r>
              <a:rPr kumimoji="1" lang="ja-JP" altLang="en-US" dirty="0"/>
              <a:t>洋上風力</a:t>
            </a:r>
          </a:p>
        </p:txBody>
      </p:sp>
    </p:spTree>
    <p:extLst>
      <p:ext uri="{BB962C8B-B14F-4D97-AF65-F5344CB8AC3E}">
        <p14:creationId xmlns:p14="http://schemas.microsoft.com/office/powerpoint/2010/main" val="13074183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32656"/>
            <a:ext cx="3349054" cy="1143000"/>
          </a:xfrm>
        </p:spPr>
        <p:txBody>
          <a:bodyPr/>
          <a:lstStyle/>
          <a:p>
            <a:r>
              <a:rPr kumimoji="1" lang="ja-JP" altLang="en-US" sz="3200" dirty="0"/>
              <a:t>地熱の発電</a:t>
            </a:r>
            <a:r>
              <a:rPr kumimoji="1" lang="en-US" altLang="ja-JP" sz="3200" dirty="0"/>
              <a:t/>
            </a:r>
            <a:br>
              <a:rPr kumimoji="1" lang="en-US" altLang="ja-JP" sz="3200" dirty="0"/>
            </a:br>
            <a:r>
              <a:rPr lang="ja-JP" altLang="en-US" sz="3200" dirty="0"/>
              <a:t>ポテンシャル</a:t>
            </a:r>
            <a:endParaRPr kumimoji="1" lang="ja-JP" altLang="en-US" sz="3200" dirty="0"/>
          </a:p>
        </p:txBody>
      </p:sp>
      <p:sp>
        <p:nvSpPr>
          <p:cNvPr id="3" name="コンテンツ プレースホルダー 2"/>
          <p:cNvSpPr>
            <a:spLocks noGrp="1"/>
          </p:cNvSpPr>
          <p:nvPr>
            <p:ph idx="1"/>
          </p:nvPr>
        </p:nvSpPr>
        <p:spPr>
          <a:xfrm>
            <a:off x="467544" y="1690464"/>
            <a:ext cx="2880320" cy="4114800"/>
          </a:xfrm>
        </p:spPr>
        <p:txBody>
          <a:bodyPr/>
          <a:lstStyle/>
          <a:p>
            <a:r>
              <a:rPr kumimoji="1" lang="ja-JP" altLang="en-US" sz="2800" dirty="0"/>
              <a:t>北海道</a:t>
            </a:r>
            <a:endParaRPr kumimoji="1" lang="en-US" altLang="ja-JP" sz="2800" dirty="0"/>
          </a:p>
          <a:p>
            <a:r>
              <a:rPr lang="ja-JP" altLang="en-US" sz="2800" dirty="0"/>
              <a:t>東北</a:t>
            </a:r>
            <a:endParaRPr lang="en-US" altLang="ja-JP" sz="2800" dirty="0"/>
          </a:p>
          <a:p>
            <a:r>
              <a:rPr kumimoji="1" lang="ja-JP" altLang="en-US" sz="2800" dirty="0"/>
              <a:t>北陸</a:t>
            </a:r>
            <a:endParaRPr kumimoji="1" lang="en-US" altLang="ja-JP" sz="2800" dirty="0"/>
          </a:p>
          <a:p>
            <a:r>
              <a:rPr lang="ja-JP" altLang="en-US" sz="2800" dirty="0"/>
              <a:t>群馬・長野</a:t>
            </a:r>
            <a:endParaRPr lang="en-US" altLang="ja-JP" sz="2800" dirty="0"/>
          </a:p>
          <a:p>
            <a:r>
              <a:rPr kumimoji="1" lang="ja-JP" altLang="en-US" sz="2800" dirty="0"/>
              <a:t>静岡</a:t>
            </a:r>
            <a:endParaRPr kumimoji="1" lang="en-US" altLang="ja-JP" sz="2800" dirty="0"/>
          </a:p>
          <a:p>
            <a:r>
              <a:rPr kumimoji="1" lang="ja-JP" altLang="en-US" sz="2800" dirty="0"/>
              <a:t>大分・熊本</a:t>
            </a:r>
            <a:endParaRPr kumimoji="1" lang="en-US" altLang="ja-JP" sz="2800"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43</a:t>
            </a:fld>
            <a:endParaRPr lang="en-US" altLang="ja-JP">
              <a:solidFill>
                <a:srgbClr val="000000"/>
              </a:solidFill>
            </a:endParaRPr>
          </a:p>
        </p:txBody>
      </p:sp>
      <p:pic>
        <p:nvPicPr>
          <p:cNvPr id="4098" name="Picture 2" descr="C:\Users\user\Google ドライブ\通常用\GeoThermalPotent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0"/>
            <a:ext cx="5067300" cy="676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3607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188640"/>
            <a:ext cx="7793037" cy="576064"/>
          </a:xfrm>
        </p:spPr>
        <p:txBody>
          <a:bodyPr/>
          <a:lstStyle/>
          <a:p>
            <a:r>
              <a:rPr kumimoji="1" lang="ja-JP" altLang="en-US" sz="4000" dirty="0"/>
              <a:t>電力の供給・蓄電　２０５０</a:t>
            </a:r>
          </a:p>
        </p:txBody>
      </p:sp>
      <p:sp>
        <p:nvSpPr>
          <p:cNvPr id="3" name="コンテンツ プレースホルダー 2"/>
          <p:cNvSpPr>
            <a:spLocks noGrp="1"/>
          </p:cNvSpPr>
          <p:nvPr>
            <p:ph idx="1"/>
          </p:nvPr>
        </p:nvSpPr>
        <p:spPr>
          <a:xfrm>
            <a:off x="395536" y="836712"/>
            <a:ext cx="8748464" cy="5040560"/>
          </a:xfrm>
        </p:spPr>
        <p:txBody>
          <a:bodyPr/>
          <a:lstStyle/>
          <a:p>
            <a:r>
              <a:rPr lang="ja-JP" altLang="en-US" dirty="0"/>
              <a:t>一戸建ての家庭には、</a:t>
            </a:r>
            <a:r>
              <a:rPr lang="ja-JP" altLang="en-US" dirty="0">
                <a:solidFill>
                  <a:srgbClr val="FF0000"/>
                </a:solidFill>
              </a:rPr>
              <a:t>太陽電池が１００％設置</a:t>
            </a:r>
            <a:r>
              <a:rPr lang="ja-JP" altLang="en-US" dirty="0"/>
              <a:t>されている。</a:t>
            </a:r>
            <a:endParaRPr lang="en-US" altLang="ja-JP" dirty="0"/>
          </a:p>
          <a:p>
            <a:r>
              <a:rPr lang="ja-JP" altLang="en-US" dirty="0"/>
              <a:t>静岡県など冬の晴天の多い地域では</a:t>
            </a:r>
            <a:r>
              <a:rPr lang="ja-JP" altLang="en-US" dirty="0">
                <a:solidFill>
                  <a:srgbClr val="FF0000"/>
                </a:solidFill>
              </a:rPr>
              <a:t>太陽熱温水器も</a:t>
            </a:r>
            <a:r>
              <a:rPr lang="ja-JP" altLang="en-US" dirty="0"/>
              <a:t>設置。</a:t>
            </a:r>
            <a:endParaRPr lang="en-US" altLang="ja-JP" dirty="0"/>
          </a:p>
          <a:p>
            <a:r>
              <a:rPr lang="ja-JP" altLang="en-US" dirty="0"/>
              <a:t>蓄電池がかなりの家庭に設置されている。なぜならば、</a:t>
            </a:r>
            <a:r>
              <a:rPr lang="ja-JP" altLang="en-US" dirty="0">
                <a:solidFill>
                  <a:srgbClr val="FF0000"/>
                </a:solidFill>
              </a:rPr>
              <a:t>ときどき、電気の価格がほとんどタダ</a:t>
            </a:r>
            <a:r>
              <a:rPr lang="ja-JP" altLang="en-US" dirty="0"/>
              <a:t>になるときがある。</a:t>
            </a:r>
            <a:endParaRPr lang="en-US" altLang="ja-JP" dirty="0"/>
          </a:p>
          <a:p>
            <a:pPr lvl="1"/>
            <a:r>
              <a:rPr lang="ja-JP" altLang="en-US" dirty="0"/>
              <a:t>再生可能エネルギーが主要な電力源になっていて、条件が良いときには、かなり電力が余るから。</a:t>
            </a:r>
            <a:endParaRPr lang="en-US" altLang="ja-JP" dirty="0"/>
          </a:p>
          <a:p>
            <a:r>
              <a:rPr lang="ja-JP" altLang="en-US" dirty="0">
                <a:solidFill>
                  <a:srgbClr val="FF0000"/>
                </a:solidFill>
              </a:rPr>
              <a:t>電気自動車</a:t>
            </a:r>
            <a:r>
              <a:rPr lang="ja-JP" altLang="en-US" dirty="0"/>
              <a:t>をもっている家庭は、その電池を家庭用の配線に接続し、蓄電用にも活用している。</a:t>
            </a:r>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44</a:t>
            </a:fld>
            <a:endParaRPr lang="en-US" altLang="ja-JP">
              <a:solidFill>
                <a:srgbClr val="000000"/>
              </a:solidFill>
            </a:endParaRPr>
          </a:p>
        </p:txBody>
      </p:sp>
      <p:grpSp>
        <p:nvGrpSpPr>
          <p:cNvPr id="5" name="グループ化 4"/>
          <p:cNvGrpSpPr/>
          <p:nvPr/>
        </p:nvGrpSpPr>
        <p:grpSpPr>
          <a:xfrm>
            <a:off x="299536" y="789937"/>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34617839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113482"/>
            <a:ext cx="7793037" cy="867246"/>
          </a:xfrm>
        </p:spPr>
        <p:txBody>
          <a:bodyPr/>
          <a:lstStyle/>
          <a:p>
            <a:r>
              <a:rPr kumimoji="1" lang="ja-JP" altLang="en-US" sz="4000" dirty="0"/>
              <a:t>大牟田メガソーラの発電量</a:t>
            </a:r>
          </a:p>
        </p:txBody>
      </p:sp>
      <p:sp>
        <p:nvSpPr>
          <p:cNvPr id="3" name="コンテンツ プレースホルダー 2"/>
          <p:cNvSpPr>
            <a:spLocks noGrp="1"/>
          </p:cNvSpPr>
          <p:nvPr>
            <p:ph idx="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45</a:t>
            </a:fld>
            <a:endParaRPr lang="en-US" altLang="ja-JP">
              <a:solidFill>
                <a:srgbClr val="000000"/>
              </a:solidFill>
            </a:endParaRPr>
          </a:p>
        </p:txBody>
      </p:sp>
      <p:pic>
        <p:nvPicPr>
          <p:cNvPr id="9218" name="Picture 2" descr="C:\Users\IY\Documents\Dropbox\通常用\Omuta1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88672"/>
            <a:ext cx="7776864" cy="463116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299536" y="1124744"/>
            <a:ext cx="8568952" cy="72008"/>
            <a:chOff x="969132" y="3140011"/>
            <a:chExt cx="9074564" cy="72008"/>
          </a:xfrm>
        </p:grpSpPr>
        <p:sp>
          <p:nvSpPr>
            <p:cNvPr id="7" name="正方形/長方形 6"/>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2" name="正方形/長方形 11"/>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24148304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44624"/>
            <a:ext cx="8116391" cy="1224136"/>
          </a:xfrm>
        </p:spPr>
        <p:txBody>
          <a:bodyPr/>
          <a:lstStyle/>
          <a:p>
            <a:r>
              <a:rPr kumimoji="1" lang="ja-JP" altLang="en-US" sz="3600" dirty="0"/>
              <a:t>日本中の空地が太陽電池で埋まっている</a:t>
            </a:r>
          </a:p>
        </p:txBody>
      </p:sp>
      <p:sp>
        <p:nvSpPr>
          <p:cNvPr id="3" name="コンテンツ プレースホルダー 2"/>
          <p:cNvSpPr>
            <a:spLocks noGrp="1"/>
          </p:cNvSpPr>
          <p:nvPr>
            <p:ph idx="1"/>
          </p:nvPr>
        </p:nvSpPr>
        <p:spPr>
          <a:xfrm>
            <a:off x="683568" y="1628800"/>
            <a:ext cx="8136904" cy="4608512"/>
          </a:xfrm>
        </p:spPr>
        <p:txBody>
          <a:bodyPr/>
          <a:lstStyle/>
          <a:p>
            <a:r>
              <a:rPr kumimoji="1" lang="ja-JP" altLang="en-US" dirty="0"/>
              <a:t>すべての空き地には太陽電池</a:t>
            </a:r>
            <a:endParaRPr kumimoji="1" lang="en-US" altLang="ja-JP" dirty="0"/>
          </a:p>
          <a:p>
            <a:r>
              <a:rPr lang="ja-JP" altLang="en-US" dirty="0"/>
              <a:t>駐車場には太陽電池の屋根</a:t>
            </a:r>
            <a:endParaRPr lang="en-US" altLang="ja-JP" dirty="0"/>
          </a:p>
          <a:p>
            <a:endParaRPr lang="en-US" altLang="ja-JP" dirty="0"/>
          </a:p>
          <a:p>
            <a:r>
              <a:rPr lang="ja-JP" altLang="en-US" dirty="0"/>
              <a:t>寿命が来た太陽電池は、ガラス（透明度の高い特殊品）がもっとも価値があって、丁寧に分解されてガラスがリユースされている</a:t>
            </a:r>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46</a:t>
            </a:fld>
            <a:endParaRPr lang="en-US" altLang="ja-JP">
              <a:solidFill>
                <a:srgbClr val="000000"/>
              </a:solidFill>
            </a:endParaRPr>
          </a:p>
        </p:txBody>
      </p:sp>
      <p:grpSp>
        <p:nvGrpSpPr>
          <p:cNvPr id="5" name="グループ化 4"/>
          <p:cNvGrpSpPr/>
          <p:nvPr/>
        </p:nvGrpSpPr>
        <p:grpSpPr>
          <a:xfrm>
            <a:off x="299536" y="1484784"/>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26893170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476672"/>
            <a:ext cx="7793037" cy="648444"/>
          </a:xfrm>
        </p:spPr>
        <p:txBody>
          <a:bodyPr/>
          <a:lstStyle/>
          <a:p>
            <a:r>
              <a:rPr kumimoji="1" lang="ja-JP" altLang="en-US" sz="4000" dirty="0"/>
              <a:t>長崎風力発電所</a:t>
            </a:r>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47</a:t>
            </a:fld>
            <a:endParaRPr lang="en-US" altLang="ja-JP">
              <a:solidFill>
                <a:srgbClr val="000000"/>
              </a:solidFill>
            </a:endParaRPr>
          </a:p>
        </p:txBody>
      </p:sp>
      <p:pic>
        <p:nvPicPr>
          <p:cNvPr id="10242" name="Picture 2" descr="C:\Users\IY\Documents\Dropbox\通常用\WindKyush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7968991" cy="475252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907704" y="1052736"/>
            <a:ext cx="5360763" cy="461665"/>
          </a:xfrm>
          <a:prstGeom prst="rect">
            <a:avLst/>
          </a:prstGeom>
          <a:noFill/>
        </p:spPr>
        <p:txBody>
          <a:bodyPr wrap="none" rtlCol="0">
            <a:spAutoFit/>
          </a:bodyPr>
          <a:lstStyle/>
          <a:p>
            <a:r>
              <a:rPr lang="ja-JP" altLang="en-US" dirty="0"/>
              <a:t>定格出力</a:t>
            </a:r>
            <a:r>
              <a:rPr lang="en-US" altLang="ja-JP" dirty="0"/>
              <a:t>50,400kW(2,400kW × 21</a:t>
            </a:r>
            <a:r>
              <a:rPr lang="ja-JP" altLang="en-US" dirty="0"/>
              <a:t>基</a:t>
            </a:r>
            <a:r>
              <a:rPr lang="en-US" altLang="ja-JP" dirty="0"/>
              <a:t>)</a:t>
            </a:r>
            <a:endParaRPr kumimoji="1" lang="ja-JP" altLang="en-US" dirty="0"/>
          </a:p>
        </p:txBody>
      </p:sp>
      <p:cxnSp>
        <p:nvCxnSpPr>
          <p:cNvPr id="7" name="直線コネクタ 6"/>
          <p:cNvCxnSpPr/>
          <p:nvPr/>
        </p:nvCxnSpPr>
        <p:spPr bwMode="auto">
          <a:xfrm flipH="1">
            <a:off x="2379421" y="4055864"/>
            <a:ext cx="5564255" cy="0"/>
          </a:xfrm>
          <a:prstGeom prst="line">
            <a:avLst/>
          </a:prstGeom>
          <a:noFill/>
          <a:ln w="19050" cap="flat" cmpd="sng" algn="ctr">
            <a:solidFill>
              <a:schemeClr val="accent5">
                <a:lumMod val="25000"/>
              </a:schemeClr>
            </a:solidFill>
            <a:prstDash val="solid"/>
            <a:round/>
            <a:headEnd type="none" w="med" len="med"/>
            <a:tailEnd type="none"/>
          </a:ln>
          <a:effectLst/>
        </p:spPr>
      </p:cxnSp>
      <p:cxnSp>
        <p:nvCxnSpPr>
          <p:cNvPr id="11" name="直線コネクタ 10"/>
          <p:cNvCxnSpPr/>
          <p:nvPr/>
        </p:nvCxnSpPr>
        <p:spPr bwMode="auto">
          <a:xfrm flipH="1">
            <a:off x="2373660" y="3573016"/>
            <a:ext cx="5564255" cy="0"/>
          </a:xfrm>
          <a:prstGeom prst="line">
            <a:avLst/>
          </a:prstGeom>
          <a:noFill/>
          <a:ln w="19050" cap="flat" cmpd="sng" algn="ctr">
            <a:solidFill>
              <a:srgbClr val="FFC000"/>
            </a:solidFill>
            <a:prstDash val="solid"/>
            <a:round/>
            <a:headEnd type="none" w="med" len="med"/>
            <a:tailEnd type="none"/>
          </a:ln>
          <a:effectLst/>
        </p:spPr>
      </p:cxnSp>
      <p:grpSp>
        <p:nvGrpSpPr>
          <p:cNvPr id="8" name="グループ化 7"/>
          <p:cNvGrpSpPr/>
          <p:nvPr/>
        </p:nvGrpSpPr>
        <p:grpSpPr>
          <a:xfrm>
            <a:off x="299536" y="1628800"/>
            <a:ext cx="8568952" cy="72008"/>
            <a:chOff x="969132" y="3140011"/>
            <a:chExt cx="9074564" cy="72008"/>
          </a:xfrm>
        </p:grpSpPr>
        <p:sp>
          <p:nvSpPr>
            <p:cNvPr id="9" name="正方形/長方形 8"/>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2" name="正方形/長方形 11"/>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3" name="正方形/長方形 12"/>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4" name="正方形/長方形 13"/>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5" name="正方形/長方形 14"/>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20492195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a:xfrm>
            <a:off x="480764" y="476672"/>
            <a:ext cx="8267700" cy="620712"/>
          </a:xfrm>
        </p:spPr>
        <p:txBody>
          <a:bodyPr/>
          <a:lstStyle/>
          <a:p>
            <a:r>
              <a:rPr lang="en-US" altLang="ja-JP" sz="3200" dirty="0"/>
              <a:t>WWF</a:t>
            </a:r>
            <a:r>
              <a:rPr lang="ja-JP" altLang="en-US" sz="3200" dirty="0"/>
              <a:t>の世界１００％自然エネルギーシナリオ</a:t>
            </a:r>
            <a:r>
              <a:rPr lang="en-US" altLang="ja-JP" sz="1400" dirty="0"/>
              <a:t/>
            </a:r>
            <a:br>
              <a:rPr lang="en-US" altLang="ja-JP" sz="1400" dirty="0"/>
            </a:br>
            <a:r>
              <a:rPr lang="en-US" altLang="ja-JP" sz="1400" dirty="0">
                <a:hlinkClick r:id="rId2"/>
              </a:rPr>
              <a:t>http://www.wwf.or.jp/activities/lib/pdf_climate/green-energy/WWF_EnergyVisionReport_sm.pdf</a:t>
            </a:r>
            <a:endParaRPr lang="ja-JP" altLang="en-US" sz="1400" dirty="0"/>
          </a:p>
        </p:txBody>
      </p:sp>
      <p:sp>
        <p:nvSpPr>
          <p:cNvPr id="41987"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FB108887-2BFF-4CD2-AD6F-F1D4306F74D2}" type="slidenum">
              <a:rPr kumimoji="0" lang="en-US" altLang="ja-JP" sz="1400" smtClean="0"/>
              <a:pPr eaLnBrk="1" hangingPunct="1"/>
              <a:t>48</a:t>
            </a:fld>
            <a:endParaRPr kumimoji="0" lang="en-US" altLang="ja-JP" sz="1400"/>
          </a:p>
        </p:txBody>
      </p:sp>
      <p:pic>
        <p:nvPicPr>
          <p:cNvPr id="41988" name="Picture 2" descr="E:\Picture-D\WWF100NE20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381125"/>
            <a:ext cx="913606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テキスト ボックス 4"/>
          <p:cNvSpPr txBox="1">
            <a:spLocks noChangeArrowheads="1"/>
          </p:cNvSpPr>
          <p:nvPr/>
        </p:nvSpPr>
        <p:spPr bwMode="auto">
          <a:xfrm>
            <a:off x="600075" y="5486400"/>
            <a:ext cx="6746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l" eaLnBrk="1" hangingPunct="1"/>
            <a:r>
              <a:rPr lang="ja-JP" altLang="en-US" dirty="0">
                <a:solidFill>
                  <a:srgbClr val="FF0000"/>
                </a:solidFill>
              </a:rPr>
              <a:t>疑問点</a:t>
            </a:r>
            <a:r>
              <a:rPr lang="ja-JP" altLang="en-US" dirty="0">
                <a:solidFill>
                  <a:srgbClr val="FF0000"/>
                </a:solidFill>
                <a:sym typeface="Wingdings" pitchFamily="2" charset="2"/>
              </a:rPr>
              <a:t>　　</a:t>
            </a:r>
            <a:r>
              <a:rPr lang="en-US" altLang="ja-JP" dirty="0">
                <a:solidFill>
                  <a:srgbClr val="FF0000"/>
                </a:solidFill>
                <a:sym typeface="Wingdings" pitchFamily="2" charset="2"/>
              </a:rPr>
              <a:t>	</a:t>
            </a:r>
            <a:r>
              <a:rPr lang="ja-JP" altLang="en-US" dirty="0">
                <a:solidFill>
                  <a:srgbClr val="FF0000"/>
                </a:solidFill>
                <a:sym typeface="Wingdings" pitchFamily="2" charset="2"/>
              </a:rPr>
              <a:t>１．</a:t>
            </a:r>
            <a:r>
              <a:rPr lang="en-US" altLang="ja-JP" dirty="0">
                <a:solidFill>
                  <a:srgbClr val="FF0000"/>
                </a:solidFill>
              </a:rPr>
              <a:t>Bio</a:t>
            </a:r>
            <a:r>
              <a:rPr lang="ja-JP" altLang="en-US" dirty="0">
                <a:solidFill>
                  <a:srgbClr val="FF0000"/>
                </a:solidFill>
              </a:rPr>
              <a:t>の技術的進化は期待できるか</a:t>
            </a:r>
            <a:endParaRPr lang="en-US" altLang="ja-JP" dirty="0">
              <a:solidFill>
                <a:srgbClr val="FF0000"/>
              </a:solidFill>
            </a:endParaRPr>
          </a:p>
          <a:p>
            <a:pPr algn="l" eaLnBrk="1" hangingPunct="1"/>
            <a:r>
              <a:rPr lang="en-US" altLang="ja-JP" dirty="0">
                <a:solidFill>
                  <a:srgbClr val="FF0000"/>
                </a:solidFill>
              </a:rPr>
              <a:t>		</a:t>
            </a:r>
            <a:r>
              <a:rPr lang="ja-JP" altLang="en-US" dirty="0">
                <a:solidFill>
                  <a:srgbClr val="FF0000"/>
                </a:solidFill>
              </a:rPr>
              <a:t>２．自動車は何で走るのか</a:t>
            </a:r>
            <a:endParaRPr lang="en-US" altLang="ja-JP" dirty="0">
              <a:solidFill>
                <a:srgbClr val="FF0000"/>
              </a:solidFill>
            </a:endParaRPr>
          </a:p>
          <a:p>
            <a:pPr algn="l" eaLnBrk="1" hangingPunct="1"/>
            <a:r>
              <a:rPr lang="en-US" altLang="ja-JP" dirty="0">
                <a:solidFill>
                  <a:srgbClr val="FF0000"/>
                </a:solidFill>
              </a:rPr>
              <a:t>		</a:t>
            </a:r>
            <a:r>
              <a:rPr lang="ja-JP" altLang="en-US" dirty="0">
                <a:solidFill>
                  <a:srgbClr val="FF0000"/>
                </a:solidFill>
              </a:rPr>
              <a:t>３．不安定な電力はどうするか</a:t>
            </a:r>
          </a:p>
        </p:txBody>
      </p:sp>
      <p:grpSp>
        <p:nvGrpSpPr>
          <p:cNvPr id="6" name="グループ化 5"/>
          <p:cNvGrpSpPr/>
          <p:nvPr/>
        </p:nvGrpSpPr>
        <p:grpSpPr>
          <a:xfrm>
            <a:off x="299536" y="1268760"/>
            <a:ext cx="8568952" cy="72008"/>
            <a:chOff x="969132" y="3140011"/>
            <a:chExt cx="9074564" cy="72008"/>
          </a:xfrm>
        </p:grpSpPr>
        <p:sp>
          <p:nvSpPr>
            <p:cNvPr id="7" name="正方形/長方形 6"/>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2" name="正方形/長方形 11"/>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37762199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341313" y="142875"/>
            <a:ext cx="7793037" cy="590550"/>
          </a:xfrm>
        </p:spPr>
        <p:txBody>
          <a:bodyPr/>
          <a:lstStyle/>
          <a:p>
            <a:r>
              <a:rPr lang="en-US" altLang="ja-JP" sz="3600" dirty="0"/>
              <a:t>WWF</a:t>
            </a:r>
            <a:r>
              <a:rPr lang="ja-JP" altLang="en-US" sz="3600" dirty="0"/>
              <a:t>世界シナリオ続き</a:t>
            </a:r>
          </a:p>
        </p:txBody>
      </p:sp>
      <p:sp>
        <p:nvSpPr>
          <p:cNvPr id="43011" name="コンテンツ プレースホルダー 2"/>
          <p:cNvSpPr>
            <a:spLocks noGrp="1"/>
          </p:cNvSpPr>
          <p:nvPr>
            <p:ph idx="1"/>
          </p:nvPr>
        </p:nvSpPr>
        <p:spPr>
          <a:xfrm>
            <a:off x="797898" y="2289221"/>
            <a:ext cx="8508888" cy="4568779"/>
          </a:xfrm>
        </p:spPr>
        <p:txBody>
          <a:bodyPr/>
          <a:lstStyle/>
          <a:p>
            <a:endParaRPr lang="ja-JP" altLang="en-US" dirty="0"/>
          </a:p>
        </p:txBody>
      </p:sp>
      <p:sp>
        <p:nvSpPr>
          <p:cNvPr id="43012" name="スライド番号プレースホルダー 3"/>
          <p:cNvSpPr>
            <a:spLocks noGrp="1"/>
          </p:cNvSpPr>
          <p:nvPr>
            <p:ph type="sldNum" sz="quarter" idx="12"/>
          </p:nvPr>
        </p:nvSpPr>
        <p:spPr>
          <a:xfrm>
            <a:off x="6709433" y="6551971"/>
            <a:ext cx="2085512" cy="5076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5463EA00-4FED-476A-82E8-D715BB063414}" type="slidenum">
              <a:rPr kumimoji="0" lang="en-US" altLang="ja-JP" sz="1400" smtClean="0"/>
              <a:pPr eaLnBrk="1" hangingPunct="1"/>
              <a:t>49</a:t>
            </a:fld>
            <a:endParaRPr kumimoji="0" lang="en-US" altLang="ja-JP" sz="1400"/>
          </a:p>
        </p:txBody>
      </p:sp>
      <p:pic>
        <p:nvPicPr>
          <p:cNvPr id="43013" name="Picture 2" descr="E:\Picture-D\WWF100NE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42" y="1628800"/>
            <a:ext cx="8471276" cy="52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テキスト ボックス 4"/>
          <p:cNvSpPr txBox="1">
            <a:spLocks noChangeArrowheads="1"/>
          </p:cNvSpPr>
          <p:nvPr/>
        </p:nvSpPr>
        <p:spPr bwMode="auto">
          <a:xfrm>
            <a:off x="6150984" y="5074803"/>
            <a:ext cx="21897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dirty="0"/>
              <a:t>不安定な発電</a:t>
            </a:r>
            <a:r>
              <a:rPr lang="en-US" altLang="ja-JP" dirty="0"/>
              <a:t/>
            </a:r>
            <a:br>
              <a:rPr lang="en-US" altLang="ja-JP" dirty="0"/>
            </a:br>
            <a:r>
              <a:rPr lang="ja-JP" altLang="en-US" dirty="0"/>
              <a:t>　　</a:t>
            </a:r>
            <a:r>
              <a:rPr lang="ja-JP" altLang="en-US" sz="3600" dirty="0"/>
              <a:t>７２％</a:t>
            </a:r>
          </a:p>
        </p:txBody>
      </p:sp>
      <p:sp>
        <p:nvSpPr>
          <p:cNvPr id="43015" name="テキスト ボックス 20"/>
          <p:cNvSpPr txBox="1">
            <a:spLocks noChangeArrowheads="1"/>
          </p:cNvSpPr>
          <p:nvPr/>
        </p:nvSpPr>
        <p:spPr bwMode="auto">
          <a:xfrm>
            <a:off x="6797730" y="3904788"/>
            <a:ext cx="12130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t>発電用</a:t>
            </a:r>
          </a:p>
        </p:txBody>
      </p:sp>
      <p:cxnSp>
        <p:nvCxnSpPr>
          <p:cNvPr id="23" name="直線矢印コネクタ 22"/>
          <p:cNvCxnSpPr/>
          <p:nvPr/>
        </p:nvCxnSpPr>
        <p:spPr bwMode="auto">
          <a:xfrm>
            <a:off x="5511381" y="3635296"/>
            <a:ext cx="79795" cy="33417"/>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25" name="直線矢印コネクタ 24"/>
          <p:cNvCxnSpPr>
            <a:stCxn id="43015" idx="1"/>
          </p:cNvCxnSpPr>
          <p:nvPr/>
        </p:nvCxnSpPr>
        <p:spPr bwMode="auto">
          <a:xfrm flipH="1" flipV="1">
            <a:off x="5572126" y="4030666"/>
            <a:ext cx="1225604" cy="104955"/>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27" name="直線矢印コネクタ 26"/>
          <p:cNvCxnSpPr>
            <a:stCxn id="43015" idx="1"/>
          </p:cNvCxnSpPr>
          <p:nvPr/>
        </p:nvCxnSpPr>
        <p:spPr bwMode="auto">
          <a:xfrm flipH="1">
            <a:off x="5543552" y="4135621"/>
            <a:ext cx="1254178" cy="276042"/>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29" name="直線矢印コネクタ 28"/>
          <p:cNvCxnSpPr>
            <a:stCxn id="43015" idx="1"/>
          </p:cNvCxnSpPr>
          <p:nvPr/>
        </p:nvCxnSpPr>
        <p:spPr bwMode="auto">
          <a:xfrm flipH="1">
            <a:off x="5543552" y="4135621"/>
            <a:ext cx="1254178" cy="847542"/>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31" name="直線矢印コネクタ 30"/>
          <p:cNvCxnSpPr>
            <a:stCxn id="43015" idx="1"/>
          </p:cNvCxnSpPr>
          <p:nvPr/>
        </p:nvCxnSpPr>
        <p:spPr bwMode="auto">
          <a:xfrm flipH="1">
            <a:off x="5534026" y="4135621"/>
            <a:ext cx="1263704" cy="1047567"/>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151553" name="直線矢印コネクタ 151552"/>
          <p:cNvCxnSpPr>
            <a:stCxn id="43015" idx="1"/>
          </p:cNvCxnSpPr>
          <p:nvPr/>
        </p:nvCxnSpPr>
        <p:spPr bwMode="auto">
          <a:xfrm flipH="1">
            <a:off x="5543552" y="4135621"/>
            <a:ext cx="1254178" cy="1238067"/>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151556" name="直線矢印コネクタ 151555"/>
          <p:cNvCxnSpPr>
            <a:stCxn id="43015" idx="1"/>
          </p:cNvCxnSpPr>
          <p:nvPr/>
        </p:nvCxnSpPr>
        <p:spPr bwMode="auto">
          <a:xfrm flipH="1">
            <a:off x="5534026" y="4135621"/>
            <a:ext cx="1263704" cy="1428567"/>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151558" name="直線矢印コネクタ 151557"/>
          <p:cNvCxnSpPr>
            <a:stCxn id="43015" idx="1"/>
          </p:cNvCxnSpPr>
          <p:nvPr/>
        </p:nvCxnSpPr>
        <p:spPr bwMode="auto">
          <a:xfrm flipH="1">
            <a:off x="5562602" y="4135621"/>
            <a:ext cx="1235128" cy="1609542"/>
          </a:xfrm>
          <a:prstGeom prst="straightConnector1">
            <a:avLst/>
          </a:prstGeom>
          <a:noFill/>
          <a:ln w="19050" cap="flat" cmpd="sng" algn="ctr">
            <a:solidFill>
              <a:schemeClr val="accent5">
                <a:lumMod val="25000"/>
              </a:schemeClr>
            </a:solidFill>
            <a:prstDash val="solid"/>
            <a:round/>
            <a:headEnd type="none" w="med" len="med"/>
            <a:tailEnd type="arrow"/>
          </a:ln>
          <a:effectLst/>
        </p:spPr>
      </p:cxnSp>
      <p:sp>
        <p:nvSpPr>
          <p:cNvPr id="151559" name="右中かっこ 151558"/>
          <p:cNvSpPr/>
          <p:nvPr/>
        </p:nvSpPr>
        <p:spPr bwMode="auto">
          <a:xfrm>
            <a:off x="5691602" y="4725144"/>
            <a:ext cx="406674" cy="1058644"/>
          </a:xfrm>
          <a:prstGeom prst="rightBrace">
            <a:avLst/>
          </a:prstGeom>
          <a:noFill/>
          <a:ln w="19050" cap="flat" cmpd="sng" algn="ctr">
            <a:solidFill>
              <a:schemeClr val="accent5">
                <a:lumMod val="25000"/>
              </a:schemeClr>
            </a:solidFill>
            <a:prstDash val="solid"/>
            <a:round/>
            <a:headEnd type="none" w="med" len="med"/>
            <a:tailEnd type="none"/>
          </a:ln>
          <a:effectLst/>
        </p:spPr>
        <p:txBody>
          <a:bodyPr anchor="ctr"/>
          <a:lstStyle/>
          <a:p>
            <a:pPr algn="ctr">
              <a:defRPr/>
            </a:pPr>
            <a:endParaRPr lang="ja-JP" altLang="en-US">
              <a:ea typeface="ＭＳ Ｐゴシック" charset="-128"/>
            </a:endParaRPr>
          </a:p>
        </p:txBody>
      </p:sp>
      <p:sp>
        <p:nvSpPr>
          <p:cNvPr id="151560" name="テキスト ボックス 151559"/>
          <p:cNvSpPr txBox="1"/>
          <p:nvPr/>
        </p:nvSpPr>
        <p:spPr>
          <a:xfrm>
            <a:off x="356180" y="695325"/>
            <a:ext cx="8711039" cy="1200329"/>
          </a:xfrm>
          <a:prstGeom prst="rect">
            <a:avLst/>
          </a:prstGeom>
          <a:noFill/>
        </p:spPr>
        <p:txBody>
          <a:bodyPr wrap="none">
            <a:spAutoFit/>
          </a:bodyPr>
          <a:lstStyle/>
          <a:p>
            <a:pPr>
              <a:defRPr/>
            </a:pPr>
            <a:r>
              <a:rPr lang="ja-JP" altLang="en-US" dirty="0">
                <a:solidFill>
                  <a:schemeClr val="tx2">
                    <a:lumMod val="75000"/>
                  </a:schemeClr>
                </a:solidFill>
                <a:ea typeface="ＭＳ Ｐゴシック" charset="-128"/>
              </a:rPr>
              <a:t>稼働率　太陽１２％、風力２５％（陸上）、風力３３％（洋上）ぐらい</a:t>
            </a:r>
            <a:endParaRPr lang="en-US" altLang="ja-JP" dirty="0">
              <a:solidFill>
                <a:schemeClr val="tx2">
                  <a:lumMod val="75000"/>
                </a:schemeClr>
              </a:solidFill>
              <a:ea typeface="ＭＳ Ｐゴシック" charset="-128"/>
            </a:endParaRPr>
          </a:p>
          <a:p>
            <a:pPr>
              <a:defRPr/>
            </a:pPr>
            <a:r>
              <a:rPr lang="ja-JP" altLang="en-US" dirty="0">
                <a:solidFill>
                  <a:schemeClr val="tx2">
                    <a:lumMod val="75000"/>
                  </a:schemeClr>
                </a:solidFill>
                <a:ea typeface="ＭＳ Ｐゴシック" charset="-128"/>
              </a:rPr>
              <a:t>　　これが</a:t>
            </a:r>
            <a:r>
              <a:rPr lang="ja-JP" altLang="en-US" dirty="0">
                <a:solidFill>
                  <a:srgbClr val="FF0000"/>
                </a:solidFill>
                <a:ea typeface="ＭＳ Ｐゴシック" charset="-128"/>
              </a:rPr>
              <a:t>最高効率で動くと、瞬間的に想定の４倍の発電量になり</a:t>
            </a:r>
            <a:endParaRPr lang="en-US" altLang="ja-JP" dirty="0">
              <a:solidFill>
                <a:srgbClr val="FF0000"/>
              </a:solidFill>
              <a:ea typeface="ＭＳ Ｐゴシック" charset="-128"/>
            </a:endParaRPr>
          </a:p>
          <a:p>
            <a:pPr>
              <a:defRPr/>
            </a:pPr>
            <a:r>
              <a:rPr lang="ja-JP" altLang="en-US" dirty="0">
                <a:solidFill>
                  <a:srgbClr val="FF0000"/>
                </a:solidFill>
                <a:ea typeface="ＭＳ Ｐゴシック" charset="-128"/>
              </a:rPr>
              <a:t>　　　　　　最低効率だと、瞬間的に想定の１／４の発電量になる。　</a:t>
            </a:r>
          </a:p>
        </p:txBody>
      </p:sp>
      <p:sp>
        <p:nvSpPr>
          <p:cNvPr id="43026" name="テキスト ボックス 1"/>
          <p:cNvSpPr txBox="1">
            <a:spLocks noChangeArrowheads="1"/>
          </p:cNvSpPr>
          <p:nvPr/>
        </p:nvSpPr>
        <p:spPr bwMode="auto">
          <a:xfrm>
            <a:off x="8134711" y="5589240"/>
            <a:ext cx="981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dirty="0"/>
              <a:t>（ＥＪ）</a:t>
            </a:r>
          </a:p>
        </p:txBody>
      </p:sp>
      <p:cxnSp>
        <p:nvCxnSpPr>
          <p:cNvPr id="5" name="直線矢印コネクタ 4"/>
          <p:cNvCxnSpPr>
            <a:stCxn id="43015" idx="1"/>
          </p:cNvCxnSpPr>
          <p:nvPr/>
        </p:nvCxnSpPr>
        <p:spPr bwMode="auto">
          <a:xfrm flipH="1" flipV="1">
            <a:off x="5580112" y="3284984"/>
            <a:ext cx="1217618" cy="850637"/>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7" name="直線矢印コネクタ 6"/>
          <p:cNvCxnSpPr>
            <a:stCxn id="43015" idx="1"/>
          </p:cNvCxnSpPr>
          <p:nvPr/>
        </p:nvCxnSpPr>
        <p:spPr bwMode="auto">
          <a:xfrm flipH="1" flipV="1">
            <a:off x="5580112" y="3645024"/>
            <a:ext cx="1217618" cy="490597"/>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9" name="直線矢印コネクタ 8"/>
          <p:cNvCxnSpPr/>
          <p:nvPr/>
        </p:nvCxnSpPr>
        <p:spPr bwMode="auto">
          <a:xfrm flipH="1">
            <a:off x="5580112" y="4149080"/>
            <a:ext cx="1224136" cy="648072"/>
          </a:xfrm>
          <a:prstGeom prst="straightConnector1">
            <a:avLst/>
          </a:prstGeom>
          <a:noFill/>
          <a:ln w="19050" cap="flat" cmpd="sng" algn="ctr">
            <a:solidFill>
              <a:schemeClr val="accent5">
                <a:lumMod val="25000"/>
              </a:schemeClr>
            </a:solidFill>
            <a:prstDash val="solid"/>
            <a:round/>
            <a:headEnd type="none" w="med" len="med"/>
            <a:tailEnd type="arrow"/>
          </a:ln>
          <a:effectLst/>
        </p:spPr>
      </p:cxnSp>
      <p:sp>
        <p:nvSpPr>
          <p:cNvPr id="10" name="円/楕円 9"/>
          <p:cNvSpPr/>
          <p:nvPr/>
        </p:nvSpPr>
        <p:spPr bwMode="auto">
          <a:xfrm>
            <a:off x="6547073" y="5427315"/>
            <a:ext cx="1296144" cy="737989"/>
          </a:xfrm>
          <a:prstGeom prst="ellipse">
            <a:avLst/>
          </a:prstGeom>
          <a:noFill/>
          <a:ln w="19050" cap="flat" cmpd="sng" algn="ctr">
            <a:solidFill>
              <a:srgbClr val="FF0000"/>
            </a:solidFill>
            <a:prstDash val="solid"/>
            <a:round/>
            <a:headEnd type="none" w="med" len="med"/>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24" name="グループ化 23"/>
          <p:cNvGrpSpPr/>
          <p:nvPr/>
        </p:nvGrpSpPr>
        <p:grpSpPr>
          <a:xfrm>
            <a:off x="299536" y="692696"/>
            <a:ext cx="8568952" cy="72008"/>
            <a:chOff x="969132" y="3140011"/>
            <a:chExt cx="9074564" cy="72008"/>
          </a:xfrm>
        </p:grpSpPr>
        <p:sp>
          <p:nvSpPr>
            <p:cNvPr id="26" name="正方形/長方形 2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8" name="正方形/長方形 27"/>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0" name="正方形/長方形 29"/>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2" name="正方形/長方形 31"/>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3" name="正方形/長方形 32"/>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4" name="正方形/長方形 33"/>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3903958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862529"/>
            <a:ext cx="7620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テキスト ボックス 5"/>
          <p:cNvSpPr txBox="1">
            <a:spLocks noChangeArrowheads="1"/>
          </p:cNvSpPr>
          <p:nvPr/>
        </p:nvSpPr>
        <p:spPr bwMode="auto">
          <a:xfrm>
            <a:off x="5286375" y="6202363"/>
            <a:ext cx="3571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en-US" altLang="ja-JP" sz="1600">
                <a:latin typeface="Arial" charset="0"/>
              </a:rPr>
              <a:t>Lenton and Schellnhuber (2007)</a:t>
            </a:r>
            <a:endParaRPr lang="ja-JP" altLang="en-US" sz="1600">
              <a:latin typeface="Arial" charset="0"/>
            </a:endParaRPr>
          </a:p>
        </p:txBody>
      </p:sp>
      <p:sp>
        <p:nvSpPr>
          <p:cNvPr id="41988" name="テキスト ボックス 5"/>
          <p:cNvSpPr txBox="1">
            <a:spLocks noChangeArrowheads="1"/>
          </p:cNvSpPr>
          <p:nvPr/>
        </p:nvSpPr>
        <p:spPr bwMode="auto">
          <a:xfrm rot="-5400000">
            <a:off x="-1358025" y="3570142"/>
            <a:ext cx="4051109"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ja-JP" altLang="en-US" sz="1800" dirty="0">
                <a:latin typeface="Arial" charset="0"/>
              </a:rPr>
              <a:t>２００５年</a:t>
            </a:r>
            <a:r>
              <a:rPr lang="ja-JP" altLang="en-US" sz="2000" dirty="0">
                <a:latin typeface="Arial" charset="0"/>
              </a:rPr>
              <a:t>水準</a:t>
            </a:r>
            <a:r>
              <a:rPr lang="ja-JP" altLang="en-US" sz="1800" dirty="0">
                <a:latin typeface="Arial" charset="0"/>
              </a:rPr>
              <a:t>からの全球気温上昇（℃）</a:t>
            </a:r>
          </a:p>
        </p:txBody>
      </p:sp>
      <p:sp>
        <p:nvSpPr>
          <p:cNvPr id="14343" name="テキスト ボックス 6"/>
          <p:cNvSpPr txBox="1">
            <a:spLocks noChangeArrowheads="1"/>
          </p:cNvSpPr>
          <p:nvPr/>
        </p:nvSpPr>
        <p:spPr bwMode="auto">
          <a:xfrm rot="-5400000">
            <a:off x="684213" y="2444750"/>
            <a:ext cx="1622425" cy="339725"/>
          </a:xfrm>
          <a:prstGeom prst="rect">
            <a:avLst/>
          </a:prstGeom>
          <a:noFill/>
          <a:ln w="9525">
            <a:noFill/>
            <a:miter lim="800000"/>
            <a:headEnd/>
            <a:tailEnd/>
          </a:ln>
          <a:effectLst>
            <a:outerShdw blurRad="25400" dist="25400" dir="18900000" algn="bl" rotWithShape="0">
              <a:schemeClr val="bg1"/>
            </a:outerShdw>
          </a:effectLst>
        </p:spPr>
        <p:txBody>
          <a:bodyPr wrap="none">
            <a:spAutoFit/>
          </a:bodyPr>
          <a:lstStyle/>
          <a:p>
            <a:pPr algn="ctr">
              <a:defRPr/>
            </a:pPr>
            <a:r>
              <a:rPr lang="ja-JP" altLang="en-US" sz="1600" b="1" dirty="0">
                <a:solidFill>
                  <a:schemeClr val="bg1"/>
                </a:solidFill>
                <a:effectLst>
                  <a:outerShdw blurRad="38100" dist="38100" dir="2700000" algn="tl">
                    <a:srgbClr val="000000">
                      <a:alpha val="43137"/>
                    </a:srgbClr>
                  </a:outerShdw>
                </a:effectLst>
              </a:rPr>
              <a:t>北極の夏季海氷</a:t>
            </a:r>
          </a:p>
        </p:txBody>
      </p:sp>
      <p:sp>
        <p:nvSpPr>
          <p:cNvPr id="14344" name="テキスト ボックス 8"/>
          <p:cNvSpPr txBox="1">
            <a:spLocks noChangeArrowheads="1"/>
          </p:cNvSpPr>
          <p:nvPr/>
        </p:nvSpPr>
        <p:spPr bwMode="auto">
          <a:xfrm rot="-5400000">
            <a:off x="1447801" y="2546350"/>
            <a:ext cx="1809750" cy="339725"/>
          </a:xfrm>
          <a:prstGeom prst="rect">
            <a:avLst/>
          </a:prstGeom>
          <a:noFill/>
          <a:ln w="9525">
            <a:noFill/>
            <a:miter lim="800000"/>
            <a:headEnd/>
            <a:tailEnd/>
          </a:ln>
          <a:effectLst>
            <a:outerShdw blurRad="25400" dist="25400" dir="18900000" algn="bl" rotWithShape="0">
              <a:schemeClr val="bg1"/>
            </a:outerShdw>
          </a:effectLst>
        </p:spPr>
        <p:txBody>
          <a:bodyPr wrap="none">
            <a:spAutoFit/>
          </a:bodyPr>
          <a:lstStyle/>
          <a:p>
            <a:pPr algn="ctr">
              <a:defRPr/>
            </a:pPr>
            <a:r>
              <a:rPr lang="ja-JP" altLang="en-US" sz="1600" b="1">
                <a:solidFill>
                  <a:schemeClr val="bg1"/>
                </a:solidFill>
                <a:effectLst>
                  <a:outerShdw blurRad="38100" dist="38100" dir="2700000" algn="tl">
                    <a:srgbClr val="000000">
                      <a:alpha val="43137"/>
                    </a:srgbClr>
                  </a:outerShdw>
                </a:effectLst>
              </a:rPr>
              <a:t>グリーンランド氷床</a:t>
            </a:r>
          </a:p>
        </p:txBody>
      </p:sp>
      <p:sp>
        <p:nvSpPr>
          <p:cNvPr id="14345" name="テキスト ボックス 9"/>
          <p:cNvSpPr txBox="1">
            <a:spLocks noChangeArrowheads="1"/>
          </p:cNvSpPr>
          <p:nvPr/>
        </p:nvSpPr>
        <p:spPr bwMode="auto">
          <a:xfrm rot="-5400000">
            <a:off x="2759869" y="1983581"/>
            <a:ext cx="801688" cy="339725"/>
          </a:xfrm>
          <a:prstGeom prst="rect">
            <a:avLst/>
          </a:prstGeom>
          <a:noFill/>
          <a:ln w="9525">
            <a:noFill/>
            <a:miter lim="800000"/>
            <a:headEnd/>
            <a:tailEnd/>
          </a:ln>
          <a:effectLst>
            <a:outerShdw blurRad="25400" dist="25400" dir="18900000" algn="bl" rotWithShape="0">
              <a:schemeClr val="bg1"/>
            </a:outerShdw>
          </a:effectLst>
        </p:spPr>
        <p:txBody>
          <a:bodyPr wrap="none">
            <a:spAutoFit/>
          </a:bodyPr>
          <a:lstStyle/>
          <a:p>
            <a:pPr algn="ctr">
              <a:defRPr/>
            </a:pPr>
            <a:r>
              <a:rPr lang="ja-JP" altLang="en-US" sz="1600" b="1">
                <a:solidFill>
                  <a:schemeClr val="bg1"/>
                </a:solidFill>
                <a:effectLst>
                  <a:outerShdw blurRad="38100" dist="38100" dir="2700000" algn="tl">
                    <a:srgbClr val="000000">
                      <a:alpha val="43137"/>
                    </a:srgbClr>
                  </a:outerShdw>
                </a:effectLst>
              </a:rPr>
              <a:t>北方林</a:t>
            </a:r>
          </a:p>
        </p:txBody>
      </p:sp>
      <p:sp>
        <p:nvSpPr>
          <p:cNvPr id="14346" name="テキスト ボックス 10"/>
          <p:cNvSpPr txBox="1">
            <a:spLocks noChangeArrowheads="1"/>
          </p:cNvSpPr>
          <p:nvPr/>
        </p:nvSpPr>
        <p:spPr bwMode="auto">
          <a:xfrm rot="-5400000">
            <a:off x="3390106" y="2213769"/>
            <a:ext cx="1211263" cy="339725"/>
          </a:xfrm>
          <a:prstGeom prst="rect">
            <a:avLst/>
          </a:prstGeom>
          <a:noFill/>
          <a:ln w="9525">
            <a:noFill/>
            <a:miter lim="800000"/>
            <a:headEnd/>
            <a:tailEnd/>
          </a:ln>
          <a:effectLst>
            <a:outerShdw blurRad="25400" dist="25400" dir="18900000" algn="bl" rotWithShape="0">
              <a:schemeClr val="bg1"/>
            </a:outerShdw>
          </a:effectLst>
        </p:spPr>
        <p:txBody>
          <a:bodyPr wrap="none">
            <a:spAutoFit/>
          </a:bodyPr>
          <a:lstStyle/>
          <a:p>
            <a:pPr algn="ctr">
              <a:defRPr/>
            </a:pPr>
            <a:r>
              <a:rPr lang="ja-JP" altLang="en-US" sz="1600" b="1">
                <a:solidFill>
                  <a:schemeClr val="bg1"/>
                </a:solidFill>
                <a:effectLst>
                  <a:outerShdw blurRad="38100" dist="38100" dir="2700000" algn="tl">
                    <a:srgbClr val="000000">
                      <a:alpha val="43137"/>
                    </a:srgbClr>
                  </a:outerShdw>
                </a:effectLst>
              </a:rPr>
              <a:t>西南極氷床</a:t>
            </a:r>
          </a:p>
        </p:txBody>
      </p:sp>
      <p:sp>
        <p:nvSpPr>
          <p:cNvPr id="14347" name="テキスト ボックス 11"/>
          <p:cNvSpPr txBox="1">
            <a:spLocks noChangeArrowheads="1"/>
          </p:cNvSpPr>
          <p:nvPr/>
        </p:nvSpPr>
        <p:spPr bwMode="auto">
          <a:xfrm rot="-5400000">
            <a:off x="3936207" y="2507456"/>
            <a:ext cx="1735138" cy="339725"/>
          </a:xfrm>
          <a:prstGeom prst="rect">
            <a:avLst/>
          </a:prstGeom>
          <a:noFill/>
          <a:ln w="9525">
            <a:noFill/>
            <a:miter lim="800000"/>
            <a:headEnd/>
            <a:tailEnd/>
          </a:ln>
          <a:effectLst>
            <a:outerShdw blurRad="25400" dist="25400" dir="18900000" algn="bl" rotWithShape="0">
              <a:schemeClr val="bg1"/>
            </a:outerShdw>
          </a:effectLst>
        </p:spPr>
        <p:txBody>
          <a:bodyPr wrap="none">
            <a:spAutoFit/>
          </a:bodyPr>
          <a:lstStyle/>
          <a:p>
            <a:pPr algn="ctr">
              <a:defRPr/>
            </a:pPr>
            <a:r>
              <a:rPr lang="ja-JP" altLang="en-US" sz="1600" b="1" dirty="0">
                <a:solidFill>
                  <a:schemeClr val="bg1"/>
                </a:solidFill>
                <a:effectLst>
                  <a:outerShdw blurRad="38100" dist="38100" dir="2700000" algn="tl">
                    <a:srgbClr val="000000">
                      <a:alpha val="43137"/>
                    </a:srgbClr>
                  </a:outerShdw>
                </a:effectLst>
              </a:rPr>
              <a:t>アマゾン熱帯雨林</a:t>
            </a:r>
          </a:p>
        </p:txBody>
      </p:sp>
      <p:sp>
        <p:nvSpPr>
          <p:cNvPr id="14348" name="テキスト ボックス 12"/>
          <p:cNvSpPr txBox="1">
            <a:spLocks noChangeArrowheads="1"/>
          </p:cNvSpPr>
          <p:nvPr/>
        </p:nvSpPr>
        <p:spPr bwMode="auto">
          <a:xfrm rot="-5400000">
            <a:off x="3701256" y="3652044"/>
            <a:ext cx="3776663" cy="339725"/>
          </a:xfrm>
          <a:prstGeom prst="rect">
            <a:avLst/>
          </a:prstGeom>
          <a:noFill/>
          <a:ln w="9525">
            <a:noFill/>
            <a:miter lim="800000"/>
            <a:headEnd/>
            <a:tailEnd/>
          </a:ln>
          <a:effectLst>
            <a:outerShdw blurRad="25400" dist="25400" dir="18900000" algn="bl" rotWithShape="0">
              <a:schemeClr val="bg1"/>
            </a:outerShdw>
          </a:effectLst>
        </p:spPr>
        <p:txBody>
          <a:bodyPr wrap="none">
            <a:spAutoFit/>
          </a:bodyPr>
          <a:lstStyle/>
          <a:p>
            <a:pPr algn="ctr">
              <a:defRPr/>
            </a:pPr>
            <a:r>
              <a:rPr lang="ja-JP" altLang="en-US" sz="1600" b="1">
                <a:solidFill>
                  <a:schemeClr val="bg1"/>
                </a:solidFill>
                <a:effectLst>
                  <a:outerShdw blurRad="38100" dist="38100" dir="2700000" algn="tl">
                    <a:srgbClr val="000000">
                      <a:alpha val="43137"/>
                    </a:srgbClr>
                  </a:outerShdw>
                </a:effectLst>
              </a:rPr>
              <a:t>サハラ／サヘル及び西アフリカモンスーン</a:t>
            </a:r>
          </a:p>
        </p:txBody>
      </p:sp>
      <p:sp>
        <p:nvSpPr>
          <p:cNvPr id="14349" name="テキスト ボックス 13"/>
          <p:cNvSpPr txBox="1">
            <a:spLocks noChangeArrowheads="1"/>
          </p:cNvSpPr>
          <p:nvPr/>
        </p:nvSpPr>
        <p:spPr bwMode="auto">
          <a:xfrm rot="-5400000">
            <a:off x="5759450" y="2282825"/>
            <a:ext cx="1330325" cy="339725"/>
          </a:xfrm>
          <a:prstGeom prst="rect">
            <a:avLst/>
          </a:prstGeom>
          <a:noFill/>
          <a:ln w="9525">
            <a:noFill/>
            <a:miter lim="800000"/>
            <a:headEnd/>
            <a:tailEnd/>
          </a:ln>
          <a:effectLst>
            <a:outerShdw blurRad="25400" dist="25400" dir="18900000" algn="bl" rotWithShape="0">
              <a:schemeClr val="bg1"/>
            </a:outerShdw>
          </a:effectLst>
        </p:spPr>
        <p:txBody>
          <a:bodyPr wrap="none">
            <a:spAutoFit/>
          </a:bodyPr>
          <a:lstStyle/>
          <a:p>
            <a:pPr algn="ctr">
              <a:defRPr/>
            </a:pPr>
            <a:r>
              <a:rPr lang="en-US" altLang="ja-JP" sz="1600" b="1">
                <a:solidFill>
                  <a:schemeClr val="bg1"/>
                </a:solidFill>
                <a:effectLst>
                  <a:outerShdw blurRad="38100" dist="38100" dir="2700000" algn="tl">
                    <a:srgbClr val="000000">
                      <a:alpha val="43137"/>
                    </a:srgbClr>
                  </a:outerShdw>
                </a:effectLst>
              </a:rPr>
              <a:t>ENSO</a:t>
            </a:r>
            <a:r>
              <a:rPr lang="ja-JP" altLang="en-US" sz="1600" b="1">
                <a:solidFill>
                  <a:schemeClr val="bg1"/>
                </a:solidFill>
                <a:effectLst>
                  <a:outerShdw blurRad="38100" dist="38100" dir="2700000" algn="tl">
                    <a:srgbClr val="000000">
                      <a:alpha val="43137"/>
                    </a:srgbClr>
                  </a:outerShdw>
                </a:effectLst>
              </a:rPr>
              <a:t>の強さ</a:t>
            </a:r>
          </a:p>
        </p:txBody>
      </p:sp>
      <p:sp>
        <p:nvSpPr>
          <p:cNvPr id="14350" name="テキスト ボックス 14"/>
          <p:cNvSpPr txBox="1">
            <a:spLocks noChangeArrowheads="1"/>
          </p:cNvSpPr>
          <p:nvPr/>
        </p:nvSpPr>
        <p:spPr bwMode="auto">
          <a:xfrm rot="-5400000">
            <a:off x="6297613" y="2560638"/>
            <a:ext cx="1825625" cy="339725"/>
          </a:xfrm>
          <a:prstGeom prst="rect">
            <a:avLst/>
          </a:prstGeom>
          <a:noFill/>
          <a:ln w="9525">
            <a:noFill/>
            <a:miter lim="800000"/>
            <a:headEnd/>
            <a:tailEnd/>
          </a:ln>
          <a:effectLst>
            <a:outerShdw blurRad="25400" dist="25400" dir="18900000" algn="bl" rotWithShape="0">
              <a:schemeClr val="bg1"/>
            </a:outerShdw>
          </a:effectLst>
        </p:spPr>
        <p:txBody>
          <a:bodyPr wrap="none">
            <a:spAutoFit/>
          </a:bodyPr>
          <a:lstStyle/>
          <a:p>
            <a:pPr algn="ctr">
              <a:defRPr/>
            </a:pPr>
            <a:r>
              <a:rPr lang="ja-JP" altLang="en-US" sz="1600" b="1">
                <a:solidFill>
                  <a:schemeClr val="bg1"/>
                </a:solidFill>
                <a:effectLst>
                  <a:outerShdw blurRad="38100" dist="38100" dir="2700000" algn="tl">
                    <a:srgbClr val="000000">
                      <a:alpha val="43137"/>
                    </a:srgbClr>
                  </a:outerShdw>
                </a:effectLst>
              </a:rPr>
              <a:t>大西洋子午面循環</a:t>
            </a:r>
          </a:p>
        </p:txBody>
      </p:sp>
      <p:sp>
        <p:nvSpPr>
          <p:cNvPr id="41997" name="テキスト ボックス 16"/>
          <p:cNvSpPr txBox="1">
            <a:spLocks noChangeArrowheads="1"/>
          </p:cNvSpPr>
          <p:nvPr/>
        </p:nvSpPr>
        <p:spPr bwMode="auto">
          <a:xfrm rot="-5400000">
            <a:off x="6764338" y="3106738"/>
            <a:ext cx="2906712"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ja-JP" altLang="en-US" sz="1800">
                <a:latin typeface="Arial" charset="0"/>
              </a:rPr>
              <a:t>ＩＰＣＣ－ＡＲ４での</a:t>
            </a:r>
            <a:r>
              <a:rPr lang="en-US" altLang="ja-JP" sz="1800">
                <a:latin typeface="Arial" charset="0"/>
              </a:rPr>
              <a:t>2100</a:t>
            </a:r>
            <a:r>
              <a:rPr lang="ja-JP" altLang="en-US" sz="1800">
                <a:latin typeface="Arial" charset="0"/>
              </a:rPr>
              <a:t>年</a:t>
            </a:r>
            <a:endParaRPr lang="en-US" altLang="ja-JP" sz="1800">
              <a:latin typeface="Arial" charset="0"/>
            </a:endParaRPr>
          </a:p>
          <a:p>
            <a:pPr algn="ctr" eaLnBrk="1" hangingPunct="1">
              <a:spcBef>
                <a:spcPct val="0"/>
              </a:spcBef>
              <a:buClrTx/>
              <a:buSzTx/>
              <a:buFontTx/>
              <a:buNone/>
            </a:pPr>
            <a:r>
              <a:rPr lang="ja-JP" altLang="en-US" sz="1800">
                <a:latin typeface="Arial" charset="0"/>
              </a:rPr>
              <a:t>までの気温上昇予測幅（℃）</a:t>
            </a:r>
          </a:p>
        </p:txBody>
      </p:sp>
      <p:sp>
        <p:nvSpPr>
          <p:cNvPr id="16" name="Rectangle 2"/>
          <p:cNvSpPr txBox="1">
            <a:spLocks noChangeArrowheads="1"/>
          </p:cNvSpPr>
          <p:nvPr/>
        </p:nvSpPr>
        <p:spPr>
          <a:xfrm>
            <a:off x="457200" y="115888"/>
            <a:ext cx="8229600" cy="1441450"/>
          </a:xfrm>
          <a:prstGeom prst="rect">
            <a:avLst/>
          </a:prstGeom>
        </p:spPr>
        <p:txBody>
          <a:bodyPr/>
          <a:lstStyle/>
          <a:p>
            <a:pPr algn="ctr">
              <a:defRPr/>
            </a:pPr>
            <a:endParaRPr lang="ja-JP" altLang="en-US" sz="3200" kern="0" dirty="0">
              <a:solidFill>
                <a:schemeClr val="tx2"/>
              </a:solidFill>
              <a:latin typeface="+mj-lt"/>
              <a:ea typeface="+mj-ea"/>
              <a:cs typeface="+mj-cs"/>
            </a:endParaRPr>
          </a:p>
        </p:txBody>
      </p:sp>
      <p:sp>
        <p:nvSpPr>
          <p:cNvPr id="17" name="Rectangle 2"/>
          <p:cNvSpPr txBox="1">
            <a:spLocks noChangeArrowheads="1"/>
          </p:cNvSpPr>
          <p:nvPr/>
        </p:nvSpPr>
        <p:spPr>
          <a:xfrm>
            <a:off x="519113" y="-78500"/>
            <a:ext cx="8229600" cy="1057079"/>
          </a:xfrm>
          <a:prstGeom prst="rect">
            <a:avLst/>
          </a:prstGeom>
        </p:spPr>
        <p:txBody>
          <a:bodyPr/>
          <a:lstStyle/>
          <a:p>
            <a:pPr algn="ctr">
              <a:defRPr/>
            </a:pPr>
            <a:r>
              <a:rPr lang="ja-JP" altLang="en-US" sz="3200" kern="0" dirty="0">
                <a:solidFill>
                  <a:schemeClr val="tx2"/>
                </a:solidFill>
                <a:latin typeface="+mj-lt"/>
                <a:ea typeface="+mj-ea"/>
                <a:cs typeface="+mj-cs"/>
              </a:rPr>
              <a:t>地球システムの大規模かつ非連続的な</a:t>
            </a:r>
            <a:r>
              <a:rPr lang="en-US" altLang="ja-JP" sz="3200" kern="0" dirty="0">
                <a:solidFill>
                  <a:schemeClr val="tx2"/>
                </a:solidFill>
                <a:latin typeface="+mj-lt"/>
                <a:ea typeface="+mj-ea"/>
                <a:cs typeface="+mj-cs"/>
              </a:rPr>
              <a:t/>
            </a:r>
            <a:br>
              <a:rPr lang="en-US" altLang="ja-JP" sz="3200" kern="0" dirty="0">
                <a:solidFill>
                  <a:schemeClr val="tx2"/>
                </a:solidFill>
                <a:latin typeface="+mj-lt"/>
                <a:ea typeface="+mj-ea"/>
                <a:cs typeface="+mj-cs"/>
              </a:rPr>
            </a:br>
            <a:r>
              <a:rPr lang="ja-JP" altLang="en-US" sz="3200" kern="0" dirty="0">
                <a:solidFill>
                  <a:schemeClr val="tx2"/>
                </a:solidFill>
                <a:latin typeface="+mj-lt"/>
                <a:ea typeface="+mj-ea"/>
                <a:cs typeface="+mj-cs"/>
              </a:rPr>
              <a:t>変化の可能性</a:t>
            </a:r>
            <a:r>
              <a:rPr lang="en-US" altLang="ja-JP" sz="3200" kern="0" dirty="0">
                <a:solidFill>
                  <a:schemeClr val="tx2"/>
                </a:solidFill>
                <a:latin typeface="+mj-lt"/>
                <a:ea typeface="+mj-ea"/>
                <a:cs typeface="+mj-cs"/>
              </a:rPr>
              <a:t>(t</a:t>
            </a:r>
            <a:r>
              <a:rPr lang="en-US" altLang="ja-JP" sz="3200" kern="0" dirty="0" err="1">
                <a:solidFill>
                  <a:schemeClr val="tx2"/>
                </a:solidFill>
                <a:latin typeface="+mj-lt"/>
                <a:ea typeface="+mj-ea"/>
                <a:cs typeface="+mj-cs"/>
              </a:rPr>
              <a:t>ipping</a:t>
            </a:r>
            <a:r>
              <a:rPr lang="en-US" altLang="ja-JP" sz="3200" kern="0" dirty="0">
                <a:solidFill>
                  <a:schemeClr val="tx2"/>
                </a:solidFill>
                <a:latin typeface="+mj-lt"/>
                <a:ea typeface="+mj-ea"/>
                <a:cs typeface="+mj-cs"/>
              </a:rPr>
              <a:t> elements)</a:t>
            </a:r>
            <a:endParaRPr lang="ja-JP" altLang="en-US" sz="3200" kern="0" dirty="0">
              <a:solidFill>
                <a:schemeClr val="tx2"/>
              </a:solidFill>
              <a:latin typeface="+mj-lt"/>
              <a:ea typeface="+mj-ea"/>
              <a:cs typeface="+mj-cs"/>
            </a:endParaRPr>
          </a:p>
        </p:txBody>
      </p:sp>
      <p:sp>
        <p:nvSpPr>
          <p:cNvPr id="47120" name="スライド番号プレースホルダ 17"/>
          <p:cNvSpPr>
            <a:spLocks noGrp="1"/>
          </p:cNvSpPr>
          <p:nvPr>
            <p:ph type="sldNum" sz="quarter" idx="12"/>
          </p:nvPr>
        </p:nvSpPr>
        <p:spPr/>
        <p:txBody>
          <a:bodyPr/>
          <a:lstStyle/>
          <a:p>
            <a:pPr algn="ctr">
              <a:defRPr/>
            </a:pPr>
            <a:fld id="{47256C29-9A1D-44E2-9EC2-B85BD7878537}" type="slidenum">
              <a:rPr lang="en-US" altLang="ja-JP" sz="1050" smtClean="0">
                <a:latin typeface="Arial" pitchFamily="34" charset="0"/>
              </a:rPr>
              <a:pPr algn="ctr">
                <a:defRPr/>
              </a:pPr>
              <a:t>5</a:t>
            </a:fld>
            <a:endParaRPr lang="en-US" altLang="ja-JP" sz="1050">
              <a:latin typeface="Arial" pitchFamily="34" charset="0"/>
            </a:endParaRPr>
          </a:p>
        </p:txBody>
      </p:sp>
      <p:sp>
        <p:nvSpPr>
          <p:cNvPr id="42001" name="テキスト ボックス 17"/>
          <p:cNvSpPr txBox="1">
            <a:spLocks noChangeArrowheads="1"/>
          </p:cNvSpPr>
          <p:nvPr/>
        </p:nvSpPr>
        <p:spPr bwMode="auto">
          <a:xfrm>
            <a:off x="1187450" y="6550025"/>
            <a:ext cx="1441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ja-JP" altLang="en-US" sz="1400"/>
              <a:t>江守正多氏提供</a:t>
            </a:r>
          </a:p>
        </p:txBody>
      </p:sp>
      <p:sp>
        <p:nvSpPr>
          <p:cNvPr id="3" name="テキスト ボックス 2"/>
          <p:cNvSpPr txBox="1"/>
          <p:nvPr/>
        </p:nvSpPr>
        <p:spPr>
          <a:xfrm>
            <a:off x="210903" y="6093913"/>
            <a:ext cx="4283545" cy="461665"/>
          </a:xfrm>
          <a:prstGeom prst="rect">
            <a:avLst/>
          </a:prstGeom>
          <a:noFill/>
        </p:spPr>
        <p:txBody>
          <a:bodyPr wrap="none" rtlCol="0">
            <a:spAutoFit/>
          </a:bodyPr>
          <a:lstStyle/>
          <a:p>
            <a:r>
              <a:rPr kumimoji="1" lang="ja-JP" altLang="en-US" dirty="0"/>
              <a:t>すでに０．８℃程度上昇している</a:t>
            </a:r>
          </a:p>
        </p:txBody>
      </p:sp>
      <p:sp>
        <p:nvSpPr>
          <p:cNvPr id="5" name="四角形吹き出し 4"/>
          <p:cNvSpPr/>
          <p:nvPr/>
        </p:nvSpPr>
        <p:spPr bwMode="auto">
          <a:xfrm>
            <a:off x="668666" y="1249645"/>
            <a:ext cx="2222083" cy="461665"/>
          </a:xfrm>
          <a:prstGeom prst="wedgeRectCallout">
            <a:avLst>
              <a:gd name="adj1" fmla="val 21243"/>
              <a:gd name="adj2" fmla="val 104783"/>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rPr>
              <a:t>７ｍの海面上昇</a:t>
            </a:r>
          </a:p>
        </p:txBody>
      </p:sp>
      <p:sp>
        <p:nvSpPr>
          <p:cNvPr id="6" name="四角形吹き出し 5"/>
          <p:cNvSpPr/>
          <p:nvPr/>
        </p:nvSpPr>
        <p:spPr bwMode="auto">
          <a:xfrm>
            <a:off x="3565871" y="1287223"/>
            <a:ext cx="2529860" cy="461665"/>
          </a:xfrm>
          <a:prstGeom prst="wedgeRectCallout">
            <a:avLst>
              <a:gd name="adj1" fmla="val -21645"/>
              <a:gd name="adj2" fmla="val 100333"/>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rPr>
              <a:t>＋３ｍの海面上昇</a:t>
            </a:r>
          </a:p>
        </p:txBody>
      </p:sp>
      <p:grpSp>
        <p:nvGrpSpPr>
          <p:cNvPr id="21" name="グループ化 20"/>
          <p:cNvGrpSpPr/>
          <p:nvPr/>
        </p:nvGrpSpPr>
        <p:grpSpPr>
          <a:xfrm>
            <a:off x="384561" y="981336"/>
            <a:ext cx="8568952" cy="72008"/>
            <a:chOff x="969132" y="3140011"/>
            <a:chExt cx="9074564" cy="72008"/>
          </a:xfrm>
        </p:grpSpPr>
        <p:sp>
          <p:nvSpPr>
            <p:cNvPr id="22" name="正方形/長方形 21"/>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3" name="正方形/長方形 22"/>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4" name="正方形/長方形 23"/>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5" name="正方形/長方形 24"/>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6" name="正方形/長方形 25"/>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7" name="正方形/長方形 26"/>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328125554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476672"/>
            <a:ext cx="7793037" cy="579214"/>
          </a:xfrm>
        </p:spPr>
        <p:txBody>
          <a:bodyPr/>
          <a:lstStyle/>
          <a:p>
            <a:r>
              <a:rPr kumimoji="1" lang="en-US" altLang="ja-JP" sz="3600" dirty="0"/>
              <a:t>『</a:t>
            </a:r>
            <a:r>
              <a:rPr kumimoji="1" lang="ja-JP" altLang="en-US" sz="3600" dirty="0"/>
              <a:t>ゆらぎ</a:t>
            </a:r>
            <a:r>
              <a:rPr lang="en-US" altLang="ja-JP" sz="3600" dirty="0"/>
              <a:t>』</a:t>
            </a:r>
            <a:r>
              <a:rPr lang="ja-JP" altLang="en-US" sz="3600" dirty="0"/>
              <a:t>の分類　再エネの分類用</a:t>
            </a:r>
            <a:endParaRPr kumimoji="1" lang="ja-JP" altLang="en-US" sz="3600" dirty="0"/>
          </a:p>
        </p:txBody>
      </p:sp>
      <p:sp>
        <p:nvSpPr>
          <p:cNvPr id="3" name="コンテンツ プレースホルダー 2"/>
          <p:cNvSpPr>
            <a:spLocks noGrp="1"/>
          </p:cNvSpPr>
          <p:nvPr>
            <p:ph idx="1"/>
          </p:nvPr>
        </p:nvSpPr>
        <p:spPr>
          <a:xfrm>
            <a:off x="976064" y="1700808"/>
            <a:ext cx="7772400" cy="4608512"/>
          </a:xfrm>
        </p:spPr>
        <p:txBody>
          <a:bodyPr/>
          <a:lstStyle/>
          <a:p>
            <a:r>
              <a:rPr kumimoji="1" lang="ja-JP" altLang="en-US" sz="2800" dirty="0">
                <a:solidFill>
                  <a:srgbClr val="FF0000"/>
                </a:solidFill>
              </a:rPr>
              <a:t>周波数：１／１００秒程度のゆらぎ</a:t>
            </a:r>
            <a:endParaRPr kumimoji="1" lang="en-US" altLang="ja-JP" sz="2800" dirty="0">
              <a:solidFill>
                <a:srgbClr val="FF0000"/>
              </a:solidFill>
            </a:endParaRPr>
          </a:p>
          <a:p>
            <a:r>
              <a:rPr lang="ja-JP" altLang="en-US" sz="2800" dirty="0"/>
              <a:t>短時間：１秒から１分</a:t>
            </a:r>
            <a:endParaRPr lang="en-US" altLang="ja-JP" sz="2800" dirty="0"/>
          </a:p>
          <a:p>
            <a:r>
              <a:rPr lang="ja-JP" altLang="en-US" sz="2800" dirty="0">
                <a:solidFill>
                  <a:srgbClr val="FF0000"/>
                </a:solidFill>
              </a:rPr>
              <a:t>日内変動：昼間と夜間</a:t>
            </a:r>
            <a:endParaRPr lang="en-US" altLang="ja-JP" sz="2800" dirty="0">
              <a:solidFill>
                <a:srgbClr val="FF0000"/>
              </a:solidFill>
            </a:endParaRPr>
          </a:p>
          <a:p>
            <a:r>
              <a:rPr lang="ja-JP" altLang="en-US" sz="2800" dirty="0"/>
              <a:t>天候変動：晴雨、風況、降雨量</a:t>
            </a:r>
            <a:endParaRPr lang="en-US" altLang="ja-JP" sz="2800" dirty="0"/>
          </a:p>
          <a:p>
            <a:r>
              <a:rPr lang="ja-JP" altLang="en-US" sz="2800" dirty="0">
                <a:solidFill>
                  <a:srgbClr val="FF0000"/>
                </a:solidFill>
              </a:rPr>
              <a:t>季節変動：夏と冬　→　</a:t>
            </a:r>
            <a:r>
              <a:rPr lang="ja-JP" altLang="en-US" sz="2800" dirty="0">
                <a:solidFill>
                  <a:srgbClr val="0070C0"/>
                </a:solidFill>
              </a:rPr>
              <a:t>化学エネルギーへの転換</a:t>
            </a:r>
            <a:endParaRPr lang="en-US" altLang="ja-JP" sz="2800" dirty="0">
              <a:solidFill>
                <a:srgbClr val="0070C0"/>
              </a:solidFill>
            </a:endParaRPr>
          </a:p>
          <a:p>
            <a:r>
              <a:rPr lang="ja-JP" altLang="en-US" sz="2800" dirty="0"/>
              <a:t>異常気象：豪雨、暴風、超大型台風</a:t>
            </a:r>
            <a:endParaRPr lang="en-US" altLang="ja-JP" sz="2800" dirty="0"/>
          </a:p>
          <a:p>
            <a:r>
              <a:rPr lang="ja-JP" altLang="en-US" sz="2800" dirty="0"/>
              <a:t>枯渇型変動：渇水、過剰採取</a:t>
            </a:r>
            <a:endParaRPr lang="en-US" altLang="ja-JP" sz="2800" dirty="0"/>
          </a:p>
          <a:p>
            <a:r>
              <a:rPr lang="ja-JP" altLang="en-US" sz="2800" dirty="0"/>
              <a:t>地球の変動：気象、海流</a:t>
            </a:r>
            <a:endParaRPr lang="en-US" altLang="ja-JP" sz="2800" dirty="0"/>
          </a:p>
          <a:p>
            <a:endParaRPr lang="en-US" altLang="ja-JP" sz="2800" dirty="0"/>
          </a:p>
          <a:p>
            <a:endParaRPr lang="en-US" altLang="ja-JP" sz="2800" dirty="0"/>
          </a:p>
          <a:p>
            <a:endParaRPr lang="en-US" altLang="ja-JP" sz="28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50</a:t>
            </a:fld>
            <a:endParaRPr lang="en-US" altLang="ja-JP">
              <a:solidFill>
                <a:srgbClr val="000000"/>
              </a:solidFill>
            </a:endParaRPr>
          </a:p>
        </p:txBody>
      </p:sp>
      <p:grpSp>
        <p:nvGrpSpPr>
          <p:cNvPr id="5" name="グループ化 4"/>
          <p:cNvGrpSpPr/>
          <p:nvPr/>
        </p:nvGrpSpPr>
        <p:grpSpPr>
          <a:xfrm>
            <a:off x="299536" y="1268760"/>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22234678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63295" y="580467"/>
            <a:ext cx="7793037" cy="1143000"/>
          </a:xfrm>
        </p:spPr>
        <p:txBody>
          <a:bodyPr/>
          <a:lstStyle/>
          <a:p>
            <a:endParaRPr kumimoji="1" lang="ja-JP" altLang="en-US" dirty="0"/>
          </a:p>
        </p:txBody>
      </p:sp>
      <p:sp>
        <p:nvSpPr>
          <p:cNvPr id="3" name="コンテンツ プレースホルダー 2"/>
          <p:cNvSpPr>
            <a:spLocks noGrp="1"/>
          </p:cNvSpPr>
          <p:nvPr>
            <p:ph idx="1"/>
          </p:nvPr>
        </p:nvSpPr>
        <p:spPr>
          <a:xfrm>
            <a:off x="1195045" y="1980642"/>
            <a:ext cx="7772400" cy="4114800"/>
          </a:xfrm>
        </p:spPr>
        <p:txBody>
          <a:bodyPr/>
          <a:lstStyle/>
          <a:p>
            <a:endParaRPr kumimoji="1" lang="ja-JP" altLang="en-US" dirty="0"/>
          </a:p>
        </p:txBody>
      </p:sp>
      <p:pic>
        <p:nvPicPr>
          <p:cNvPr id="3075" name="Picture 3" descr="C:\Users\user\Dropbox\通常用\German2050-1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7" y="7553"/>
            <a:ext cx="9121878" cy="6768752"/>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bwMode="auto">
          <a:xfrm>
            <a:off x="1998695" y="83953"/>
            <a:ext cx="922048" cy="461665"/>
          </a:xfrm>
          <a:prstGeom prst="rect">
            <a:avLst/>
          </a:prstGeom>
          <a:no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solidFill>
                  <a:schemeClr val="bg1"/>
                </a:solidFill>
              </a:rPr>
              <a:t>ドイツ</a:t>
            </a:r>
            <a:endParaRPr kumimoji="1" lang="ja-JP" altLang="en-US" sz="2400" b="0" i="0" u="none" strike="noStrike" cap="none" normalizeH="0" baseline="0" dirty="0">
              <a:ln>
                <a:noFill/>
              </a:ln>
              <a:solidFill>
                <a:schemeClr val="bg1"/>
              </a:solidFill>
              <a:effectLst/>
              <a:latin typeface="Tahoma" pitchFamily="34" charset="0"/>
              <a:ea typeface="ＭＳ Ｐゴシック" pitchFamily="50" charset="-128"/>
            </a:endParaRPr>
          </a:p>
        </p:txBody>
      </p:sp>
      <p:sp>
        <p:nvSpPr>
          <p:cNvPr id="4" name="円/楕円 3"/>
          <p:cNvSpPr/>
          <p:nvPr/>
        </p:nvSpPr>
        <p:spPr bwMode="auto">
          <a:xfrm>
            <a:off x="667265" y="902043"/>
            <a:ext cx="3978876" cy="296562"/>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6" name="円/楕円 5"/>
          <p:cNvSpPr/>
          <p:nvPr/>
        </p:nvSpPr>
        <p:spPr bwMode="auto">
          <a:xfrm>
            <a:off x="3954162" y="1272745"/>
            <a:ext cx="1952368" cy="321276"/>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7" name="円/楕円 6"/>
          <p:cNvSpPr/>
          <p:nvPr/>
        </p:nvSpPr>
        <p:spPr bwMode="auto">
          <a:xfrm>
            <a:off x="1952368" y="5572897"/>
            <a:ext cx="753762" cy="95147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8" name="テキスト ボックス 7"/>
          <p:cNvSpPr txBox="1"/>
          <p:nvPr/>
        </p:nvSpPr>
        <p:spPr>
          <a:xfrm>
            <a:off x="2743201" y="5968312"/>
            <a:ext cx="1628972" cy="461665"/>
          </a:xfrm>
          <a:prstGeom prst="rect">
            <a:avLst/>
          </a:prstGeom>
          <a:noFill/>
        </p:spPr>
        <p:txBody>
          <a:bodyPr wrap="none" rtlCol="0">
            <a:spAutoFit/>
          </a:bodyPr>
          <a:lstStyle/>
          <a:p>
            <a:r>
              <a:rPr kumimoji="1" lang="en-US" altLang="ja-JP" dirty="0">
                <a:solidFill>
                  <a:srgbClr val="FF0000"/>
                </a:solidFill>
              </a:rPr>
              <a:t>Motor Fuel</a:t>
            </a:r>
            <a:endParaRPr kumimoji="1" lang="ja-JP" altLang="en-US" dirty="0">
              <a:solidFill>
                <a:srgbClr val="FF0000"/>
              </a:solidFill>
            </a:endParaRPr>
          </a:p>
        </p:txBody>
      </p:sp>
    </p:spTree>
    <p:extLst>
      <p:ext uri="{BB962C8B-B14F-4D97-AF65-F5344CB8AC3E}">
        <p14:creationId xmlns:p14="http://schemas.microsoft.com/office/powerpoint/2010/main" val="39849257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545530"/>
            <a:ext cx="7793037" cy="651222"/>
          </a:xfrm>
        </p:spPr>
        <p:txBody>
          <a:bodyPr/>
          <a:lstStyle/>
          <a:p>
            <a:r>
              <a:rPr lang="ja-JP" altLang="en-US" sz="4000" dirty="0"/>
              <a:t>どうしても化学エネルギーが必要</a:t>
            </a:r>
            <a:endParaRPr kumimoji="1" lang="ja-JP" altLang="en-US" sz="4000" dirty="0"/>
          </a:p>
        </p:txBody>
      </p:sp>
      <p:sp>
        <p:nvSpPr>
          <p:cNvPr id="5" name="コンテンツ プレースホルダー 4"/>
          <p:cNvSpPr>
            <a:spLocks noGrp="1"/>
          </p:cNvSpPr>
          <p:nvPr>
            <p:ph idx="1"/>
          </p:nvPr>
        </p:nvSpPr>
        <p:spPr>
          <a:xfrm>
            <a:off x="467544" y="1484784"/>
            <a:ext cx="8568952" cy="4824536"/>
          </a:xfrm>
        </p:spPr>
        <p:txBody>
          <a:bodyPr/>
          <a:lstStyle/>
          <a:p>
            <a:r>
              <a:rPr kumimoji="1" lang="ja-JP" altLang="en-US" sz="2800" dirty="0"/>
              <a:t>備蓄用</a:t>
            </a:r>
            <a:endParaRPr kumimoji="1" lang="en-US" altLang="ja-JP" sz="2800" dirty="0"/>
          </a:p>
          <a:p>
            <a:pPr lvl="1"/>
            <a:r>
              <a:rPr lang="ja-JP" altLang="en-US" dirty="0"/>
              <a:t>年単位のゆらぎ</a:t>
            </a:r>
            <a:r>
              <a:rPr lang="en-US" altLang="ja-JP" dirty="0">
                <a:solidFill>
                  <a:srgbClr val="FF0000"/>
                </a:solidFill>
              </a:rPr>
              <a:t>『</a:t>
            </a:r>
            <a:r>
              <a:rPr lang="ja-JP" altLang="en-US" dirty="0">
                <a:solidFill>
                  <a:srgbClr val="FF0000"/>
                </a:solidFill>
              </a:rPr>
              <a:t>季節変動</a:t>
            </a:r>
            <a:r>
              <a:rPr lang="en-US" altLang="ja-JP" dirty="0">
                <a:solidFill>
                  <a:srgbClr val="FF0000"/>
                </a:solidFill>
              </a:rPr>
              <a:t>』</a:t>
            </a:r>
            <a:r>
              <a:rPr lang="ja-JP" altLang="en-US" dirty="0" err="1"/>
              <a:t>への</a:t>
            </a:r>
            <a:r>
              <a:rPr lang="ja-JP" altLang="en-US" dirty="0"/>
              <a:t>対応</a:t>
            </a:r>
            <a:endParaRPr lang="en-US" altLang="ja-JP" dirty="0"/>
          </a:p>
          <a:p>
            <a:pPr lvl="1"/>
            <a:r>
              <a:rPr lang="ja-JP" altLang="en-US" dirty="0"/>
              <a:t>日照時間と太陽の南中高度のため太陽光発電が変動することが原因</a:t>
            </a:r>
            <a:endParaRPr lang="en-US" altLang="ja-JP" dirty="0"/>
          </a:p>
          <a:p>
            <a:pPr lvl="1"/>
            <a:r>
              <a:rPr kumimoji="1" lang="ja-JP" altLang="en-US" sz="3200" dirty="0">
                <a:solidFill>
                  <a:srgbClr val="FF0000"/>
                </a:solidFill>
              </a:rPr>
              <a:t>夏</a:t>
            </a:r>
            <a:r>
              <a:rPr kumimoji="1" lang="ja-JP" altLang="en-US" dirty="0"/>
              <a:t>に大量の電力を発電し、</a:t>
            </a:r>
            <a:r>
              <a:rPr kumimoji="1" lang="ja-JP" altLang="en-US" sz="3200" dirty="0">
                <a:solidFill>
                  <a:srgbClr val="00B0F0"/>
                </a:solidFill>
              </a:rPr>
              <a:t>冬</a:t>
            </a:r>
            <a:r>
              <a:rPr lang="ja-JP" altLang="en-US" dirty="0"/>
              <a:t>にそれをどう使うのか　⇒　</a:t>
            </a:r>
            <a:r>
              <a:rPr lang="ja-JP" altLang="en-US" dirty="0">
                <a:solidFill>
                  <a:srgbClr val="FF0000"/>
                </a:solidFill>
              </a:rPr>
              <a:t>備蓄</a:t>
            </a:r>
            <a:endParaRPr lang="en-US" altLang="ja-JP" dirty="0">
              <a:solidFill>
                <a:srgbClr val="FF0000"/>
              </a:solidFill>
            </a:endParaRPr>
          </a:p>
          <a:p>
            <a:r>
              <a:rPr kumimoji="1" lang="ja-JP" altLang="en-US" sz="2800" dirty="0"/>
              <a:t>移動用</a:t>
            </a:r>
            <a:endParaRPr kumimoji="1" lang="en-US" altLang="ja-JP" sz="2800" dirty="0"/>
          </a:p>
          <a:p>
            <a:pPr lvl="1"/>
            <a:r>
              <a:rPr lang="ja-JP" altLang="en-US" dirty="0">
                <a:solidFill>
                  <a:srgbClr val="FF0000"/>
                </a:solidFill>
              </a:rPr>
              <a:t>電池</a:t>
            </a:r>
            <a:r>
              <a:rPr lang="ja-JP" altLang="en-US" dirty="0"/>
              <a:t>は可能だが、重く、体積も大、高価</a:t>
            </a:r>
            <a:endParaRPr lang="en-US" altLang="ja-JP" dirty="0"/>
          </a:p>
          <a:p>
            <a:pPr lvl="1"/>
            <a:r>
              <a:rPr lang="ja-JP" altLang="en-US" dirty="0">
                <a:solidFill>
                  <a:srgbClr val="FF0000"/>
                </a:solidFill>
              </a:rPr>
              <a:t>液体燃料が理想的</a:t>
            </a:r>
            <a:r>
              <a:rPr lang="ja-JP" altLang="en-US" dirty="0"/>
              <a:t>　体積が少ない、形が自由自在</a:t>
            </a:r>
            <a:endParaRPr lang="en-US" altLang="ja-JP" dirty="0"/>
          </a:p>
          <a:p>
            <a:pPr lvl="1"/>
            <a:endParaRPr kumimoji="1" lang="ja-JP" altLang="en-US" sz="2400" dirty="0"/>
          </a:p>
        </p:txBody>
      </p:sp>
      <p:sp>
        <p:nvSpPr>
          <p:cNvPr id="4" name="スライド番号プレースホルダー 3"/>
          <p:cNvSpPr>
            <a:spLocks noGrp="1"/>
          </p:cNvSpPr>
          <p:nvPr>
            <p:ph type="sldNum" sz="quarter" idx="12"/>
          </p:nvPr>
        </p:nvSpPr>
        <p:spPr/>
        <p:txBody>
          <a:bodyPr/>
          <a:lstStyle/>
          <a:p>
            <a:pPr>
              <a:defRPr/>
            </a:pPr>
            <a:fld id="{21E7F34D-D467-449C-BAFB-053AA8778507}" type="slidenum">
              <a:rPr lang="en-US" altLang="ja-JP" smtClean="0">
                <a:solidFill>
                  <a:srgbClr val="000000"/>
                </a:solidFill>
              </a:rPr>
              <a:pPr>
                <a:defRPr/>
              </a:pPr>
              <a:t>52</a:t>
            </a:fld>
            <a:endParaRPr lang="en-US" altLang="ja-JP">
              <a:solidFill>
                <a:srgbClr val="000000"/>
              </a:solidFill>
            </a:endParaRPr>
          </a:p>
        </p:txBody>
      </p:sp>
      <p:grpSp>
        <p:nvGrpSpPr>
          <p:cNvPr id="6" name="グループ化 5"/>
          <p:cNvGrpSpPr/>
          <p:nvPr/>
        </p:nvGrpSpPr>
        <p:grpSpPr>
          <a:xfrm>
            <a:off x="299536" y="1340768"/>
            <a:ext cx="8568952" cy="72008"/>
            <a:chOff x="969132" y="3140011"/>
            <a:chExt cx="9074564" cy="72008"/>
          </a:xfrm>
        </p:grpSpPr>
        <p:sp>
          <p:nvSpPr>
            <p:cNvPr id="7" name="正方形/長方形 6"/>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2" name="正方形/長方形 11"/>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31722101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5387" y="2564904"/>
            <a:ext cx="7793037" cy="1143000"/>
          </a:xfrm>
        </p:spPr>
        <p:txBody>
          <a:bodyPr/>
          <a:lstStyle/>
          <a:p>
            <a:pPr algn="ctr"/>
            <a:r>
              <a:rPr lang="ja-JP" altLang="en-US" dirty="0"/>
              <a:t>３</a:t>
            </a:r>
            <a:r>
              <a:rPr kumimoji="1" lang="ja-JP" altLang="en-US" dirty="0" smtClean="0"/>
              <a:t>．</a:t>
            </a:r>
            <a:r>
              <a:rPr kumimoji="1" lang="ja-JP" altLang="en-US" dirty="0"/>
              <a:t>ほぼ結論へ</a:t>
            </a:r>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53</a:t>
            </a:fld>
            <a:endParaRPr lang="en-US" altLang="ja-JP">
              <a:solidFill>
                <a:srgbClr val="000000"/>
              </a:solidFill>
            </a:endParaRPr>
          </a:p>
        </p:txBody>
      </p:sp>
      <p:grpSp>
        <p:nvGrpSpPr>
          <p:cNvPr id="5" name="グループ化 4"/>
          <p:cNvGrpSpPr/>
          <p:nvPr/>
        </p:nvGrpSpPr>
        <p:grpSpPr>
          <a:xfrm>
            <a:off x="299536" y="692696"/>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3084466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bwMode="auto">
          <a:xfrm>
            <a:off x="562855" y="2784298"/>
            <a:ext cx="4444466" cy="513708"/>
          </a:xfrm>
          <a:prstGeom prst="roundRect">
            <a:avLst/>
          </a:prstGeom>
          <a:solidFill>
            <a:schemeClr val="accent2"/>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2" name="タイトル 1"/>
          <p:cNvSpPr>
            <a:spLocks noGrp="1"/>
          </p:cNvSpPr>
          <p:nvPr>
            <p:ph type="title"/>
          </p:nvPr>
        </p:nvSpPr>
        <p:spPr>
          <a:xfrm>
            <a:off x="1150938" y="-138903"/>
            <a:ext cx="7793037" cy="2084642"/>
          </a:xfrm>
        </p:spPr>
        <p:txBody>
          <a:bodyPr/>
          <a:lstStyle/>
          <a:p>
            <a:r>
              <a:rPr kumimoji="1" lang="ja-JP" altLang="en-US" sz="4000" dirty="0"/>
              <a:t>大転換時代は</a:t>
            </a:r>
            <a:r>
              <a:rPr kumimoji="1" lang="en-US" altLang="ja-JP" sz="4000" dirty="0"/>
              <a:t/>
            </a:r>
            <a:br>
              <a:rPr kumimoji="1" lang="en-US" altLang="ja-JP" sz="4000" dirty="0"/>
            </a:br>
            <a:r>
              <a:rPr kumimoji="1" lang="ja-JP" altLang="en-US" sz="4000" dirty="0"/>
              <a:t>「多くのリスクと多くのチャンス」</a:t>
            </a:r>
            <a:r>
              <a:rPr kumimoji="1" lang="en-US" altLang="ja-JP" sz="4000" dirty="0"/>
              <a:t/>
            </a:r>
            <a:br>
              <a:rPr kumimoji="1" lang="en-US" altLang="ja-JP" sz="4000" dirty="0"/>
            </a:br>
            <a:r>
              <a:rPr lang="ja-JP" altLang="en-US" sz="4000" dirty="0"/>
              <a:t>　　　　　　　　　　　　　</a:t>
            </a:r>
            <a:r>
              <a:rPr kumimoji="1" lang="ja-JP" altLang="en-US" sz="4000" dirty="0"/>
              <a:t>を生み出す</a:t>
            </a:r>
          </a:p>
        </p:txBody>
      </p:sp>
      <p:sp>
        <p:nvSpPr>
          <p:cNvPr id="3" name="コンテンツ プレースホルダー 2"/>
          <p:cNvSpPr>
            <a:spLocks noGrp="1"/>
          </p:cNvSpPr>
          <p:nvPr>
            <p:ph idx="1"/>
          </p:nvPr>
        </p:nvSpPr>
        <p:spPr>
          <a:xfrm>
            <a:off x="500576" y="2141307"/>
            <a:ext cx="8249032" cy="4097439"/>
          </a:xfrm>
        </p:spPr>
        <p:txBody>
          <a:bodyPr/>
          <a:lstStyle/>
          <a:p>
            <a:r>
              <a:rPr lang="ja-JP" altLang="en-US" dirty="0"/>
              <a:t>対応法は恐らく５種類</a:t>
            </a:r>
            <a:endParaRPr lang="en-US" altLang="ja-JP" dirty="0"/>
          </a:p>
          <a:p>
            <a:r>
              <a:rPr kumimoji="1" lang="ja-JP" altLang="en-US" dirty="0">
                <a:solidFill>
                  <a:srgbClr val="CC0099"/>
                </a:solidFill>
              </a:rPr>
              <a:t>１．全く思考すらしない</a:t>
            </a:r>
            <a:endParaRPr kumimoji="1" lang="en-US" altLang="ja-JP" dirty="0">
              <a:solidFill>
                <a:srgbClr val="CC0099"/>
              </a:solidFill>
            </a:endParaRPr>
          </a:p>
          <a:p>
            <a:r>
              <a:rPr lang="ja-JP" altLang="en-US" dirty="0">
                <a:solidFill>
                  <a:srgbClr val="FF0000"/>
                </a:solidFill>
              </a:rPr>
              <a:t>２．思考した上で、流れに身を任せる</a:t>
            </a:r>
            <a:endParaRPr kumimoji="1" lang="en-US" altLang="ja-JP" dirty="0">
              <a:solidFill>
                <a:srgbClr val="FF0000"/>
              </a:solidFill>
            </a:endParaRPr>
          </a:p>
          <a:p>
            <a:r>
              <a:rPr kumimoji="1" lang="ja-JP" altLang="en-US" dirty="0">
                <a:solidFill>
                  <a:schemeClr val="accent6">
                    <a:lumMod val="75000"/>
                  </a:schemeClr>
                </a:solidFill>
              </a:rPr>
              <a:t>３．リスクあるいはチャンスのみを事前に読み対応する</a:t>
            </a:r>
            <a:endParaRPr kumimoji="1" lang="en-US" altLang="ja-JP" dirty="0">
              <a:solidFill>
                <a:schemeClr val="accent6">
                  <a:lumMod val="75000"/>
                </a:schemeClr>
              </a:solidFill>
            </a:endParaRPr>
          </a:p>
          <a:p>
            <a:r>
              <a:rPr lang="ja-JP" altLang="en-US" dirty="0">
                <a:solidFill>
                  <a:schemeClr val="accent1">
                    <a:lumMod val="50000"/>
                  </a:schemeClr>
                </a:solidFill>
              </a:rPr>
              <a:t>４</a:t>
            </a:r>
            <a:r>
              <a:rPr kumimoji="1" lang="ja-JP" altLang="en-US" dirty="0">
                <a:solidFill>
                  <a:schemeClr val="accent1">
                    <a:lumMod val="50000"/>
                  </a:schemeClr>
                </a:solidFill>
              </a:rPr>
              <a:t>．リスクとチャンスを事前に評価し、それらへの準備まで完了した上でタイミングを伺う</a:t>
            </a:r>
            <a:endParaRPr kumimoji="1" lang="en-US" altLang="ja-JP" dirty="0">
              <a:solidFill>
                <a:schemeClr val="accent1">
                  <a:lumMod val="50000"/>
                </a:schemeClr>
              </a:solidFill>
            </a:endParaRPr>
          </a:p>
          <a:p>
            <a:r>
              <a:rPr lang="ja-JP" altLang="en-US" dirty="0">
                <a:solidFill>
                  <a:srgbClr val="C00000"/>
                </a:solidFill>
              </a:rPr>
              <a:t>５</a:t>
            </a:r>
            <a:r>
              <a:rPr lang="en-US" altLang="ja-JP" dirty="0">
                <a:solidFill>
                  <a:srgbClr val="C00000"/>
                </a:solidFill>
              </a:rPr>
              <a:t>.</a:t>
            </a:r>
            <a:r>
              <a:rPr lang="ja-JP" altLang="en-US" dirty="0">
                <a:solidFill>
                  <a:srgbClr val="C00000"/>
                </a:solidFill>
              </a:rPr>
              <a:t>最良のタイミングで判断</a:t>
            </a:r>
            <a:endParaRPr kumimoji="1" lang="en-US" altLang="ja-JP" dirty="0">
              <a:solidFill>
                <a:srgbClr val="C00000"/>
              </a:solidFill>
            </a:endParaRP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54</a:t>
            </a:fld>
            <a:endParaRPr lang="en-US" altLang="ja-JP"/>
          </a:p>
        </p:txBody>
      </p:sp>
      <p:grpSp>
        <p:nvGrpSpPr>
          <p:cNvPr id="5" name="グループ化 4"/>
          <p:cNvGrpSpPr/>
          <p:nvPr/>
        </p:nvGrpSpPr>
        <p:grpSpPr>
          <a:xfrm>
            <a:off x="299536" y="1969719"/>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
        <p:nvSpPr>
          <p:cNvPr id="12" name="正方形/長方形 11"/>
          <p:cNvSpPr/>
          <p:nvPr/>
        </p:nvSpPr>
        <p:spPr bwMode="auto">
          <a:xfrm>
            <a:off x="299536" y="4952144"/>
            <a:ext cx="8710900" cy="1140431"/>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5" name="テキスト ボックス 14"/>
          <p:cNvSpPr txBox="1"/>
          <p:nvPr/>
        </p:nvSpPr>
        <p:spPr>
          <a:xfrm>
            <a:off x="5445310" y="2774025"/>
            <a:ext cx="3114955" cy="523220"/>
          </a:xfrm>
          <a:prstGeom prst="rect">
            <a:avLst/>
          </a:prstGeom>
          <a:solidFill>
            <a:schemeClr val="accent2"/>
          </a:solidFill>
          <a:ln>
            <a:solidFill>
              <a:srgbClr val="FF0000"/>
            </a:solidFill>
          </a:ln>
        </p:spPr>
        <p:txBody>
          <a:bodyPr wrap="none" rtlCol="0">
            <a:spAutoFit/>
          </a:bodyPr>
          <a:lstStyle/>
          <a:p>
            <a:r>
              <a:rPr lang="ja-JP" altLang="en-US" sz="2800" dirty="0" smtClean="0">
                <a:solidFill>
                  <a:srgbClr val="7030A0"/>
                </a:solidFill>
              </a:rPr>
              <a:t>２～３年後までのみ</a:t>
            </a:r>
            <a:endParaRPr kumimoji="1" lang="ja-JP" altLang="en-US" sz="2800" dirty="0">
              <a:solidFill>
                <a:srgbClr val="7030A0"/>
              </a:solidFill>
            </a:endParaRPr>
          </a:p>
        </p:txBody>
      </p:sp>
      <p:sp>
        <p:nvSpPr>
          <p:cNvPr id="16" name="テキスト ボックス 15"/>
          <p:cNvSpPr txBox="1"/>
          <p:nvPr/>
        </p:nvSpPr>
        <p:spPr>
          <a:xfrm>
            <a:off x="4952867" y="2810319"/>
            <a:ext cx="492443" cy="461665"/>
          </a:xfrm>
          <a:prstGeom prst="rect">
            <a:avLst/>
          </a:prstGeom>
          <a:noFill/>
        </p:spPr>
        <p:txBody>
          <a:bodyPr wrap="none" rtlCol="0">
            <a:spAutoFit/>
          </a:bodyPr>
          <a:lstStyle/>
          <a:p>
            <a:r>
              <a:rPr kumimoji="1" lang="ja-JP" altLang="en-US" dirty="0" smtClean="0"/>
              <a:t>≒</a:t>
            </a:r>
            <a:endParaRPr kumimoji="1" lang="ja-JP" altLang="en-US" dirty="0"/>
          </a:p>
        </p:txBody>
      </p:sp>
    </p:spTree>
    <p:extLst>
      <p:ext uri="{BB962C8B-B14F-4D97-AF65-F5344CB8AC3E}">
        <p14:creationId xmlns:p14="http://schemas.microsoft.com/office/powerpoint/2010/main" val="346401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27384"/>
            <a:ext cx="7793037" cy="723230"/>
          </a:xfrm>
        </p:spPr>
        <p:txBody>
          <a:bodyPr/>
          <a:lstStyle/>
          <a:p>
            <a:r>
              <a:rPr kumimoji="1" lang="ja-JP" altLang="en-US" sz="3600" dirty="0"/>
              <a:t>原発に依存するという各国のシナリオ</a:t>
            </a:r>
          </a:p>
        </p:txBody>
      </p:sp>
      <p:sp>
        <p:nvSpPr>
          <p:cNvPr id="3" name="コンテンツ プレースホルダー 2"/>
          <p:cNvSpPr>
            <a:spLocks noGrp="1"/>
          </p:cNvSpPr>
          <p:nvPr>
            <p:ph idx="1"/>
          </p:nvPr>
        </p:nvSpPr>
        <p:spPr>
          <a:xfrm>
            <a:off x="539552" y="836712"/>
            <a:ext cx="8496944" cy="5760640"/>
          </a:xfrm>
        </p:spPr>
        <p:txBody>
          <a:bodyPr/>
          <a:lstStyle/>
          <a:p>
            <a:r>
              <a:rPr kumimoji="1" lang="ja-JP" altLang="en-US" sz="2800" dirty="0">
                <a:solidFill>
                  <a:srgbClr val="FF0000"/>
                </a:solidFill>
              </a:rPr>
              <a:t>中国・韓国は、依存拡大路線</a:t>
            </a:r>
            <a:endParaRPr kumimoji="1" lang="en-US" altLang="ja-JP" sz="2800" dirty="0">
              <a:solidFill>
                <a:srgbClr val="FF0000"/>
              </a:solidFill>
            </a:endParaRPr>
          </a:p>
          <a:p>
            <a:r>
              <a:rPr kumimoji="1" lang="ja-JP" altLang="en-US" sz="2800" dirty="0">
                <a:solidFill>
                  <a:srgbClr val="FF0000"/>
                </a:solidFill>
              </a:rPr>
              <a:t>ヨーロッパ（フランス・英国）、米国</a:t>
            </a:r>
            <a:r>
              <a:rPr kumimoji="1" lang="ja-JP" altLang="en-US" sz="2800" dirty="0"/>
              <a:t>は、依存度縮小するが継続の方針</a:t>
            </a:r>
            <a:endParaRPr kumimoji="1" lang="en-US" altLang="ja-JP" sz="2800" dirty="0"/>
          </a:p>
          <a:p>
            <a:r>
              <a:rPr kumimoji="1" lang="ja-JP" altLang="en-US" sz="2800" dirty="0">
                <a:solidFill>
                  <a:srgbClr val="FF0000"/>
                </a:solidFill>
              </a:rPr>
              <a:t>ドイツと日本</a:t>
            </a:r>
            <a:r>
              <a:rPr kumimoji="1" lang="ja-JP" altLang="en-US" sz="2800" dirty="0"/>
              <a:t>が、ゼロ原発を目指す可能性がある国</a:t>
            </a:r>
            <a:endParaRPr kumimoji="1" lang="en-US" altLang="ja-JP" sz="2800" dirty="0"/>
          </a:p>
          <a:p>
            <a:r>
              <a:rPr lang="ja-JP" altLang="en-US" sz="2800" dirty="0"/>
              <a:t>個人的見解は、現在の第３世代原発は</a:t>
            </a:r>
            <a:r>
              <a:rPr lang="ja-JP" altLang="en-US" sz="2800" dirty="0">
                <a:solidFill>
                  <a:srgbClr val="FF0000"/>
                </a:solidFill>
              </a:rPr>
              <a:t>超長寿命核種</a:t>
            </a:r>
            <a:r>
              <a:rPr lang="ja-JP" altLang="en-US" sz="2800" dirty="0"/>
              <a:t>が副生するという点で、欠陥商品である</a:t>
            </a:r>
            <a:endParaRPr lang="en-US" altLang="ja-JP" sz="2800" dirty="0"/>
          </a:p>
          <a:p>
            <a:pPr lvl="1"/>
            <a:r>
              <a:rPr lang="en-US" altLang="ja-JP" sz="2400" dirty="0">
                <a:solidFill>
                  <a:srgbClr val="FF0000"/>
                </a:solidFill>
              </a:rPr>
              <a:t>Np</a:t>
            </a:r>
            <a:r>
              <a:rPr lang="ja-JP" altLang="en-US" sz="2400" dirty="0" err="1">
                <a:solidFill>
                  <a:srgbClr val="FF0000"/>
                </a:solidFill>
              </a:rPr>
              <a:t>ｰ</a:t>
            </a:r>
            <a:r>
              <a:rPr lang="en-US" altLang="ja-JP" sz="2400" dirty="0">
                <a:solidFill>
                  <a:srgbClr val="FF0000"/>
                </a:solidFill>
              </a:rPr>
              <a:t>237</a:t>
            </a:r>
            <a:r>
              <a:rPr lang="ja-JP" altLang="en-US" sz="2400" dirty="0">
                <a:solidFill>
                  <a:srgbClr val="FF0000"/>
                </a:solidFill>
              </a:rPr>
              <a:t>＝２１４万年、</a:t>
            </a:r>
            <a:r>
              <a:rPr lang="en-US" altLang="ja-JP" sz="2400" dirty="0">
                <a:solidFill>
                  <a:srgbClr val="FF0000"/>
                </a:solidFill>
              </a:rPr>
              <a:t>Am</a:t>
            </a:r>
            <a:r>
              <a:rPr lang="ja-JP" altLang="en-US" sz="2400" dirty="0" err="1">
                <a:solidFill>
                  <a:srgbClr val="FF0000"/>
                </a:solidFill>
              </a:rPr>
              <a:t>ｰ</a:t>
            </a:r>
            <a:r>
              <a:rPr lang="en-US" altLang="ja-JP" sz="2400" dirty="0">
                <a:solidFill>
                  <a:srgbClr val="FF0000"/>
                </a:solidFill>
              </a:rPr>
              <a:t>241</a:t>
            </a:r>
            <a:r>
              <a:rPr lang="ja-JP" altLang="en-US" sz="2400" dirty="0">
                <a:solidFill>
                  <a:srgbClr val="FF0000"/>
                </a:solidFill>
              </a:rPr>
              <a:t>＝４３２年</a:t>
            </a:r>
            <a:endParaRPr lang="en-US" altLang="ja-JP" sz="2400" dirty="0">
              <a:solidFill>
                <a:srgbClr val="FF0000"/>
              </a:solidFill>
            </a:endParaRPr>
          </a:p>
          <a:p>
            <a:r>
              <a:rPr lang="ja-JP" altLang="en-US" sz="2800" dirty="0"/>
              <a:t>日本が</a:t>
            </a:r>
            <a:r>
              <a:rPr lang="ja-JP" altLang="en-US" sz="2800" dirty="0" err="1"/>
              <a:t>近々持つで</a:t>
            </a:r>
            <a:r>
              <a:rPr lang="ja-JP" altLang="en-US" sz="2800" dirty="0" smtClean="0"/>
              <a:t>あろう約５０トン</a:t>
            </a:r>
            <a:r>
              <a:rPr lang="ja-JP" altLang="en-US" sz="2800" dirty="0"/>
              <a:t>のプルトニウムは、テロに狙われると危険</a:t>
            </a:r>
            <a:endParaRPr lang="en-US" altLang="ja-JP" sz="2800" dirty="0"/>
          </a:p>
          <a:p>
            <a:r>
              <a:rPr lang="ja-JP" altLang="en-US" sz="2800" dirty="0"/>
              <a:t>対応は</a:t>
            </a:r>
            <a:r>
              <a:rPr lang="ja-JP" altLang="en-US" sz="2800" dirty="0">
                <a:solidFill>
                  <a:srgbClr val="FF0000"/>
                </a:solidFill>
              </a:rPr>
              <a:t>高速減容炉＆</a:t>
            </a:r>
            <a:r>
              <a:rPr lang="en-US" altLang="ja-JP" sz="2800" dirty="0" err="1">
                <a:solidFill>
                  <a:srgbClr val="FF0000"/>
                </a:solidFill>
              </a:rPr>
              <a:t>SuperSafe</a:t>
            </a:r>
            <a:r>
              <a:rPr lang="ja-JP" altLang="en-US" sz="2800" dirty="0">
                <a:solidFill>
                  <a:srgbClr val="FF0000"/>
                </a:solidFill>
              </a:rPr>
              <a:t>第４世代原発</a:t>
            </a:r>
            <a:r>
              <a:rPr lang="ja-JP" altLang="en-US" sz="2800" dirty="0"/>
              <a:t>か？</a:t>
            </a:r>
            <a:endParaRPr lang="en-US" altLang="ja-JP" sz="2800" dirty="0"/>
          </a:p>
          <a:p>
            <a:r>
              <a:rPr kumimoji="1" lang="ja-JP" altLang="en-US" sz="2800" dirty="0"/>
              <a:t>特に、</a:t>
            </a:r>
            <a:r>
              <a:rPr kumimoji="1" lang="ja-JP" altLang="en-US" sz="2800" dirty="0">
                <a:solidFill>
                  <a:srgbClr val="FF0000"/>
                </a:solidFill>
              </a:rPr>
              <a:t>前者は必須</a:t>
            </a:r>
            <a:r>
              <a:rPr kumimoji="1" lang="ja-JP" altLang="en-US" sz="2800" dirty="0"/>
              <a:t>なので、開発開始をどこで決断</a:t>
            </a:r>
            <a:endParaRPr kumimoji="1" lang="en-US" altLang="ja-JP" sz="2800" dirty="0"/>
          </a:p>
          <a:p>
            <a:r>
              <a:rPr lang="ja-JP" altLang="en-US" sz="2800" dirty="0"/>
              <a:t>現時点だと、</a:t>
            </a:r>
            <a:r>
              <a:rPr lang="en-US" altLang="ja-JP" sz="2800" dirty="0">
                <a:solidFill>
                  <a:srgbClr val="0070C0"/>
                </a:solidFill>
              </a:rPr>
              <a:t>ASTRID</a:t>
            </a:r>
            <a:r>
              <a:rPr lang="ja-JP" altLang="en-US" sz="2800" dirty="0">
                <a:solidFill>
                  <a:srgbClr val="0070C0"/>
                </a:solidFill>
              </a:rPr>
              <a:t>プロジェクト</a:t>
            </a:r>
            <a:r>
              <a:rPr lang="ja-JP" altLang="en-US" sz="2800" dirty="0"/>
              <a:t>が近い</a:t>
            </a:r>
            <a:endParaRPr kumimoji="1" lang="ja-JP" altLang="en-US" sz="2800"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55</a:t>
            </a:fld>
            <a:endParaRPr lang="en-US" altLang="ja-JP">
              <a:solidFill>
                <a:srgbClr val="000000"/>
              </a:solidFill>
            </a:endParaRPr>
          </a:p>
        </p:txBody>
      </p:sp>
      <p:grpSp>
        <p:nvGrpSpPr>
          <p:cNvPr id="5" name="グループ化 4"/>
          <p:cNvGrpSpPr/>
          <p:nvPr/>
        </p:nvGrpSpPr>
        <p:grpSpPr>
          <a:xfrm>
            <a:off x="299536" y="692696"/>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24942590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auto">
          <a:xfrm>
            <a:off x="995948" y="260648"/>
            <a:ext cx="3758701" cy="576064"/>
          </a:xfrm>
          <a:prstGeom prst="rect">
            <a:avLst/>
          </a:prstGeom>
          <a:solidFill>
            <a:srgbClr val="FFC000"/>
          </a:solidFill>
          <a:ln w="19050" cap="flat" cmpd="sng" algn="ctr">
            <a:solidFill>
              <a:schemeClr val="bg1"/>
            </a:solidFill>
            <a:prstDash val="solid"/>
            <a:round/>
            <a:headEnd type="none" w="med" len="med"/>
            <a:tailEnd type="none"/>
          </a:ln>
          <a:effectLst/>
        </p:spPr>
        <p:txBody>
          <a:bodyPr rtlCol="0" anchor="ctr"/>
          <a:lstStyle/>
          <a:p>
            <a:pPr algn="ctr"/>
            <a:endParaRPr kumimoji="1" lang="ja-JP" altLang="en-US"/>
          </a:p>
        </p:txBody>
      </p:sp>
      <p:sp>
        <p:nvSpPr>
          <p:cNvPr id="2" name="タイトル 1"/>
          <p:cNvSpPr>
            <a:spLocks noGrp="1"/>
          </p:cNvSpPr>
          <p:nvPr>
            <p:ph type="title"/>
          </p:nvPr>
        </p:nvSpPr>
        <p:spPr>
          <a:xfrm>
            <a:off x="971600" y="249318"/>
            <a:ext cx="7793037" cy="1143000"/>
          </a:xfrm>
        </p:spPr>
        <p:txBody>
          <a:bodyPr/>
          <a:lstStyle/>
          <a:p>
            <a:r>
              <a:rPr lang="en-US" altLang="ja-JP" sz="3600" dirty="0">
                <a:solidFill>
                  <a:srgbClr val="FF0000"/>
                </a:solidFill>
              </a:rPr>
              <a:t>Net Zero Emission</a:t>
            </a:r>
            <a:r>
              <a:rPr lang="ja-JP" altLang="en-US" sz="3600" dirty="0"/>
              <a:t>時代への対応</a:t>
            </a:r>
            <a:r>
              <a:rPr kumimoji="1" lang="en-US" altLang="ja-JP" sz="3600" dirty="0"/>
              <a:t/>
            </a:r>
            <a:br>
              <a:rPr kumimoji="1" lang="en-US" altLang="ja-JP" sz="3600" dirty="0"/>
            </a:br>
            <a:r>
              <a:rPr kumimoji="1" lang="ja-JP" altLang="en-US" sz="3600" dirty="0">
                <a:solidFill>
                  <a:srgbClr val="7030A0"/>
                </a:solidFill>
              </a:rPr>
              <a:t>リスク</a:t>
            </a:r>
            <a:r>
              <a:rPr kumimoji="1" lang="ja-JP" altLang="en-US" sz="3600" dirty="0">
                <a:solidFill>
                  <a:srgbClr val="0070C0"/>
                </a:solidFill>
              </a:rPr>
              <a:t>を比較する議論</a:t>
            </a:r>
            <a:r>
              <a:rPr kumimoji="1" lang="ja-JP" altLang="en-US" sz="3600" dirty="0"/>
              <a:t>ができるか</a:t>
            </a:r>
          </a:p>
        </p:txBody>
      </p:sp>
      <p:sp>
        <p:nvSpPr>
          <p:cNvPr id="3" name="コンテンツ プレースホルダー 2"/>
          <p:cNvSpPr>
            <a:spLocks noGrp="1"/>
          </p:cNvSpPr>
          <p:nvPr>
            <p:ph idx="1"/>
          </p:nvPr>
        </p:nvSpPr>
        <p:spPr>
          <a:xfrm>
            <a:off x="755576" y="1382494"/>
            <a:ext cx="8280920" cy="4896544"/>
          </a:xfrm>
        </p:spPr>
        <p:txBody>
          <a:bodyPr/>
          <a:lstStyle/>
          <a:p>
            <a:r>
              <a:rPr kumimoji="1" lang="ja-JP" altLang="en-US" dirty="0"/>
              <a:t>各種</a:t>
            </a:r>
            <a:r>
              <a:rPr kumimoji="1" lang="ja-JP" altLang="en-US" dirty="0" smtClean="0"/>
              <a:t>リスク：</a:t>
            </a:r>
            <a:r>
              <a:rPr kumimoji="1" lang="ja-JP" altLang="en-US" dirty="0" smtClean="0">
                <a:solidFill>
                  <a:schemeClr val="accent1">
                    <a:lumMod val="50000"/>
                  </a:schemeClr>
                </a:solidFill>
              </a:rPr>
              <a:t>すべて未来を読むことで推測</a:t>
            </a:r>
            <a:endParaRPr kumimoji="1" lang="en-US" altLang="ja-JP" dirty="0">
              <a:solidFill>
                <a:schemeClr val="accent1">
                  <a:lumMod val="50000"/>
                </a:schemeClr>
              </a:solidFill>
            </a:endParaRPr>
          </a:p>
          <a:p>
            <a:pPr lvl="1"/>
            <a:r>
              <a:rPr lang="ja-JP" altLang="en-US" dirty="0">
                <a:solidFill>
                  <a:srgbClr val="7030A0"/>
                </a:solidFill>
              </a:rPr>
              <a:t>化石燃料</a:t>
            </a:r>
            <a:r>
              <a:rPr lang="ja-JP" altLang="en-US" dirty="0"/>
              <a:t>燃焼のリスク　　　　　　⇒　大きい</a:t>
            </a:r>
            <a:endParaRPr lang="en-US" altLang="ja-JP" dirty="0"/>
          </a:p>
          <a:p>
            <a:pPr lvl="1"/>
            <a:r>
              <a:rPr lang="en-US" altLang="ja-JP" dirty="0">
                <a:solidFill>
                  <a:srgbClr val="7030A0"/>
                </a:solidFill>
              </a:rPr>
              <a:t>CCS</a:t>
            </a:r>
            <a:r>
              <a:rPr lang="ja-JP" altLang="en-US" dirty="0"/>
              <a:t>のリスク　　　　　　　　　　　　⇒　不確実</a:t>
            </a:r>
            <a:endParaRPr lang="en-US" altLang="ja-JP" dirty="0"/>
          </a:p>
          <a:p>
            <a:pPr lvl="1"/>
            <a:r>
              <a:rPr kumimoji="1" lang="ja-JP" altLang="en-US" dirty="0">
                <a:solidFill>
                  <a:srgbClr val="7030A0"/>
                </a:solidFill>
              </a:rPr>
              <a:t>韓国</a:t>
            </a:r>
            <a:r>
              <a:rPr lang="ja-JP" altLang="en-US" dirty="0">
                <a:solidFill>
                  <a:srgbClr val="7030A0"/>
                </a:solidFill>
              </a:rPr>
              <a:t>から</a:t>
            </a:r>
            <a:r>
              <a:rPr kumimoji="1" lang="ja-JP" altLang="en-US" dirty="0">
                <a:solidFill>
                  <a:srgbClr val="7030A0"/>
                </a:solidFill>
              </a:rPr>
              <a:t>電力輸入</a:t>
            </a:r>
            <a:r>
              <a:rPr kumimoji="1" lang="ja-JP" altLang="en-US" dirty="0"/>
              <a:t>のリスク　　　⇒　嫌な気分</a:t>
            </a:r>
            <a:endParaRPr kumimoji="1" lang="en-US" altLang="ja-JP" dirty="0"/>
          </a:p>
          <a:p>
            <a:pPr lvl="1"/>
            <a:r>
              <a:rPr lang="ja-JP" altLang="en-US" dirty="0">
                <a:solidFill>
                  <a:schemeClr val="accent5">
                    <a:lumMod val="25000"/>
                  </a:schemeClr>
                </a:solidFill>
              </a:rPr>
              <a:t>水素の輸入</a:t>
            </a:r>
            <a:r>
              <a:rPr lang="ja-JP" altLang="en-US" dirty="0"/>
              <a:t>のリスク　　　　　　　⇒　義務</a:t>
            </a:r>
            <a:endParaRPr lang="en-US" altLang="ja-JP" dirty="0"/>
          </a:p>
          <a:p>
            <a:pPr lvl="1"/>
            <a:r>
              <a:rPr kumimoji="1" lang="ja-JP" altLang="en-US" dirty="0">
                <a:solidFill>
                  <a:srgbClr val="C00000"/>
                </a:solidFill>
              </a:rPr>
              <a:t>バイオマス</a:t>
            </a:r>
            <a:r>
              <a:rPr kumimoji="1" lang="ja-JP" altLang="en-US" dirty="0"/>
              <a:t>の輸入のリスク　　　⇒　量的問題</a:t>
            </a:r>
            <a:endParaRPr kumimoji="1" lang="en-US" altLang="ja-JP" dirty="0"/>
          </a:p>
          <a:p>
            <a:pPr lvl="1"/>
            <a:r>
              <a:rPr lang="ja-JP" altLang="en-US" dirty="0">
                <a:solidFill>
                  <a:schemeClr val="tx2">
                    <a:lumMod val="75000"/>
                  </a:schemeClr>
                </a:solidFill>
              </a:rPr>
              <a:t>自前の原発開発</a:t>
            </a:r>
            <a:r>
              <a:rPr lang="ja-JP" altLang="en-US" dirty="0"/>
              <a:t>のリスク　　　　⇒　国際共同か</a:t>
            </a:r>
            <a:endParaRPr lang="en-US" altLang="ja-JP" dirty="0"/>
          </a:p>
          <a:p>
            <a:pPr lvl="1"/>
            <a:r>
              <a:rPr lang="ja-JP" altLang="en-US" dirty="0">
                <a:solidFill>
                  <a:srgbClr val="7030A0"/>
                </a:solidFill>
              </a:rPr>
              <a:t>軽水炉運転継続</a:t>
            </a:r>
            <a:r>
              <a:rPr lang="ja-JP" altLang="en-US" dirty="0"/>
              <a:t>のリスク　　　　⇒　２０６５まで</a:t>
            </a:r>
            <a:endParaRPr lang="en-US" altLang="ja-JP" dirty="0"/>
          </a:p>
          <a:p>
            <a:pPr lvl="1"/>
            <a:r>
              <a:rPr lang="ja-JP" altLang="en-US" dirty="0">
                <a:solidFill>
                  <a:srgbClr val="7030A0"/>
                </a:solidFill>
              </a:rPr>
              <a:t>プルトニウム所持</a:t>
            </a:r>
            <a:r>
              <a:rPr lang="ja-JP" altLang="en-US" dirty="0"/>
              <a:t>のリスク　　　　⇒　増加傾向</a:t>
            </a:r>
            <a:endParaRPr lang="en-US" altLang="ja-JP"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56</a:t>
            </a:fld>
            <a:endParaRPr lang="en-US" altLang="ja-JP">
              <a:solidFill>
                <a:srgbClr val="000000"/>
              </a:solidFill>
            </a:endParaRPr>
          </a:p>
        </p:txBody>
      </p:sp>
      <p:grpSp>
        <p:nvGrpSpPr>
          <p:cNvPr id="5" name="グループ化 4"/>
          <p:cNvGrpSpPr/>
          <p:nvPr/>
        </p:nvGrpSpPr>
        <p:grpSpPr>
          <a:xfrm>
            <a:off x="299536" y="1361676"/>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
        <p:nvSpPr>
          <p:cNvPr id="13" name="テキスト ボックス 12"/>
          <p:cNvSpPr txBox="1"/>
          <p:nvPr/>
        </p:nvSpPr>
        <p:spPr>
          <a:xfrm>
            <a:off x="659126" y="6174770"/>
            <a:ext cx="8198078" cy="523220"/>
          </a:xfrm>
          <a:prstGeom prst="rect">
            <a:avLst/>
          </a:prstGeom>
          <a:solidFill>
            <a:schemeClr val="accent2"/>
          </a:solidFill>
        </p:spPr>
        <p:txBody>
          <a:bodyPr wrap="none" rtlCol="0">
            <a:spAutoFit/>
          </a:bodyPr>
          <a:lstStyle/>
          <a:p>
            <a:r>
              <a:rPr kumimoji="1" lang="ja-JP" altLang="en-US" sz="2800" dirty="0" smtClean="0">
                <a:solidFill>
                  <a:srgbClr val="0070C0"/>
                </a:solidFill>
              </a:rPr>
              <a:t>日本人</a:t>
            </a:r>
            <a:r>
              <a:rPr kumimoji="1" lang="ja-JP" altLang="en-US" sz="2800" dirty="0" smtClean="0"/>
              <a:t>は</a:t>
            </a:r>
            <a:r>
              <a:rPr kumimoji="1" lang="ja-JP" altLang="en-US" sz="2800" dirty="0" smtClean="0">
                <a:solidFill>
                  <a:srgbClr val="7030A0"/>
                </a:solidFill>
              </a:rPr>
              <a:t>過去の経験</a:t>
            </a:r>
            <a:r>
              <a:rPr kumimoji="1" lang="ja-JP" altLang="en-US" sz="2800" dirty="0" smtClean="0"/>
              <a:t>に基づいた</a:t>
            </a:r>
            <a:r>
              <a:rPr kumimoji="1" lang="ja-JP" altLang="en-US" sz="2800" dirty="0" smtClean="0">
                <a:solidFill>
                  <a:srgbClr val="FF0000"/>
                </a:solidFill>
              </a:rPr>
              <a:t>意思決定</a:t>
            </a:r>
            <a:r>
              <a:rPr kumimoji="1" lang="ja-JP" altLang="en-US" sz="2800" dirty="0" smtClean="0"/>
              <a:t>をするだけ</a:t>
            </a:r>
            <a:endParaRPr kumimoji="1" lang="ja-JP" altLang="en-US" sz="2800" dirty="0"/>
          </a:p>
        </p:txBody>
      </p:sp>
    </p:spTree>
    <p:extLst>
      <p:ext uri="{BB962C8B-B14F-4D97-AF65-F5344CB8AC3E}">
        <p14:creationId xmlns:p14="http://schemas.microsoft.com/office/powerpoint/2010/main" val="31030883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684213" y="188913"/>
            <a:ext cx="8342312" cy="650875"/>
          </a:xfrm>
        </p:spPr>
        <p:txBody>
          <a:bodyPr/>
          <a:lstStyle/>
          <a:p>
            <a:r>
              <a:rPr lang="ja-JP" altLang="en-US" sz="3200"/>
              <a:t>持続可能性のピラミッド</a:t>
            </a:r>
            <a:r>
              <a:rPr lang="ja-JP" altLang="en-US" sz="2800"/>
              <a:t>　土台が崩れれば頂上は？</a:t>
            </a:r>
            <a:r>
              <a:rPr lang="en-US" altLang="ja-JP" sz="2800"/>
              <a:t> </a:t>
            </a:r>
            <a:endParaRPr lang="ja-JP" altLang="en-US" sz="2800"/>
          </a:p>
        </p:txBody>
      </p:sp>
      <p:sp>
        <p:nvSpPr>
          <p:cNvPr id="3075"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fld id="{699B5101-54B5-47B3-8218-C62F80E7B785}" type="slidenum">
              <a:rPr kumimoji="0" lang="en-US" altLang="ja-JP" sz="1400">
                <a:solidFill>
                  <a:srgbClr val="000000"/>
                </a:solidFill>
              </a:rPr>
              <a:pPr eaLnBrk="1" hangingPunct="1"/>
              <a:t>57</a:t>
            </a:fld>
            <a:endParaRPr kumimoji="0" lang="en-US" altLang="ja-JP" sz="1400">
              <a:solidFill>
                <a:srgbClr val="000000"/>
              </a:solidFill>
            </a:endParaRPr>
          </a:p>
        </p:txBody>
      </p:sp>
      <p:sp>
        <p:nvSpPr>
          <p:cNvPr id="5" name="二等辺三角形 4"/>
          <p:cNvSpPr/>
          <p:nvPr/>
        </p:nvSpPr>
        <p:spPr bwMode="auto">
          <a:xfrm>
            <a:off x="107950" y="1196975"/>
            <a:ext cx="7559675" cy="5111750"/>
          </a:xfrm>
          <a:prstGeom prst="triangle">
            <a:avLst/>
          </a:prstGeom>
          <a:solidFill>
            <a:schemeClr val="accent1">
              <a:lumMod val="50000"/>
            </a:schemeClr>
          </a:solidFill>
          <a:ln w="19050" cap="flat" cmpd="sng" algn="ctr">
            <a:solidFill>
              <a:schemeClr val="bg1"/>
            </a:solidFill>
            <a:prstDash val="solid"/>
            <a:round/>
            <a:headEnd type="none" w="med" len="med"/>
            <a:tailEnd type="none" w="med" len="med"/>
          </a:ln>
          <a:effectLst/>
        </p:spPr>
        <p:txBody>
          <a:bodyPr>
            <a:spAutoFit/>
          </a:bodyPr>
          <a:lstStyle/>
          <a:p>
            <a:pPr>
              <a:defRPr/>
            </a:pPr>
            <a:endParaRPr lang="ja-JP" altLang="en-US" dirty="0"/>
          </a:p>
        </p:txBody>
      </p:sp>
      <p:sp>
        <p:nvSpPr>
          <p:cNvPr id="12" name="テキスト ボックス 11"/>
          <p:cNvSpPr txBox="1"/>
          <p:nvPr/>
        </p:nvSpPr>
        <p:spPr>
          <a:xfrm>
            <a:off x="3286125" y="3068638"/>
            <a:ext cx="800100" cy="1200150"/>
          </a:xfrm>
          <a:prstGeom prst="rect">
            <a:avLst/>
          </a:prstGeom>
          <a:noFill/>
        </p:spPr>
        <p:txBody>
          <a:bodyPr wrap="none">
            <a:spAutoFit/>
          </a:bodyPr>
          <a:lstStyle/>
          <a:p>
            <a:pPr>
              <a:defRPr/>
            </a:pPr>
            <a:r>
              <a:rPr lang="ja-JP" altLang="en-US" dirty="0">
                <a:solidFill>
                  <a:schemeClr val="bg1">
                    <a:lumMod val="95000"/>
                  </a:schemeClr>
                </a:solidFill>
                <a:ea typeface="ＭＳ Ｐゴシック" charset="-128"/>
              </a:rPr>
              <a:t>地域</a:t>
            </a:r>
            <a:endParaRPr lang="en-US" altLang="ja-JP" dirty="0">
              <a:solidFill>
                <a:schemeClr val="bg1">
                  <a:lumMod val="95000"/>
                </a:schemeClr>
              </a:solidFill>
              <a:ea typeface="ＭＳ Ｐゴシック" charset="-128"/>
            </a:endParaRPr>
          </a:p>
          <a:p>
            <a:pPr>
              <a:defRPr/>
            </a:pPr>
            <a:r>
              <a:rPr lang="ja-JP" altLang="en-US" dirty="0">
                <a:solidFill>
                  <a:schemeClr val="bg1">
                    <a:lumMod val="95000"/>
                  </a:schemeClr>
                </a:solidFill>
                <a:ea typeface="ＭＳ Ｐゴシック" charset="-128"/>
              </a:rPr>
              <a:t>  </a:t>
            </a:r>
            <a:r>
              <a:rPr lang="en-US" altLang="ja-JP" dirty="0">
                <a:solidFill>
                  <a:schemeClr val="bg1">
                    <a:lumMod val="95000"/>
                  </a:schemeClr>
                </a:solidFill>
                <a:ea typeface="ＭＳ Ｐゴシック" charset="-128"/>
              </a:rPr>
              <a:t>or</a:t>
            </a:r>
          </a:p>
          <a:p>
            <a:pPr>
              <a:defRPr/>
            </a:pPr>
            <a:r>
              <a:rPr lang="ja-JP" altLang="en-US" dirty="0">
                <a:solidFill>
                  <a:schemeClr val="bg1">
                    <a:lumMod val="95000"/>
                  </a:schemeClr>
                </a:solidFill>
                <a:ea typeface="ＭＳ Ｐゴシック" charset="-128"/>
              </a:rPr>
              <a:t>国家</a:t>
            </a:r>
          </a:p>
        </p:txBody>
      </p:sp>
      <p:sp>
        <p:nvSpPr>
          <p:cNvPr id="3078" name="台形 13"/>
          <p:cNvSpPr>
            <a:spLocks/>
          </p:cNvSpPr>
          <p:nvPr/>
        </p:nvSpPr>
        <p:spPr bwMode="auto">
          <a:xfrm>
            <a:off x="622300" y="4881563"/>
            <a:ext cx="6535738" cy="769937"/>
          </a:xfrm>
          <a:custGeom>
            <a:avLst/>
            <a:gdLst>
              <a:gd name="T0" fmla="*/ 0 w 6120680"/>
              <a:gd name="T1" fmla="*/ 770700 h 842902"/>
              <a:gd name="T2" fmla="*/ 566062 w 6120680"/>
              <a:gd name="T3" fmla="*/ 0 h 842902"/>
              <a:gd name="T4" fmla="*/ 5984371 w 6120680"/>
              <a:gd name="T5" fmla="*/ 22437 h 842902"/>
              <a:gd name="T6" fmla="*/ 6534739 w 6120680"/>
              <a:gd name="T7" fmla="*/ 770700 h 842902"/>
              <a:gd name="T8" fmla="*/ 0 w 6120680"/>
              <a:gd name="T9" fmla="*/ 770700 h 842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20680" h="842902">
                <a:moveTo>
                  <a:pt x="0" y="842902"/>
                </a:moveTo>
                <a:lnTo>
                  <a:pt x="530195" y="0"/>
                </a:lnTo>
                <a:lnTo>
                  <a:pt x="5605185" y="24539"/>
                </a:lnTo>
                <a:lnTo>
                  <a:pt x="6120680" y="842902"/>
                </a:lnTo>
                <a:lnTo>
                  <a:pt x="0" y="842902"/>
                </a:lnTo>
                <a:close/>
              </a:path>
            </a:pathLst>
          </a:custGeom>
          <a:solidFill>
            <a:srgbClr val="002060"/>
          </a:solidFill>
          <a:ln>
            <a:noFill/>
          </a:ln>
          <a:extLst>
            <a:ext uri="{91240B29-F687-4F45-9708-019B960494DF}">
              <a14:hiddenLine xmlns:a14="http://schemas.microsoft.com/office/drawing/2010/main" w="19050" cap="flat" cmpd="sng" algn="ctr">
                <a:solidFill>
                  <a:srgbClr val="000000"/>
                </a:solidFill>
                <a:prstDash val="solid"/>
                <a:round/>
                <a:headEnd type="none" w="med" len="med"/>
                <a:tailEnd type="none" w="med" len="med"/>
              </a14:hiddenLine>
            </a:ext>
          </a:extLst>
        </p:spPr>
        <p:txBody>
          <a:bodyPr wrap="none">
            <a:spAutoFit/>
          </a:bodyPr>
          <a:lstStyle/>
          <a:p>
            <a:endParaRPr lang="ja-JP" altLang="en-US"/>
          </a:p>
        </p:txBody>
      </p:sp>
      <p:sp>
        <p:nvSpPr>
          <p:cNvPr id="13" name="テキスト ボックス 12"/>
          <p:cNvSpPr txBox="1"/>
          <p:nvPr/>
        </p:nvSpPr>
        <p:spPr>
          <a:xfrm>
            <a:off x="1468438" y="5013325"/>
            <a:ext cx="4446587" cy="461963"/>
          </a:xfrm>
          <a:prstGeom prst="rect">
            <a:avLst/>
          </a:prstGeom>
          <a:noFill/>
          <a:ln>
            <a:noFill/>
          </a:ln>
        </p:spPr>
        <p:txBody>
          <a:bodyPr wrap="none">
            <a:spAutoFit/>
          </a:bodyPr>
          <a:lstStyle/>
          <a:p>
            <a:pPr>
              <a:defRPr/>
            </a:pPr>
            <a:r>
              <a:rPr lang="ja-JP" altLang="en-US" dirty="0">
                <a:solidFill>
                  <a:schemeClr val="bg1">
                    <a:lumMod val="95000"/>
                  </a:schemeClr>
                </a:solidFill>
                <a:ea typeface="ＭＳ Ｐゴシック" charset="-128"/>
              </a:rPr>
              <a:t>地球の資源の持続可能な使い方</a:t>
            </a:r>
          </a:p>
        </p:txBody>
      </p:sp>
      <p:sp>
        <p:nvSpPr>
          <p:cNvPr id="15" name="台形 13"/>
          <p:cNvSpPr/>
          <p:nvPr/>
        </p:nvSpPr>
        <p:spPr bwMode="auto">
          <a:xfrm>
            <a:off x="3805238" y="5675313"/>
            <a:ext cx="184150" cy="461962"/>
          </a:xfrm>
          <a:custGeom>
            <a:avLst/>
            <a:gdLst>
              <a:gd name="connsiteX0" fmla="*/ 0 w 6120680"/>
              <a:gd name="connsiteY0" fmla="*/ 842901 h 842901"/>
              <a:gd name="connsiteX1" fmla="*/ 210725 w 6120680"/>
              <a:gd name="connsiteY1" fmla="*/ 0 h 842901"/>
              <a:gd name="connsiteX2" fmla="*/ 5909955 w 6120680"/>
              <a:gd name="connsiteY2" fmla="*/ 0 h 842901"/>
              <a:gd name="connsiteX3" fmla="*/ 6120680 w 6120680"/>
              <a:gd name="connsiteY3" fmla="*/ 842901 h 842901"/>
              <a:gd name="connsiteX4" fmla="*/ 0 w 6120680"/>
              <a:gd name="connsiteY4" fmla="*/ 842901 h 842901"/>
              <a:gd name="connsiteX0" fmla="*/ 0 w 6120680"/>
              <a:gd name="connsiteY0" fmla="*/ 842901 h 842901"/>
              <a:gd name="connsiteX1" fmla="*/ 641031 w 6120680"/>
              <a:gd name="connsiteY1" fmla="*/ 0 h 842901"/>
              <a:gd name="connsiteX2" fmla="*/ 5909955 w 6120680"/>
              <a:gd name="connsiteY2" fmla="*/ 0 h 842901"/>
              <a:gd name="connsiteX3" fmla="*/ 6120680 w 6120680"/>
              <a:gd name="connsiteY3" fmla="*/ 842901 h 842901"/>
              <a:gd name="connsiteX4" fmla="*/ 0 w 6120680"/>
              <a:gd name="connsiteY4" fmla="*/ 842901 h 842901"/>
              <a:gd name="connsiteX0" fmla="*/ 0 w 6120680"/>
              <a:gd name="connsiteY0" fmla="*/ 853659 h 853659"/>
              <a:gd name="connsiteX1" fmla="*/ 641031 w 6120680"/>
              <a:gd name="connsiteY1" fmla="*/ 10758 h 853659"/>
              <a:gd name="connsiteX2" fmla="*/ 5393588 w 6120680"/>
              <a:gd name="connsiteY2" fmla="*/ 0 h 853659"/>
              <a:gd name="connsiteX3" fmla="*/ 6120680 w 6120680"/>
              <a:gd name="connsiteY3" fmla="*/ 853659 h 853659"/>
              <a:gd name="connsiteX4" fmla="*/ 0 w 6120680"/>
              <a:gd name="connsiteY4" fmla="*/ 853659 h 853659"/>
              <a:gd name="connsiteX0" fmla="*/ 0 w 6120680"/>
              <a:gd name="connsiteY0" fmla="*/ 853659 h 853659"/>
              <a:gd name="connsiteX1" fmla="*/ 530195 w 6120680"/>
              <a:gd name="connsiteY1" fmla="*/ 10757 h 853659"/>
              <a:gd name="connsiteX2" fmla="*/ 5393588 w 6120680"/>
              <a:gd name="connsiteY2" fmla="*/ 0 h 853659"/>
              <a:gd name="connsiteX3" fmla="*/ 6120680 w 6120680"/>
              <a:gd name="connsiteY3" fmla="*/ 853659 h 853659"/>
              <a:gd name="connsiteX4" fmla="*/ 0 w 6120680"/>
              <a:gd name="connsiteY4" fmla="*/ 853659 h 853659"/>
              <a:gd name="connsiteX0" fmla="*/ 0 w 6120680"/>
              <a:gd name="connsiteY0" fmla="*/ 842902 h 842902"/>
              <a:gd name="connsiteX1" fmla="*/ 530195 w 6120680"/>
              <a:gd name="connsiteY1" fmla="*/ 0 h 842902"/>
              <a:gd name="connsiteX2" fmla="*/ 5605185 w 6120680"/>
              <a:gd name="connsiteY2" fmla="*/ 24539 h 842902"/>
              <a:gd name="connsiteX3" fmla="*/ 6120680 w 6120680"/>
              <a:gd name="connsiteY3" fmla="*/ 842902 h 842902"/>
              <a:gd name="connsiteX4" fmla="*/ 0 w 6120680"/>
              <a:gd name="connsiteY4" fmla="*/ 842902 h 842902"/>
              <a:gd name="connsiteX0" fmla="*/ 0 w 6120680"/>
              <a:gd name="connsiteY0" fmla="*/ 842902 h 842902"/>
              <a:gd name="connsiteX1" fmla="*/ 530195 w 6120680"/>
              <a:gd name="connsiteY1" fmla="*/ 0 h 842902"/>
              <a:gd name="connsiteX2" fmla="*/ 5736672 w 6120680"/>
              <a:gd name="connsiteY2" fmla="*/ 9895 h 842902"/>
              <a:gd name="connsiteX3" fmla="*/ 6120680 w 6120680"/>
              <a:gd name="connsiteY3" fmla="*/ 842902 h 842902"/>
              <a:gd name="connsiteX4" fmla="*/ 0 w 6120680"/>
              <a:gd name="connsiteY4" fmla="*/ 842902 h 842902"/>
              <a:gd name="connsiteX0" fmla="*/ 0 w 6120680"/>
              <a:gd name="connsiteY0" fmla="*/ 833007 h 833007"/>
              <a:gd name="connsiteX1" fmla="*/ 372411 w 6120680"/>
              <a:gd name="connsiteY1" fmla="*/ 34039 h 833007"/>
              <a:gd name="connsiteX2" fmla="*/ 5736672 w 6120680"/>
              <a:gd name="connsiteY2" fmla="*/ 0 h 833007"/>
              <a:gd name="connsiteX3" fmla="*/ 6120680 w 6120680"/>
              <a:gd name="connsiteY3" fmla="*/ 833007 h 833007"/>
              <a:gd name="connsiteX4" fmla="*/ 0 w 6120680"/>
              <a:gd name="connsiteY4" fmla="*/ 833007 h 833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0680" h="833007">
                <a:moveTo>
                  <a:pt x="0" y="833007"/>
                </a:moveTo>
                <a:lnTo>
                  <a:pt x="372411" y="34039"/>
                </a:lnTo>
                <a:lnTo>
                  <a:pt x="5736672" y="0"/>
                </a:lnTo>
                <a:lnTo>
                  <a:pt x="6120680" y="833007"/>
                </a:lnTo>
                <a:lnTo>
                  <a:pt x="0" y="833007"/>
                </a:lnTo>
                <a:close/>
              </a:path>
            </a:pathLst>
          </a:custGeom>
          <a:solidFill>
            <a:schemeClr val="accent5">
              <a:lumMod val="25000"/>
            </a:schemeClr>
          </a:solidFill>
          <a:ln w="19050" cap="flat" cmpd="sng" algn="ctr">
            <a:noFill/>
            <a:prstDash val="solid"/>
            <a:round/>
            <a:headEnd type="none" w="med" len="med"/>
            <a:tailEnd type="none" w="med" len="med"/>
          </a:ln>
          <a:effectLst/>
        </p:spPr>
        <p:txBody>
          <a:bodyPr wrap="none">
            <a:spAutoFit/>
          </a:bodyPr>
          <a:lstStyle/>
          <a:p>
            <a:pPr>
              <a:defRPr/>
            </a:pPr>
            <a:endParaRPr lang="ja-JP" altLang="en-US" b="1" dirty="0"/>
          </a:p>
        </p:txBody>
      </p:sp>
      <p:sp>
        <p:nvSpPr>
          <p:cNvPr id="16" name="テキスト ボックス 15"/>
          <p:cNvSpPr txBox="1"/>
          <p:nvPr/>
        </p:nvSpPr>
        <p:spPr>
          <a:xfrm>
            <a:off x="1230313" y="5749925"/>
            <a:ext cx="5262562" cy="461963"/>
          </a:xfrm>
          <a:prstGeom prst="rect">
            <a:avLst/>
          </a:prstGeom>
          <a:noFill/>
        </p:spPr>
        <p:txBody>
          <a:bodyPr wrap="none">
            <a:spAutoFit/>
          </a:bodyPr>
          <a:lstStyle/>
          <a:p>
            <a:pPr>
              <a:defRPr/>
            </a:pPr>
            <a:r>
              <a:rPr lang="ja-JP" altLang="en-US" dirty="0">
                <a:solidFill>
                  <a:schemeClr val="bg1">
                    <a:lumMod val="95000"/>
                  </a:schemeClr>
                </a:solidFill>
                <a:ea typeface="ＭＳ Ｐゴシック" charset="-128"/>
              </a:rPr>
              <a:t>気候変動対策・生物多様性保全の確立</a:t>
            </a:r>
          </a:p>
        </p:txBody>
      </p:sp>
      <p:sp>
        <p:nvSpPr>
          <p:cNvPr id="3082" name="二等辺三角形 16"/>
          <p:cNvSpPr>
            <a:spLocks noChangeArrowheads="1"/>
          </p:cNvSpPr>
          <p:nvPr/>
        </p:nvSpPr>
        <p:spPr bwMode="auto">
          <a:xfrm>
            <a:off x="3062288" y="1204913"/>
            <a:ext cx="1646237" cy="1108075"/>
          </a:xfrm>
          <a:prstGeom prst="triangle">
            <a:avLst>
              <a:gd name="adj" fmla="val 50000"/>
            </a:avLst>
          </a:prstGeom>
          <a:solidFill>
            <a:srgbClr val="00B0F0"/>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p>
        </p:txBody>
      </p:sp>
      <p:sp>
        <p:nvSpPr>
          <p:cNvPr id="11" name="テキスト ボックス 10"/>
          <p:cNvSpPr txBox="1"/>
          <p:nvPr/>
        </p:nvSpPr>
        <p:spPr>
          <a:xfrm>
            <a:off x="3492500" y="1574800"/>
            <a:ext cx="800100" cy="831850"/>
          </a:xfrm>
          <a:prstGeom prst="rect">
            <a:avLst/>
          </a:prstGeom>
          <a:noFill/>
        </p:spPr>
        <p:txBody>
          <a:bodyPr wrap="none">
            <a:spAutoFit/>
          </a:bodyPr>
          <a:lstStyle/>
          <a:p>
            <a:pPr>
              <a:defRPr/>
            </a:pPr>
            <a:r>
              <a:rPr lang="ja-JP" altLang="en-US" dirty="0">
                <a:solidFill>
                  <a:schemeClr val="bg1">
                    <a:lumMod val="95000"/>
                  </a:schemeClr>
                </a:solidFill>
                <a:ea typeface="ＭＳ Ｐゴシック" charset="-128"/>
              </a:rPr>
              <a:t>家族</a:t>
            </a:r>
            <a:endParaRPr lang="en-US" altLang="ja-JP" dirty="0">
              <a:solidFill>
                <a:schemeClr val="bg1">
                  <a:lumMod val="95000"/>
                </a:schemeClr>
              </a:solidFill>
              <a:ea typeface="ＭＳ Ｐゴシック" charset="-128"/>
            </a:endParaRPr>
          </a:p>
          <a:p>
            <a:pPr>
              <a:defRPr/>
            </a:pPr>
            <a:r>
              <a:rPr lang="ja-JP" altLang="en-US" dirty="0">
                <a:solidFill>
                  <a:schemeClr val="bg1">
                    <a:lumMod val="95000"/>
                  </a:schemeClr>
                </a:solidFill>
                <a:ea typeface="ＭＳ Ｐゴシック" charset="-128"/>
              </a:rPr>
              <a:t>企業</a:t>
            </a:r>
          </a:p>
        </p:txBody>
      </p:sp>
      <p:cxnSp>
        <p:nvCxnSpPr>
          <p:cNvPr id="3084" name="直線コネクタ 8"/>
          <p:cNvCxnSpPr>
            <a:cxnSpLocks noChangeShapeType="1"/>
          </p:cNvCxnSpPr>
          <p:nvPr/>
        </p:nvCxnSpPr>
        <p:spPr bwMode="auto">
          <a:xfrm>
            <a:off x="989013" y="2314575"/>
            <a:ext cx="8208962" cy="0"/>
          </a:xfrm>
          <a:prstGeom prst="line">
            <a:avLst/>
          </a:prstGeom>
          <a:noFill/>
          <a:ln w="1905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3085" name="直線コネクタ 7"/>
          <p:cNvCxnSpPr>
            <a:cxnSpLocks noChangeShapeType="1"/>
          </p:cNvCxnSpPr>
          <p:nvPr/>
        </p:nvCxnSpPr>
        <p:spPr bwMode="auto">
          <a:xfrm>
            <a:off x="836613" y="4879975"/>
            <a:ext cx="8208962" cy="0"/>
          </a:xfrm>
          <a:prstGeom prst="line">
            <a:avLst/>
          </a:prstGeom>
          <a:noFill/>
          <a:ln w="1905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3086" name="直線コネクタ 6"/>
          <p:cNvCxnSpPr>
            <a:cxnSpLocks noChangeShapeType="1"/>
          </p:cNvCxnSpPr>
          <p:nvPr/>
        </p:nvCxnSpPr>
        <p:spPr bwMode="auto">
          <a:xfrm>
            <a:off x="684213" y="5661025"/>
            <a:ext cx="8208962" cy="0"/>
          </a:xfrm>
          <a:prstGeom prst="line">
            <a:avLst/>
          </a:prstGeom>
          <a:noFill/>
          <a:ln w="1905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3087" name="円/楕円 17"/>
          <p:cNvSpPr>
            <a:spLocks noChangeArrowheads="1"/>
          </p:cNvSpPr>
          <p:nvPr/>
        </p:nvSpPr>
        <p:spPr bwMode="auto">
          <a:xfrm>
            <a:off x="2540000" y="1125538"/>
            <a:ext cx="2492375" cy="3627437"/>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p>
        </p:txBody>
      </p:sp>
      <p:grpSp>
        <p:nvGrpSpPr>
          <p:cNvPr id="3088" name="グループ化 19"/>
          <p:cNvGrpSpPr>
            <a:grpSpLocks/>
          </p:cNvGrpSpPr>
          <p:nvPr/>
        </p:nvGrpSpPr>
        <p:grpSpPr bwMode="auto">
          <a:xfrm>
            <a:off x="258763" y="773113"/>
            <a:ext cx="8567737" cy="71437"/>
            <a:chOff x="969132" y="3140011"/>
            <a:chExt cx="9074564" cy="72008"/>
          </a:xfrm>
        </p:grpSpPr>
        <p:sp>
          <p:nvSpPr>
            <p:cNvPr id="21" name="正方形/長方形 20"/>
            <p:cNvSpPr/>
            <p:nvPr/>
          </p:nvSpPr>
          <p:spPr>
            <a:xfrm>
              <a:off x="969132" y="3140011"/>
              <a:ext cx="1511586"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22" name="正方形/長方形 21"/>
            <p:cNvSpPr/>
            <p:nvPr/>
          </p:nvSpPr>
          <p:spPr>
            <a:xfrm>
              <a:off x="2480718" y="3140011"/>
              <a:ext cx="15132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23" name="正方形/長方形 22"/>
            <p:cNvSpPr/>
            <p:nvPr/>
          </p:nvSpPr>
          <p:spPr>
            <a:xfrm>
              <a:off x="3993986" y="3140011"/>
              <a:ext cx="1511587"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24" name="正方形/長方形 23"/>
            <p:cNvSpPr/>
            <p:nvPr/>
          </p:nvSpPr>
          <p:spPr>
            <a:xfrm>
              <a:off x="5505574" y="3140011"/>
              <a:ext cx="1511586"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25" name="正方形/長方形 24"/>
            <p:cNvSpPr/>
            <p:nvPr/>
          </p:nvSpPr>
          <p:spPr>
            <a:xfrm>
              <a:off x="7017160" y="3140011"/>
              <a:ext cx="15132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26" name="正方形/長方形 25"/>
            <p:cNvSpPr/>
            <p:nvPr/>
          </p:nvSpPr>
          <p:spPr>
            <a:xfrm>
              <a:off x="8532110" y="3140011"/>
              <a:ext cx="1511586"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sp>
        <p:nvSpPr>
          <p:cNvPr id="3" name="曲折矢印 2"/>
          <p:cNvSpPr/>
          <p:nvPr/>
        </p:nvSpPr>
        <p:spPr bwMode="auto">
          <a:xfrm rot="10800000">
            <a:off x="6881813" y="4638675"/>
            <a:ext cx="617537" cy="766763"/>
          </a:xfrm>
          <a:prstGeom prst="bentArrow">
            <a:avLst/>
          </a:prstGeom>
          <a:noFill/>
          <a:ln w="19050" cap="flat" cmpd="sng" algn="ctr">
            <a:solidFill>
              <a:srgbClr val="FF0000"/>
            </a:solidFill>
            <a:prstDash val="solid"/>
            <a:round/>
            <a:headEnd type="none" w="med" len="med"/>
            <a:tailEnd type="none" w="med" len="med"/>
          </a:ln>
          <a:effectLst/>
        </p:spPr>
        <p:txBody>
          <a:bodyPr wrap="none">
            <a:spAutoFit/>
          </a:bodyPr>
          <a:lstStyle/>
          <a:p>
            <a:pPr>
              <a:defRPr/>
            </a:pPr>
            <a:endParaRPr lang="ja-JP" altLang="en-US"/>
          </a:p>
        </p:txBody>
      </p:sp>
      <p:sp>
        <p:nvSpPr>
          <p:cNvPr id="6" name="曲折矢印 5"/>
          <p:cNvSpPr/>
          <p:nvPr/>
        </p:nvSpPr>
        <p:spPr bwMode="auto">
          <a:xfrm rot="10800000">
            <a:off x="7399338" y="4638675"/>
            <a:ext cx="681037" cy="1495425"/>
          </a:xfrm>
          <a:prstGeom prst="bentArrow">
            <a:avLst/>
          </a:prstGeom>
          <a:noFill/>
          <a:ln w="19050" cap="flat" cmpd="sng" algn="ctr">
            <a:solidFill>
              <a:srgbClr val="FF0000"/>
            </a:solidFill>
            <a:prstDash val="solid"/>
            <a:round/>
            <a:headEnd type="none" w="med" len="med"/>
            <a:tailEnd type="none" w="med" len="med"/>
          </a:ln>
          <a:effectLst/>
        </p:spPr>
        <p:txBody>
          <a:bodyPr wrap="none">
            <a:spAutoFit/>
          </a:bodyPr>
          <a:lstStyle/>
          <a:p>
            <a:pPr>
              <a:defRPr/>
            </a:pPr>
            <a:endParaRPr lang="ja-JP" altLang="en-US"/>
          </a:p>
        </p:txBody>
      </p:sp>
      <p:sp>
        <p:nvSpPr>
          <p:cNvPr id="27" name="テキスト ボックス 26"/>
          <p:cNvSpPr txBox="1"/>
          <p:nvPr/>
        </p:nvSpPr>
        <p:spPr>
          <a:xfrm>
            <a:off x="6656388" y="4162425"/>
            <a:ext cx="2000250" cy="461963"/>
          </a:xfrm>
          <a:prstGeom prst="rect">
            <a:avLst/>
          </a:prstGeom>
          <a:solidFill>
            <a:schemeClr val="accent1">
              <a:lumMod val="40000"/>
              <a:lumOff val="60000"/>
            </a:schemeClr>
          </a:solidFill>
        </p:spPr>
        <p:txBody>
          <a:bodyPr wrap="none">
            <a:spAutoFit/>
          </a:bodyPr>
          <a:lstStyle/>
          <a:p>
            <a:pPr>
              <a:defRPr/>
            </a:pPr>
            <a:r>
              <a:rPr lang="ja-JP" altLang="en-US" dirty="0">
                <a:ea typeface="ＭＳ Ｐゴシック" charset="-128"/>
              </a:rPr>
              <a:t>基本的な条件</a:t>
            </a:r>
          </a:p>
        </p:txBody>
      </p:sp>
      <p:sp>
        <p:nvSpPr>
          <p:cNvPr id="10" name="四角形吹き出し 9"/>
          <p:cNvSpPr/>
          <p:nvPr/>
        </p:nvSpPr>
        <p:spPr bwMode="auto">
          <a:xfrm>
            <a:off x="6076950" y="1196975"/>
            <a:ext cx="2908300" cy="2308225"/>
          </a:xfrm>
          <a:prstGeom prst="wedgeRectCallout">
            <a:avLst>
              <a:gd name="adj1" fmla="val -22953"/>
              <a:gd name="adj2" fmla="val 78968"/>
            </a:avLst>
          </a:prstGeom>
          <a:solidFill>
            <a:schemeClr val="accent1">
              <a:lumMod val="20000"/>
              <a:lumOff val="80000"/>
            </a:schemeClr>
          </a:solidFill>
          <a:ln w="19050" cap="flat" cmpd="sng" algn="ctr">
            <a:solidFill>
              <a:srgbClr val="FF0000"/>
            </a:solidFill>
            <a:prstDash val="solid"/>
            <a:round/>
            <a:headEnd type="none" w="med" len="med"/>
            <a:tailEnd type="none" w="med" len="med"/>
          </a:ln>
          <a:effectLst/>
        </p:spPr>
        <p:txBody>
          <a:bodyPr wrap="none">
            <a:spAutoFit/>
          </a:bodyPr>
          <a:lstStyle/>
          <a:p>
            <a:pPr>
              <a:defRPr/>
            </a:pPr>
            <a:r>
              <a:rPr lang="ja-JP" altLang="en-US" dirty="0">
                <a:ea typeface="ＭＳ Ｐゴシック" charset="-128"/>
              </a:rPr>
              <a:t>基本的な</a:t>
            </a:r>
            <a:r>
              <a:rPr lang="ja-JP" altLang="en-US" dirty="0"/>
              <a:t>条件</a:t>
            </a:r>
            <a:endParaRPr lang="en-US" altLang="ja-JP" dirty="0"/>
          </a:p>
          <a:p>
            <a:pPr>
              <a:defRPr/>
            </a:pPr>
            <a:r>
              <a:rPr lang="ja-JP" altLang="en-US" dirty="0">
                <a:ea typeface="ＭＳ Ｐゴシック" charset="-128"/>
              </a:rPr>
              <a:t>が満たされない</a:t>
            </a:r>
            <a:endParaRPr lang="en-US" altLang="ja-JP" dirty="0">
              <a:ea typeface="ＭＳ Ｐゴシック" charset="-128"/>
            </a:endParaRPr>
          </a:p>
          <a:p>
            <a:pPr>
              <a:defRPr/>
            </a:pPr>
            <a:r>
              <a:rPr lang="ja-JP" altLang="en-US" dirty="0"/>
              <a:t>限り、地域</a:t>
            </a:r>
            <a:r>
              <a:rPr lang="en-US" altLang="ja-JP" dirty="0"/>
              <a:t>or</a:t>
            </a:r>
            <a:r>
              <a:rPr lang="ja-JP" altLang="en-US" dirty="0"/>
              <a:t>国家</a:t>
            </a:r>
            <a:endParaRPr lang="en-US" altLang="ja-JP" dirty="0"/>
          </a:p>
          <a:p>
            <a:pPr>
              <a:defRPr/>
            </a:pPr>
            <a:r>
              <a:rPr lang="ja-JP" altLang="en-US" dirty="0">
                <a:ea typeface="ＭＳ Ｐゴシック" charset="-128"/>
              </a:rPr>
              <a:t>の持続可能性はない</a:t>
            </a:r>
            <a:endParaRPr lang="en-US" altLang="ja-JP" dirty="0">
              <a:ea typeface="ＭＳ Ｐゴシック" charset="-128"/>
            </a:endParaRPr>
          </a:p>
          <a:p>
            <a:pPr>
              <a:defRPr/>
            </a:pPr>
            <a:r>
              <a:rPr lang="ja-JP" altLang="en-US" dirty="0"/>
              <a:t>当然、家族・企業の</a:t>
            </a:r>
            <a:endParaRPr lang="en-US" altLang="ja-JP" dirty="0"/>
          </a:p>
          <a:p>
            <a:pPr>
              <a:defRPr/>
            </a:pPr>
            <a:r>
              <a:rPr lang="ja-JP" altLang="en-US" dirty="0"/>
              <a:t>持続可能性もない</a:t>
            </a:r>
          </a:p>
        </p:txBody>
      </p:sp>
      <p:sp>
        <p:nvSpPr>
          <p:cNvPr id="19" name="正方形/長方形 18"/>
          <p:cNvSpPr>
            <a:spLocks noChangeArrowheads="1"/>
          </p:cNvSpPr>
          <p:nvPr/>
        </p:nvSpPr>
        <p:spPr bwMode="auto">
          <a:xfrm>
            <a:off x="971550" y="5661025"/>
            <a:ext cx="2376488" cy="647700"/>
          </a:xfrm>
          <a:prstGeom prst="rect">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p>
        </p:txBody>
      </p:sp>
      <p:sp>
        <p:nvSpPr>
          <p:cNvPr id="2" name="円/楕円 1"/>
          <p:cNvSpPr/>
          <p:nvPr/>
        </p:nvSpPr>
        <p:spPr bwMode="auto">
          <a:xfrm>
            <a:off x="258763" y="4878221"/>
            <a:ext cx="6931818" cy="141984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7" name="四角形吹き出し 6"/>
          <p:cNvSpPr/>
          <p:nvPr/>
        </p:nvSpPr>
        <p:spPr bwMode="auto">
          <a:xfrm>
            <a:off x="2227186" y="6405603"/>
            <a:ext cx="6056466" cy="461665"/>
          </a:xfrm>
          <a:prstGeom prst="wedgeRectCallout">
            <a:avLst>
              <a:gd name="adj1" fmla="val -20493"/>
              <a:gd name="adj2" fmla="val -79930"/>
            </a:avLst>
          </a:prstGeom>
          <a:solidFill>
            <a:schemeClr val="accent1">
              <a:lumMod val="20000"/>
              <a:lumOff val="80000"/>
            </a:schemeClr>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r>
              <a:rPr lang="ja-JP" altLang="en-US" dirty="0"/>
              <a:t>いずれも、未来を予測し、対応することが必須</a:t>
            </a:r>
          </a:p>
        </p:txBody>
      </p:sp>
    </p:spTree>
    <p:extLst>
      <p:ext uri="{BB962C8B-B14F-4D97-AF65-F5344CB8AC3E}">
        <p14:creationId xmlns:p14="http://schemas.microsoft.com/office/powerpoint/2010/main" val="915607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879255" y="762667"/>
            <a:ext cx="8878957" cy="647700"/>
          </a:xfrm>
        </p:spPr>
        <p:txBody>
          <a:bodyPr/>
          <a:lstStyle/>
          <a:p>
            <a:r>
              <a:rPr lang="ja-JP" altLang="en-US" sz="3600" dirty="0">
                <a:solidFill>
                  <a:srgbClr val="0070C0"/>
                </a:solidFill>
              </a:rPr>
              <a:t>２１世紀の地球設計図</a:t>
            </a:r>
            <a:r>
              <a:rPr lang="en-US" altLang="ja-JP" sz="3600" dirty="0">
                <a:solidFill>
                  <a:srgbClr val="0070C0"/>
                </a:solidFill>
              </a:rPr>
              <a:t/>
            </a:r>
            <a:br>
              <a:rPr lang="en-US" altLang="ja-JP" sz="3600" dirty="0">
                <a:solidFill>
                  <a:srgbClr val="0070C0"/>
                </a:solidFill>
              </a:rPr>
            </a:br>
            <a:r>
              <a:rPr lang="ja-JP" altLang="en-US" sz="3600" dirty="0">
                <a:solidFill>
                  <a:srgbClr val="0070C0"/>
                </a:solidFill>
              </a:rPr>
              <a:t>「地球と人間活動：</a:t>
            </a:r>
            <a:r>
              <a:rPr lang="ja-JP" altLang="en-US" sz="3600" b="1" dirty="0">
                <a:solidFill>
                  <a:srgbClr val="0070C0"/>
                </a:solidFill>
              </a:rPr>
              <a:t>フロー経済</a:t>
            </a:r>
            <a:r>
              <a:rPr lang="ja-JP" altLang="en-US" sz="3600" dirty="0">
                <a:solidFill>
                  <a:srgbClr val="0070C0"/>
                </a:solidFill>
              </a:rPr>
              <a:t>への転換」</a:t>
            </a:r>
            <a:endParaRPr lang="ja-JP" altLang="en-US" sz="3600" dirty="0"/>
          </a:p>
        </p:txBody>
      </p:sp>
      <p:sp>
        <p:nvSpPr>
          <p:cNvPr id="3" name="コンテンツ プレースホルダー 2"/>
          <p:cNvSpPr>
            <a:spLocks noGrp="1"/>
          </p:cNvSpPr>
          <p:nvPr>
            <p:ph idx="1"/>
          </p:nvPr>
        </p:nvSpPr>
        <p:spPr>
          <a:xfrm>
            <a:off x="683568" y="1378287"/>
            <a:ext cx="8424936" cy="5039491"/>
          </a:xfrm>
        </p:spPr>
        <p:txBody>
          <a:bodyPr/>
          <a:lstStyle/>
          <a:p>
            <a:pPr marL="342900" lvl="1" indent="-342900">
              <a:buClr>
                <a:schemeClr val="folHlink"/>
              </a:buClr>
              <a:buSzPct val="60000"/>
              <a:defRPr/>
            </a:pPr>
            <a:r>
              <a:rPr lang="ja-JP" altLang="en-US" dirty="0">
                <a:solidFill>
                  <a:schemeClr val="accent5">
                    <a:lumMod val="25000"/>
                  </a:schemeClr>
                </a:solidFill>
              </a:rPr>
              <a:t>自然エネルギーへ　</a:t>
            </a:r>
            <a:r>
              <a:rPr lang="ja-JP" altLang="en-US" dirty="0">
                <a:solidFill>
                  <a:srgbClr val="FF0000"/>
                </a:solidFill>
              </a:rPr>
              <a:t>化石燃料は</a:t>
            </a:r>
            <a:r>
              <a:rPr lang="ja-JP" altLang="en-US" dirty="0">
                <a:solidFill>
                  <a:schemeClr val="accent5">
                    <a:lumMod val="25000"/>
                  </a:schemeClr>
                </a:solidFill>
              </a:rPr>
              <a:t>ＣＣＳが必須</a:t>
            </a:r>
            <a:endParaRPr lang="en-US" altLang="ja-JP" dirty="0">
              <a:solidFill>
                <a:schemeClr val="accent5">
                  <a:lumMod val="25000"/>
                </a:schemeClr>
              </a:solidFill>
            </a:endParaRPr>
          </a:p>
          <a:p>
            <a:pPr marL="342900" lvl="1" indent="-342900">
              <a:buClr>
                <a:schemeClr val="folHlink"/>
              </a:buClr>
              <a:buSzPct val="60000"/>
              <a:defRPr/>
            </a:pPr>
            <a:r>
              <a:rPr lang="ja-JP" altLang="en-US" dirty="0">
                <a:solidFill>
                  <a:srgbClr val="FF0000"/>
                </a:solidFill>
              </a:rPr>
              <a:t>核燃料　</a:t>
            </a:r>
            <a:r>
              <a:rPr lang="ja-JP" altLang="en-US" dirty="0">
                <a:solidFill>
                  <a:schemeClr val="accent5">
                    <a:lumMod val="25000"/>
                  </a:schemeClr>
                </a:solidFill>
              </a:rPr>
              <a:t>長期的には離脱？</a:t>
            </a:r>
            <a:r>
              <a:rPr lang="ja-JP" altLang="en-US" dirty="0">
                <a:solidFill>
                  <a:srgbClr val="7030A0"/>
                </a:solidFill>
              </a:rPr>
              <a:t>（汚染は論外）</a:t>
            </a:r>
            <a:endParaRPr lang="en-US" altLang="ja-JP" dirty="0">
              <a:solidFill>
                <a:srgbClr val="7030A0"/>
              </a:solidFill>
            </a:endParaRPr>
          </a:p>
          <a:p>
            <a:pPr>
              <a:defRPr/>
            </a:pPr>
            <a:r>
              <a:rPr lang="ja-JP" altLang="en-US" sz="2800" dirty="0">
                <a:solidFill>
                  <a:srgbClr val="FF0000"/>
                </a:solidFill>
              </a:rPr>
              <a:t>廃棄物（</a:t>
            </a:r>
            <a:r>
              <a:rPr lang="en-US" altLang="ja-JP" sz="2800" dirty="0">
                <a:solidFill>
                  <a:srgbClr val="FF0000"/>
                </a:solidFill>
              </a:rPr>
              <a:t>CO</a:t>
            </a:r>
            <a:r>
              <a:rPr lang="en-US" altLang="ja-JP" sz="2400" dirty="0">
                <a:solidFill>
                  <a:srgbClr val="FF0000"/>
                </a:solidFill>
              </a:rPr>
              <a:t>2</a:t>
            </a:r>
            <a:r>
              <a:rPr lang="ja-JP" altLang="en-US" sz="2800" dirty="0" err="1">
                <a:solidFill>
                  <a:srgbClr val="FF0000"/>
                </a:solidFill>
              </a:rPr>
              <a:t>、</a:t>
            </a:r>
            <a:r>
              <a:rPr lang="ja-JP" altLang="en-US" sz="2800" dirty="0">
                <a:solidFill>
                  <a:srgbClr val="FF0000"/>
                </a:solidFill>
              </a:rPr>
              <a:t>核燃料）　</a:t>
            </a:r>
            <a:r>
              <a:rPr lang="ja-JP" altLang="en-US" sz="2800" dirty="0">
                <a:solidFill>
                  <a:srgbClr val="0070C0"/>
                </a:solidFill>
              </a:rPr>
              <a:t>地球の処理能力内</a:t>
            </a:r>
            <a:endParaRPr lang="en-US" altLang="ja-JP" sz="2800" dirty="0">
              <a:solidFill>
                <a:srgbClr val="0070C0"/>
              </a:solidFill>
            </a:endParaRPr>
          </a:p>
          <a:p>
            <a:pPr>
              <a:defRPr/>
            </a:pPr>
            <a:r>
              <a:rPr lang="ja-JP" altLang="en-US" sz="2800" dirty="0">
                <a:solidFill>
                  <a:srgbClr val="FF0000"/>
                </a:solidFill>
              </a:rPr>
              <a:t>物質資源</a:t>
            </a:r>
            <a:r>
              <a:rPr lang="ja-JP" altLang="en-US" sz="2800" dirty="0"/>
              <a:t>　　</a:t>
            </a:r>
            <a:r>
              <a:rPr lang="ja-JP" altLang="en-US" sz="2800" dirty="0">
                <a:solidFill>
                  <a:schemeClr val="accent5">
                    <a:lumMod val="25000"/>
                  </a:schemeClr>
                </a:solidFill>
              </a:rPr>
              <a:t>すべて有限　「再生をする」</a:t>
            </a:r>
            <a:endParaRPr lang="en-US" altLang="ja-JP" sz="2800" dirty="0">
              <a:solidFill>
                <a:schemeClr val="accent5">
                  <a:lumMod val="25000"/>
                </a:schemeClr>
              </a:solidFill>
            </a:endParaRPr>
          </a:p>
          <a:p>
            <a:pPr lvl="1">
              <a:defRPr/>
            </a:pPr>
            <a:r>
              <a:rPr lang="ja-JP" altLang="en-US" sz="2400" dirty="0"/>
              <a:t>金属・鉱物資源　</a:t>
            </a:r>
            <a:r>
              <a:rPr lang="ja-JP" altLang="en-US" sz="2400" dirty="0">
                <a:solidFill>
                  <a:schemeClr val="accent5">
                    <a:lumMod val="25000"/>
                  </a:schemeClr>
                </a:solidFill>
              </a:rPr>
              <a:t>→</a:t>
            </a:r>
            <a:r>
              <a:rPr lang="ja-JP" altLang="en-US" sz="2400" dirty="0">
                <a:solidFill>
                  <a:srgbClr val="0070C0"/>
                </a:solidFill>
              </a:rPr>
              <a:t>自然エネ</a:t>
            </a:r>
            <a:r>
              <a:rPr lang="ja-JP" altLang="en-US" sz="2400" dirty="0">
                <a:solidFill>
                  <a:schemeClr val="accent5">
                    <a:lumMod val="25000"/>
                  </a:schemeClr>
                </a:solidFill>
              </a:rPr>
              <a:t>で</a:t>
            </a:r>
            <a:r>
              <a:rPr lang="ja-JP" altLang="en-US" sz="2400" dirty="0">
                <a:solidFill>
                  <a:srgbClr val="0070C0"/>
                </a:solidFill>
              </a:rPr>
              <a:t>丁寧リサイクル</a:t>
            </a:r>
            <a:endParaRPr lang="en-US" altLang="ja-JP" sz="2400" dirty="0">
              <a:solidFill>
                <a:srgbClr val="0070C0"/>
              </a:solidFill>
            </a:endParaRPr>
          </a:p>
          <a:p>
            <a:pPr lvl="1">
              <a:defRPr/>
            </a:pPr>
            <a:r>
              <a:rPr lang="ja-JP" altLang="en-US" sz="2400" dirty="0">
                <a:solidFill>
                  <a:srgbClr val="0070C0"/>
                </a:solidFill>
              </a:rPr>
              <a:t>プラスチックは焼却不可なので、再生・再使用が加速</a:t>
            </a:r>
            <a:endParaRPr lang="en-US" altLang="ja-JP" sz="2400" dirty="0">
              <a:solidFill>
                <a:srgbClr val="0070C0"/>
              </a:solidFill>
            </a:endParaRPr>
          </a:p>
          <a:p>
            <a:pPr>
              <a:defRPr/>
            </a:pPr>
            <a:r>
              <a:rPr lang="ja-JP" altLang="en-US" sz="2800" dirty="0">
                <a:solidFill>
                  <a:srgbClr val="FF0000"/>
                </a:solidFill>
              </a:rPr>
              <a:t>環境資源（生態系）</a:t>
            </a:r>
            <a:r>
              <a:rPr lang="ja-JP" altLang="en-US" sz="2800" dirty="0"/>
              <a:t>　　</a:t>
            </a:r>
            <a:endParaRPr lang="en-US" altLang="ja-JP" sz="2800" dirty="0"/>
          </a:p>
          <a:p>
            <a:pPr lvl="1">
              <a:defRPr/>
            </a:pPr>
            <a:r>
              <a:rPr lang="ja-JP" altLang="en-US" sz="2400" dirty="0"/>
              <a:t>各種環境維持機能　</a:t>
            </a:r>
            <a:r>
              <a:rPr lang="ja-JP" altLang="en-US" sz="2400" dirty="0">
                <a:solidFill>
                  <a:schemeClr val="accent5">
                    <a:lumMod val="25000"/>
                  </a:schemeClr>
                </a:solidFill>
              </a:rPr>
              <a:t>かなり脆弱、保全が必要</a:t>
            </a:r>
            <a:endParaRPr lang="en-US" altLang="ja-JP" sz="2400" dirty="0">
              <a:solidFill>
                <a:schemeClr val="accent5">
                  <a:lumMod val="25000"/>
                </a:schemeClr>
              </a:solidFill>
            </a:endParaRPr>
          </a:p>
          <a:p>
            <a:pPr>
              <a:defRPr/>
            </a:pPr>
            <a:r>
              <a:rPr lang="ja-JP" altLang="en-US" sz="2800" dirty="0"/>
              <a:t>再生可能資源　　　</a:t>
            </a:r>
            <a:endParaRPr lang="en-US" altLang="ja-JP" sz="2800" dirty="0"/>
          </a:p>
          <a:p>
            <a:pPr lvl="1">
              <a:defRPr/>
            </a:pPr>
            <a:r>
              <a:rPr lang="ja-JP" altLang="en-US" sz="2400" dirty="0">
                <a:solidFill>
                  <a:srgbClr val="FF0000"/>
                </a:solidFill>
              </a:rPr>
              <a:t>生物資源</a:t>
            </a:r>
            <a:r>
              <a:rPr lang="ja-JP" altLang="en-US" sz="2400" dirty="0"/>
              <a:t>　　</a:t>
            </a:r>
            <a:r>
              <a:rPr lang="ja-JP" altLang="en-US" sz="2400" dirty="0">
                <a:solidFill>
                  <a:schemeClr val="accent5">
                    <a:lumMod val="25000"/>
                  </a:schemeClr>
                </a:solidFill>
              </a:rPr>
              <a:t>再生速度の範囲内で使用</a:t>
            </a:r>
            <a:endParaRPr lang="en-US" altLang="ja-JP" sz="2400" dirty="0">
              <a:solidFill>
                <a:schemeClr val="accent5">
                  <a:lumMod val="25000"/>
                </a:schemeClr>
              </a:solidFill>
            </a:endParaRPr>
          </a:p>
          <a:p>
            <a:pPr lvl="1">
              <a:defRPr/>
            </a:pPr>
            <a:r>
              <a:rPr lang="ja-JP" altLang="en-US" sz="2400" dirty="0">
                <a:solidFill>
                  <a:srgbClr val="FF0000"/>
                </a:solidFill>
              </a:rPr>
              <a:t>淡水資源</a:t>
            </a:r>
            <a:r>
              <a:rPr lang="ja-JP" altLang="en-US" sz="2400" dirty="0"/>
              <a:t>　　</a:t>
            </a:r>
            <a:r>
              <a:rPr lang="ja-JP" altLang="en-US" sz="2400" dirty="0">
                <a:solidFill>
                  <a:schemeClr val="accent5">
                    <a:lumMod val="25000"/>
                  </a:schemeClr>
                </a:solidFill>
              </a:rPr>
              <a:t>再生速度の範囲内で使用</a:t>
            </a:r>
            <a:endParaRPr lang="en-US" altLang="ja-JP" sz="2400" dirty="0">
              <a:solidFill>
                <a:schemeClr val="accent5">
                  <a:lumMod val="25000"/>
                </a:schemeClr>
              </a:solidFill>
            </a:endParaRPr>
          </a:p>
          <a:p>
            <a:pPr>
              <a:defRPr/>
            </a:pPr>
            <a:endParaRPr lang="ja-JP" altLang="en-US" dirty="0">
              <a:solidFill>
                <a:schemeClr val="accent5">
                  <a:lumMod val="25000"/>
                </a:schemeClr>
              </a:solidFill>
            </a:endParaRPr>
          </a:p>
        </p:txBody>
      </p:sp>
      <p:sp>
        <p:nvSpPr>
          <p:cNvPr id="39940" name="スライド番号プレースホルダー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ahoma" pitchFamily="34" charset="0"/>
                <a:ea typeface="ＭＳ Ｐゴシック" charset="-128"/>
              </a:defRPr>
            </a:lvl1pPr>
            <a:lvl2pPr>
              <a:defRPr kumimoji="1" sz="2800">
                <a:solidFill>
                  <a:schemeClr val="tx1"/>
                </a:solidFill>
                <a:latin typeface="Tahoma" pitchFamily="34" charset="0"/>
                <a:ea typeface="ＭＳ Ｐゴシック" charset="-128"/>
              </a:defRPr>
            </a:lvl2pPr>
            <a:lvl3pPr>
              <a:defRPr kumimoji="1" sz="2400">
                <a:solidFill>
                  <a:schemeClr val="tx1"/>
                </a:solidFill>
                <a:latin typeface="Tahoma" pitchFamily="34" charset="0"/>
                <a:ea typeface="ＭＳ Ｐゴシック" charset="-128"/>
              </a:defRPr>
            </a:lvl3pPr>
            <a:lvl4pPr>
              <a:defRPr kumimoji="1" sz="2000">
                <a:solidFill>
                  <a:schemeClr val="tx1"/>
                </a:solidFill>
                <a:latin typeface="Tahoma" pitchFamily="34" charset="0"/>
                <a:ea typeface="ＭＳ Ｐゴシック" charset="-128"/>
              </a:defRPr>
            </a:lvl4pPr>
            <a:lvl5pPr>
              <a:defRPr kumimoji="1" sz="2000">
                <a:solidFill>
                  <a:schemeClr val="tx1"/>
                </a:solidFill>
                <a:latin typeface="Tahoma" pitchFamily="34" charset="0"/>
                <a:ea typeface="ＭＳ Ｐゴシック" charset="-128"/>
              </a:defRPr>
            </a:lvl5pPr>
            <a:lvl6pPr eaLnBrk="0" hangingPunct="0">
              <a:defRPr kumimoji="1" sz="2000">
                <a:solidFill>
                  <a:schemeClr val="tx1"/>
                </a:solidFill>
                <a:latin typeface="Tahoma" pitchFamily="34" charset="0"/>
                <a:ea typeface="ＭＳ Ｐゴシック" charset="-128"/>
              </a:defRPr>
            </a:lvl6pPr>
            <a:lvl7pPr eaLnBrk="0" hangingPunct="0">
              <a:defRPr kumimoji="1" sz="2000">
                <a:solidFill>
                  <a:schemeClr val="tx1"/>
                </a:solidFill>
                <a:latin typeface="Tahoma" pitchFamily="34" charset="0"/>
                <a:ea typeface="ＭＳ Ｐゴシック" charset="-128"/>
              </a:defRPr>
            </a:lvl7pPr>
            <a:lvl8pPr eaLnBrk="0" hangingPunct="0">
              <a:defRPr kumimoji="1" sz="2000">
                <a:solidFill>
                  <a:schemeClr val="tx1"/>
                </a:solidFill>
                <a:latin typeface="Tahoma" pitchFamily="34" charset="0"/>
                <a:ea typeface="ＭＳ Ｐゴシック" charset="-128"/>
              </a:defRPr>
            </a:lvl8pPr>
            <a:lvl9pPr eaLnBrk="0" hangingPunct="0">
              <a:defRPr kumimoji="1" sz="2000">
                <a:solidFill>
                  <a:schemeClr val="tx1"/>
                </a:solidFill>
                <a:latin typeface="Tahoma" pitchFamily="34" charset="0"/>
                <a:ea typeface="ＭＳ Ｐゴシック" charset="-128"/>
              </a:defRPr>
            </a:lvl9pPr>
          </a:lstStyle>
          <a:p>
            <a:fld id="{EADD5023-C8A7-4ED3-A614-32A0FDE89129}" type="slidenum">
              <a:rPr kumimoji="0" lang="en-US" altLang="ja-JP" sz="1400" smtClean="0"/>
              <a:pPr/>
              <a:t>58</a:t>
            </a:fld>
            <a:endParaRPr kumimoji="0" lang="en-US" altLang="ja-JP" sz="1400"/>
          </a:p>
        </p:txBody>
      </p:sp>
      <p:grpSp>
        <p:nvGrpSpPr>
          <p:cNvPr id="5" name="グループ化 4"/>
          <p:cNvGrpSpPr/>
          <p:nvPr/>
        </p:nvGrpSpPr>
        <p:grpSpPr>
          <a:xfrm>
            <a:off x="299536" y="789937"/>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25157395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AppData\Local\Microsoft\Windows\Temporary Internet Files\Content.IE5\TDUDB3W4\lgi01a2014060822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3587202"/>
            <a:ext cx="3001331" cy="3010150"/>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59</a:t>
            </a:fld>
            <a:endParaRPr lang="en-US" altLang="ja-JP">
              <a:solidFill>
                <a:srgbClr val="000000"/>
              </a:solidFill>
            </a:endParaRPr>
          </a:p>
        </p:txBody>
      </p:sp>
      <p:pic>
        <p:nvPicPr>
          <p:cNvPr id="1028" name="Picture 4" descr="D:\AppData\Local\Microsoft\Windows\Temporary Internet Files\Content.IE5\MYAQJ7MW\lgi01a20141228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5173732"/>
            <a:ext cx="2173248" cy="120759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241765" y="4005064"/>
            <a:ext cx="4978307" cy="2308324"/>
          </a:xfrm>
          <a:prstGeom prst="rect">
            <a:avLst/>
          </a:prstGeom>
          <a:noFill/>
          <a:ln>
            <a:solidFill>
              <a:schemeClr val="accent1">
                <a:lumMod val="50000"/>
              </a:schemeClr>
            </a:solidFill>
          </a:ln>
        </p:spPr>
        <p:txBody>
          <a:bodyPr wrap="square" rtlCol="0">
            <a:spAutoFit/>
          </a:bodyPr>
          <a:lstStyle/>
          <a:p>
            <a:pPr algn="l"/>
            <a:endParaRPr kumimoji="1" lang="en-US" altLang="ja-JP" dirty="0"/>
          </a:p>
          <a:p>
            <a:pPr algn="l"/>
            <a:r>
              <a:rPr kumimoji="1" lang="ja-JP" altLang="en-US" u="sng" dirty="0">
                <a:effectLst>
                  <a:outerShdw blurRad="38100" dist="38100" dir="2700000" algn="tl">
                    <a:srgbClr val="000000">
                      <a:alpha val="43137"/>
                    </a:srgbClr>
                  </a:outerShdw>
                </a:effectLst>
              </a:rPr>
              <a:t>太陽が毎日</a:t>
            </a:r>
            <a:r>
              <a:rPr lang="ja-JP" altLang="en-US" u="sng" dirty="0">
                <a:effectLst>
                  <a:outerShdw blurRad="38100" dist="38100" dir="2700000" algn="tl">
                    <a:srgbClr val="000000">
                      <a:alpha val="43137"/>
                    </a:srgbClr>
                  </a:outerShdw>
                </a:effectLst>
              </a:rPr>
              <a:t>くれる</a:t>
            </a:r>
            <a:r>
              <a:rPr lang="ja-JP" altLang="en-US" u="sng" dirty="0">
                <a:solidFill>
                  <a:srgbClr val="FF0000"/>
                </a:solidFill>
                <a:effectLst>
                  <a:outerShdw blurRad="38100" dist="38100" dir="2700000" algn="tl">
                    <a:srgbClr val="000000">
                      <a:alpha val="43137"/>
                    </a:srgbClr>
                  </a:outerShdw>
                </a:effectLst>
              </a:rPr>
              <a:t>お小遣い</a:t>
            </a:r>
            <a:endParaRPr lang="en-US" altLang="ja-JP" u="sng" dirty="0">
              <a:solidFill>
                <a:srgbClr val="FF0000"/>
              </a:solidFill>
              <a:effectLst>
                <a:outerShdw blurRad="38100" dist="38100" dir="2700000" algn="tl">
                  <a:srgbClr val="000000">
                    <a:alpha val="43137"/>
                  </a:srgbClr>
                </a:outerShdw>
              </a:effectLst>
            </a:endParaRPr>
          </a:p>
          <a:p>
            <a:pPr algn="l"/>
            <a:r>
              <a:rPr kumimoji="1" lang="ja-JP" altLang="en-US" dirty="0"/>
              <a:t>（＝再生可能エネルギー）</a:t>
            </a:r>
            <a:endParaRPr kumimoji="1" lang="en-US" altLang="ja-JP" dirty="0"/>
          </a:p>
          <a:p>
            <a:pPr algn="l"/>
            <a:r>
              <a:rPr lang="ja-JP" altLang="en-US" dirty="0"/>
              <a:t>ですべてをまかなう</a:t>
            </a:r>
            <a:endParaRPr lang="en-US" altLang="ja-JP" dirty="0"/>
          </a:p>
          <a:p>
            <a:pPr algn="l"/>
            <a:endParaRPr kumimoji="1" lang="en-US" altLang="ja-JP" dirty="0"/>
          </a:p>
          <a:p>
            <a:pPr algn="l"/>
            <a:endParaRPr lang="en-US" altLang="ja-JP" dirty="0"/>
          </a:p>
        </p:txBody>
      </p:sp>
      <p:sp>
        <p:nvSpPr>
          <p:cNvPr id="6" name="テキスト ボックス 5"/>
          <p:cNvSpPr txBox="1"/>
          <p:nvPr/>
        </p:nvSpPr>
        <p:spPr>
          <a:xfrm>
            <a:off x="4576798" y="209321"/>
            <a:ext cx="3451586" cy="2677656"/>
          </a:xfrm>
          <a:prstGeom prst="rect">
            <a:avLst/>
          </a:prstGeom>
          <a:noFill/>
          <a:ln>
            <a:solidFill>
              <a:srgbClr val="FF0000"/>
            </a:solidFill>
          </a:ln>
        </p:spPr>
        <p:txBody>
          <a:bodyPr wrap="none" rtlCol="0">
            <a:spAutoFit/>
          </a:bodyPr>
          <a:lstStyle/>
          <a:p>
            <a:pPr algn="l"/>
            <a:r>
              <a:rPr kumimoji="1" lang="ja-JP" altLang="en-US" dirty="0"/>
              <a:t>先祖が貯めた財産</a:t>
            </a:r>
            <a:r>
              <a:rPr lang="ja-JP" altLang="en-US" dirty="0"/>
              <a:t>を３代</a:t>
            </a:r>
            <a:endParaRPr lang="en-US" altLang="ja-JP" dirty="0"/>
          </a:p>
          <a:p>
            <a:pPr algn="l"/>
            <a:r>
              <a:rPr lang="ja-JP" altLang="en-US" dirty="0"/>
              <a:t>で食い尽くす</a:t>
            </a:r>
            <a:r>
              <a:rPr lang="en-US" altLang="ja-JP" dirty="0"/>
              <a:t/>
            </a:r>
            <a:br>
              <a:rPr lang="en-US" altLang="ja-JP" dirty="0"/>
            </a:br>
            <a:r>
              <a:rPr lang="en-US" altLang="ja-JP" dirty="0"/>
              <a:t/>
            </a:r>
            <a:br>
              <a:rPr lang="en-US" altLang="ja-JP" dirty="0"/>
            </a:br>
            <a:r>
              <a:rPr lang="ja-JP" altLang="en-US" dirty="0"/>
              <a:t>　（</a:t>
            </a:r>
            <a:r>
              <a:rPr lang="ja-JP" altLang="en-US" u="sng" dirty="0">
                <a:solidFill>
                  <a:srgbClr val="7030A0"/>
                </a:solidFill>
                <a:effectLst>
                  <a:outerShdw blurRad="38100" dist="38100" dir="2700000" algn="tl">
                    <a:srgbClr val="000000">
                      <a:alpha val="43137"/>
                    </a:srgbClr>
                  </a:outerShdw>
                </a:effectLst>
              </a:rPr>
              <a:t>地球が数億年かけて</a:t>
            </a:r>
            <a:endParaRPr lang="en-US" altLang="ja-JP" u="sng" dirty="0">
              <a:solidFill>
                <a:srgbClr val="7030A0"/>
              </a:solidFill>
              <a:effectLst>
                <a:outerShdw blurRad="38100" dist="38100" dir="2700000" algn="tl">
                  <a:srgbClr val="000000">
                    <a:alpha val="43137"/>
                  </a:srgbClr>
                </a:outerShdw>
              </a:effectLst>
            </a:endParaRPr>
          </a:p>
          <a:p>
            <a:pPr algn="l"/>
            <a:r>
              <a:rPr kumimoji="1" lang="ja-JP" altLang="en-US" dirty="0">
                <a:solidFill>
                  <a:srgbClr val="7030A0"/>
                </a:solidFill>
              </a:rPr>
              <a:t>　溜め込んだ</a:t>
            </a:r>
            <a:r>
              <a:rPr lang="ja-JP" altLang="en-US" dirty="0">
                <a:solidFill>
                  <a:srgbClr val="7030A0"/>
                </a:solidFill>
              </a:rPr>
              <a:t>化石燃料</a:t>
            </a:r>
            <a:r>
              <a:rPr kumimoji="1" lang="ja-JP" altLang="en-US" dirty="0">
                <a:solidFill>
                  <a:srgbClr val="7030A0"/>
                </a:solidFill>
              </a:rPr>
              <a:t>を</a:t>
            </a:r>
            <a:endParaRPr kumimoji="1" lang="en-US" altLang="ja-JP" dirty="0">
              <a:solidFill>
                <a:srgbClr val="7030A0"/>
              </a:solidFill>
            </a:endParaRPr>
          </a:p>
          <a:p>
            <a:pPr algn="l"/>
            <a:r>
              <a:rPr lang="ja-JP" altLang="en-US" dirty="0">
                <a:solidFill>
                  <a:srgbClr val="7030A0"/>
                </a:solidFill>
              </a:rPr>
              <a:t>　</a:t>
            </a:r>
            <a:r>
              <a:rPr lang="ja-JP" altLang="en-US" u="sng" dirty="0">
                <a:solidFill>
                  <a:srgbClr val="7030A0"/>
                </a:solidFill>
                <a:effectLst>
                  <a:outerShdw blurRad="38100" dist="38100" dir="2700000" algn="tl">
                    <a:srgbClr val="000000">
                      <a:alpha val="43137"/>
                    </a:srgbClr>
                  </a:outerShdw>
                </a:effectLst>
              </a:rPr>
              <a:t>数１００年で使い尽くす</a:t>
            </a:r>
            <a:r>
              <a:rPr kumimoji="1" lang="ja-JP" altLang="en-US" dirty="0"/>
              <a:t>）</a:t>
            </a:r>
            <a:endParaRPr kumimoji="1" lang="en-US" altLang="ja-JP" dirty="0"/>
          </a:p>
          <a:p>
            <a:pPr algn="l"/>
            <a:endParaRPr kumimoji="1" lang="ja-JP" altLang="en-US" dirty="0"/>
          </a:p>
        </p:txBody>
      </p:sp>
      <p:sp>
        <p:nvSpPr>
          <p:cNvPr id="7" name="下矢印 6"/>
          <p:cNvSpPr/>
          <p:nvPr/>
        </p:nvSpPr>
        <p:spPr bwMode="auto">
          <a:xfrm>
            <a:off x="3347864" y="3212976"/>
            <a:ext cx="2808312" cy="632562"/>
          </a:xfrm>
          <a:prstGeom prst="downArrow">
            <a:avLst/>
          </a:prstGeom>
          <a:noFill/>
          <a:ln w="19050" cap="flat" cmpd="sng" algn="ctr">
            <a:solidFill>
              <a:schemeClr val="accent5">
                <a:lumMod val="25000"/>
              </a:schemeClr>
            </a:solidFill>
            <a:prstDash val="solid"/>
            <a:round/>
            <a:headEnd type="none" w="med" len="med"/>
            <a:tailEnd type="none"/>
          </a:ln>
          <a:effectLst/>
        </p:spPr>
        <p:txBody>
          <a:bodyPr rtlCol="0" anchor="ctr"/>
          <a:lstStyle/>
          <a:p>
            <a:pPr algn="ctr"/>
            <a:endParaRPr kumimoji="1" lang="ja-JP" altLang="en-US"/>
          </a:p>
        </p:txBody>
      </p:sp>
      <p:pic>
        <p:nvPicPr>
          <p:cNvPr id="16386" name="Picture 2" descr="C:\Users\user\Dropbox\通常用\torokuyukei_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9545"/>
            <a:ext cx="3897062" cy="270743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917010" y="2844225"/>
            <a:ext cx="2646878" cy="584775"/>
          </a:xfrm>
          <a:prstGeom prst="rect">
            <a:avLst/>
          </a:prstGeom>
          <a:noFill/>
        </p:spPr>
        <p:txBody>
          <a:bodyPr wrap="none" rtlCol="0">
            <a:spAutoFit/>
          </a:bodyPr>
          <a:lstStyle/>
          <a:p>
            <a:r>
              <a:rPr lang="ja-JP" altLang="en-US" sz="1600" dirty="0"/>
              <a:t>青森県登録有形文化財</a:t>
            </a:r>
            <a:endParaRPr lang="en-US" altLang="ja-JP" sz="1600" dirty="0"/>
          </a:p>
          <a:p>
            <a:r>
              <a:rPr lang="ja-JP" altLang="en-US" sz="1600" dirty="0"/>
              <a:t>翠明荘（旧高谷家別邸）土蔵</a:t>
            </a:r>
            <a:endParaRPr kumimoji="1" lang="ja-JP" altLang="en-US" sz="1600" dirty="0"/>
          </a:p>
        </p:txBody>
      </p:sp>
      <p:sp>
        <p:nvSpPr>
          <p:cNvPr id="3" name="四角形吹き出し 2"/>
          <p:cNvSpPr/>
          <p:nvPr/>
        </p:nvSpPr>
        <p:spPr bwMode="auto">
          <a:xfrm>
            <a:off x="4003754" y="6381328"/>
            <a:ext cx="1352516" cy="360040"/>
          </a:xfrm>
          <a:prstGeom prst="wedgeRectCallout">
            <a:avLst>
              <a:gd name="adj1" fmla="val -21937"/>
              <a:gd name="adj2" fmla="val -89331"/>
            </a:avLst>
          </a:prstGeom>
          <a:noFill/>
          <a:ln w="19050" cap="flat" cmpd="sng" algn="ctr">
            <a:solidFill>
              <a:schemeClr val="accent5">
                <a:lumMod val="25000"/>
              </a:schemeClr>
            </a:solidFill>
            <a:prstDash val="solid"/>
            <a:round/>
            <a:headEnd type="none" w="med" len="med"/>
            <a:tailEnd type="none"/>
          </a:ln>
          <a:effectLst/>
        </p:spPr>
        <p:txBody>
          <a:bodyPr rtlCol="0" anchor="ctr"/>
          <a:lstStyle/>
          <a:p>
            <a:pPr algn="ctr"/>
            <a:r>
              <a:rPr kumimoji="1" lang="en-US" altLang="ja-JP" dirty="0"/>
              <a:t>Bitcoin!?</a:t>
            </a:r>
            <a:endParaRPr kumimoji="1" lang="ja-JP" altLang="en-US" dirty="0"/>
          </a:p>
        </p:txBody>
      </p:sp>
      <p:grpSp>
        <p:nvGrpSpPr>
          <p:cNvPr id="11" name="グループ化 10"/>
          <p:cNvGrpSpPr/>
          <p:nvPr/>
        </p:nvGrpSpPr>
        <p:grpSpPr>
          <a:xfrm>
            <a:off x="299536" y="44624"/>
            <a:ext cx="8568952" cy="72008"/>
            <a:chOff x="969132" y="3140011"/>
            <a:chExt cx="9074564" cy="72008"/>
          </a:xfrm>
        </p:grpSpPr>
        <p:sp>
          <p:nvSpPr>
            <p:cNvPr id="12" name="正方形/長方形 11"/>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3" name="正方形/長方形 12"/>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4" name="正方形/長方形 13"/>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5" name="正方形/長方形 14"/>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6" name="正方形/長方形 15"/>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7" name="正方形/長方形 16"/>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grpSp>
        <p:nvGrpSpPr>
          <p:cNvPr id="18" name="グループ化 17"/>
          <p:cNvGrpSpPr/>
          <p:nvPr/>
        </p:nvGrpSpPr>
        <p:grpSpPr>
          <a:xfrm>
            <a:off x="299536" y="6762150"/>
            <a:ext cx="8568952" cy="72008"/>
            <a:chOff x="969132" y="3140011"/>
            <a:chExt cx="9074564" cy="72008"/>
          </a:xfrm>
        </p:grpSpPr>
        <p:sp>
          <p:nvSpPr>
            <p:cNvPr id="19" name="正方形/長方形 18"/>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0" name="正方形/長方形 19"/>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1" name="正方形/長方形 20"/>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2" name="正方形/長方形 21"/>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3" name="正方形/長方形 22"/>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4" name="正方形/長方形 23"/>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226607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793037" cy="651222"/>
          </a:xfrm>
        </p:spPr>
        <p:txBody>
          <a:bodyPr/>
          <a:lstStyle/>
          <a:p>
            <a:r>
              <a:rPr kumimoji="1" lang="ja-JP" altLang="en-US" sz="3600" dirty="0"/>
              <a:t>２℃はゴールなのか目標なのか</a:t>
            </a:r>
          </a:p>
        </p:txBody>
      </p:sp>
      <p:sp>
        <p:nvSpPr>
          <p:cNvPr id="3" name="コンテンツ プレースホルダー 2"/>
          <p:cNvSpPr>
            <a:spLocks noGrp="1"/>
          </p:cNvSpPr>
          <p:nvPr>
            <p:ph idx="1"/>
          </p:nvPr>
        </p:nvSpPr>
        <p:spPr>
          <a:xfrm>
            <a:off x="899592" y="1124744"/>
            <a:ext cx="8136904" cy="5184576"/>
          </a:xfrm>
        </p:spPr>
        <p:txBody>
          <a:bodyPr/>
          <a:lstStyle/>
          <a:p>
            <a:r>
              <a:rPr lang="ja-JP" altLang="en-US" sz="2800" dirty="0"/>
              <a:t>各国のＩＮＤＣで分かっていること</a:t>
            </a:r>
            <a:endParaRPr lang="en-US" altLang="ja-JP" sz="2800" dirty="0"/>
          </a:p>
          <a:p>
            <a:r>
              <a:rPr lang="ja-JP" altLang="en-US" sz="2800" dirty="0">
                <a:solidFill>
                  <a:srgbClr val="7030A0"/>
                </a:solidFill>
              </a:rPr>
              <a:t>＝現在のＩＮＤＣの２０３０年までの削減では、２℃以上の温暖化の可能性が高い　</a:t>
            </a:r>
            <a:endParaRPr lang="en-US" altLang="ja-JP" sz="2800" dirty="0">
              <a:solidFill>
                <a:srgbClr val="7030A0"/>
              </a:solidFill>
            </a:endParaRPr>
          </a:p>
          <a:p>
            <a:r>
              <a:rPr lang="en-US" altLang="ja-JP" sz="2800" dirty="0">
                <a:solidFill>
                  <a:srgbClr val="7030A0"/>
                </a:solidFill>
              </a:rPr>
              <a:t>By</a:t>
            </a:r>
            <a:r>
              <a:rPr lang="ja-JP" altLang="en-US" sz="2800" dirty="0">
                <a:solidFill>
                  <a:srgbClr val="7030A0"/>
                </a:solidFill>
              </a:rPr>
              <a:t> </a:t>
            </a:r>
            <a:r>
              <a:rPr lang="en-US" altLang="ja-JP" sz="2800" dirty="0">
                <a:solidFill>
                  <a:srgbClr val="7030A0"/>
                </a:solidFill>
              </a:rPr>
              <a:t>UNEP</a:t>
            </a:r>
            <a:r>
              <a:rPr lang="ja-JP" altLang="en-US" sz="2800" dirty="0">
                <a:solidFill>
                  <a:srgbClr val="7030A0"/>
                </a:solidFill>
              </a:rPr>
              <a:t>の</a:t>
            </a:r>
            <a:r>
              <a:rPr lang="en-US" altLang="ja-JP" sz="2800" dirty="0">
                <a:solidFill>
                  <a:srgbClr val="7030A0"/>
                </a:solidFill>
              </a:rPr>
              <a:t>Report</a:t>
            </a:r>
            <a:r>
              <a:rPr lang="ja-JP" altLang="en-US" sz="2800" dirty="0">
                <a:solidFill>
                  <a:srgbClr val="7030A0"/>
                </a:solidFill>
              </a:rPr>
              <a:t>：</a:t>
            </a:r>
            <a:r>
              <a:rPr lang="en-US" altLang="ja-JP" sz="2800" dirty="0">
                <a:solidFill>
                  <a:srgbClr val="7030A0"/>
                </a:solidFill>
              </a:rPr>
              <a:t>INDC</a:t>
            </a:r>
            <a:r>
              <a:rPr lang="ja-JP" altLang="en-US" sz="2800" dirty="0">
                <a:solidFill>
                  <a:srgbClr val="7030A0"/>
                </a:solidFill>
              </a:rPr>
              <a:t>の合計　６</a:t>
            </a:r>
            <a:r>
              <a:rPr lang="en-US" altLang="ja-JP" sz="2800" dirty="0">
                <a:solidFill>
                  <a:srgbClr val="7030A0"/>
                </a:solidFill>
              </a:rPr>
              <a:t>GtCO</a:t>
            </a:r>
            <a:r>
              <a:rPr lang="en-US" altLang="ja-JP" sz="2400" dirty="0">
                <a:solidFill>
                  <a:srgbClr val="7030A0"/>
                </a:solidFill>
              </a:rPr>
              <a:t>2</a:t>
            </a:r>
            <a:r>
              <a:rPr lang="ja-JP" altLang="en-US" sz="2800" dirty="0">
                <a:solidFill>
                  <a:srgbClr val="7030A0"/>
                </a:solidFill>
              </a:rPr>
              <a:t>減少　</a:t>
            </a:r>
            <a:endParaRPr lang="en-US" altLang="ja-JP" sz="2800" dirty="0">
              <a:solidFill>
                <a:srgbClr val="7030A0"/>
              </a:solidFill>
            </a:endParaRPr>
          </a:p>
          <a:p>
            <a:pPr marL="0" indent="0">
              <a:buNone/>
            </a:pPr>
            <a:r>
              <a:rPr lang="en-US" altLang="ja-JP" sz="2800" dirty="0">
                <a:solidFill>
                  <a:srgbClr val="7030A0"/>
                </a:solidFill>
              </a:rPr>
              <a:t>                          </a:t>
            </a:r>
            <a:r>
              <a:rPr lang="ja-JP" altLang="en-US" sz="2800" dirty="0">
                <a:solidFill>
                  <a:srgbClr val="7030A0"/>
                </a:solidFill>
              </a:rPr>
              <a:t>　　必要量　　  １２</a:t>
            </a:r>
            <a:r>
              <a:rPr lang="en-US" altLang="ja-JP" sz="2800" dirty="0">
                <a:solidFill>
                  <a:srgbClr val="7030A0"/>
                </a:solidFill>
              </a:rPr>
              <a:t>GtCO</a:t>
            </a:r>
            <a:r>
              <a:rPr lang="en-US" altLang="ja-JP" sz="2400" dirty="0">
                <a:solidFill>
                  <a:srgbClr val="7030A0"/>
                </a:solidFill>
              </a:rPr>
              <a:t>2</a:t>
            </a:r>
            <a:r>
              <a:rPr lang="ja-JP" altLang="en-US" sz="2800" dirty="0">
                <a:solidFill>
                  <a:srgbClr val="7030A0"/>
                </a:solidFill>
              </a:rPr>
              <a:t>削減</a:t>
            </a:r>
            <a:endParaRPr lang="en-US" altLang="ja-JP" sz="2800" dirty="0">
              <a:solidFill>
                <a:srgbClr val="7030A0"/>
              </a:solidFill>
            </a:endParaRPr>
          </a:p>
          <a:p>
            <a:r>
              <a:rPr lang="ja-JP" altLang="en-US" sz="2800" dirty="0"/>
              <a:t>となると、選択肢は</a:t>
            </a:r>
            <a:endParaRPr lang="en-US" altLang="ja-JP" sz="2800" dirty="0"/>
          </a:p>
          <a:p>
            <a:pPr lvl="1"/>
            <a:r>
              <a:rPr lang="ja-JP" altLang="en-US" dirty="0"/>
              <a:t>（１）　目標を修正し</a:t>
            </a:r>
            <a:r>
              <a:rPr lang="ja-JP" altLang="en-US" u="sng" dirty="0">
                <a:solidFill>
                  <a:schemeClr val="accent2">
                    <a:lumMod val="50000"/>
                  </a:schemeClr>
                </a:solidFill>
              </a:rPr>
              <a:t>２．５℃を新目標</a:t>
            </a:r>
            <a:r>
              <a:rPr lang="ja-JP" altLang="en-US" dirty="0"/>
              <a:t>にする</a:t>
            </a:r>
            <a:endParaRPr lang="en-US" altLang="ja-JP" dirty="0"/>
          </a:p>
          <a:p>
            <a:pPr lvl="1"/>
            <a:r>
              <a:rPr lang="ja-JP" altLang="en-US" dirty="0"/>
              <a:t>（２）　</a:t>
            </a:r>
            <a:r>
              <a:rPr lang="ja-JP" altLang="en-US" u="sng" dirty="0">
                <a:solidFill>
                  <a:schemeClr val="accent5">
                    <a:lumMod val="25000"/>
                  </a:schemeClr>
                </a:solidFill>
              </a:rPr>
              <a:t>２℃はあくまでもゴールだから維持</a:t>
            </a:r>
            <a:r>
              <a:rPr lang="ja-JP" altLang="en-US" dirty="0"/>
              <a:t>する</a:t>
            </a:r>
            <a:endParaRPr lang="en-US" altLang="ja-JP" dirty="0"/>
          </a:p>
          <a:p>
            <a:r>
              <a:rPr lang="ja-JP" altLang="en-US" sz="2800" dirty="0">
                <a:solidFill>
                  <a:srgbClr val="C00000"/>
                </a:solidFill>
              </a:rPr>
              <a:t>日本人的には、（１）の合理性</a:t>
            </a:r>
            <a:r>
              <a:rPr lang="ja-JP" altLang="en-US" sz="2800" dirty="0"/>
              <a:t>が</a:t>
            </a:r>
            <a:r>
              <a:rPr lang="ja-JP" altLang="en-US" sz="2800" dirty="0" smtClean="0"/>
              <a:t>高く思える</a:t>
            </a:r>
            <a:endParaRPr lang="en-US" altLang="ja-JP" sz="2800" dirty="0"/>
          </a:p>
          <a:p>
            <a:r>
              <a:rPr lang="ja-JP" altLang="en-US" sz="2800" dirty="0"/>
              <a:t>しかし、</a:t>
            </a:r>
            <a:r>
              <a:rPr lang="ja-JP" altLang="en-US" sz="2800" dirty="0">
                <a:solidFill>
                  <a:srgbClr val="0070C0"/>
                </a:solidFill>
              </a:rPr>
              <a:t>国際社会は（２）以外に選択肢はない</a:t>
            </a:r>
            <a:endParaRPr lang="en-US" altLang="ja-JP" sz="2800" dirty="0">
              <a:solidFill>
                <a:srgbClr val="0070C0"/>
              </a:solidFill>
            </a:endParaRPr>
          </a:p>
          <a:p>
            <a:r>
              <a:rPr lang="ja-JP" altLang="en-US" sz="2800" dirty="0"/>
              <a:t>それは、表題への答が、</a:t>
            </a:r>
            <a:r>
              <a:rPr lang="ja-JP" altLang="en-US" sz="2800" dirty="0">
                <a:solidFill>
                  <a:srgbClr val="FF0000"/>
                </a:solidFill>
              </a:rPr>
              <a:t>２℃はゴール</a:t>
            </a:r>
            <a:r>
              <a:rPr lang="ja-JP" altLang="en-US" sz="2800" dirty="0"/>
              <a:t>だから</a:t>
            </a:r>
            <a:endParaRPr lang="en-US" altLang="ja-JP" sz="2800" dirty="0"/>
          </a:p>
          <a:p>
            <a:pPr marL="457200" lvl="1" indent="0">
              <a:buNone/>
            </a:pPr>
            <a:endParaRPr kumimoji="1" lang="ja-JP" altLang="en-US" sz="2400"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6</a:t>
            </a:fld>
            <a:endParaRPr lang="en-US" altLang="ja-JP">
              <a:solidFill>
                <a:srgbClr val="000000"/>
              </a:solidFill>
            </a:endParaRPr>
          </a:p>
        </p:txBody>
      </p:sp>
      <p:grpSp>
        <p:nvGrpSpPr>
          <p:cNvPr id="5" name="グループ化 4"/>
          <p:cNvGrpSpPr/>
          <p:nvPr/>
        </p:nvGrpSpPr>
        <p:grpSpPr>
          <a:xfrm>
            <a:off x="299536" y="980728"/>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1314543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1490" y="151646"/>
            <a:ext cx="7793037" cy="842058"/>
          </a:xfrm>
        </p:spPr>
        <p:txBody>
          <a:bodyPr/>
          <a:lstStyle/>
          <a:p>
            <a:r>
              <a:rPr kumimoji="1" lang="ja-JP" altLang="en-US" sz="4000" dirty="0"/>
              <a:t>結論</a:t>
            </a:r>
          </a:p>
        </p:txBody>
      </p:sp>
      <p:sp>
        <p:nvSpPr>
          <p:cNvPr id="3" name="コンテンツ プレースホルダー 2"/>
          <p:cNvSpPr>
            <a:spLocks noGrp="1"/>
          </p:cNvSpPr>
          <p:nvPr>
            <p:ph idx="1"/>
          </p:nvPr>
        </p:nvSpPr>
        <p:spPr>
          <a:xfrm>
            <a:off x="488187" y="1148522"/>
            <a:ext cx="8447463" cy="5193337"/>
          </a:xfrm>
        </p:spPr>
        <p:txBody>
          <a:bodyPr/>
          <a:lstStyle/>
          <a:p>
            <a:r>
              <a:rPr kumimoji="1" lang="ja-JP" altLang="en-US" sz="2800" dirty="0"/>
              <a:t>大転換時代を乗り切るには、</a:t>
            </a:r>
            <a:r>
              <a:rPr kumimoji="1" lang="ja-JP" altLang="en-US" sz="2800" dirty="0">
                <a:solidFill>
                  <a:srgbClr val="FF0000"/>
                </a:solidFill>
              </a:rPr>
              <a:t>技術だけではダメ</a:t>
            </a:r>
            <a:endParaRPr kumimoji="1" lang="en-US" altLang="ja-JP" sz="2800" dirty="0">
              <a:solidFill>
                <a:srgbClr val="FF0000"/>
              </a:solidFill>
            </a:endParaRPr>
          </a:p>
          <a:p>
            <a:r>
              <a:rPr lang="ja-JP" altLang="en-US" sz="2800" dirty="0"/>
              <a:t>現時点の自動車業界と同じ</a:t>
            </a:r>
            <a:r>
              <a:rPr lang="ja-JP" altLang="en-US" sz="2800" dirty="0">
                <a:solidFill>
                  <a:srgbClr val="FF0000"/>
                </a:solidFill>
              </a:rPr>
              <a:t>マインド</a:t>
            </a:r>
            <a:r>
              <a:rPr lang="ja-JP" altLang="en-US" sz="2800" dirty="0"/>
              <a:t>による対応がすべての企業に求められる（？）</a:t>
            </a:r>
            <a:endParaRPr lang="en-US" altLang="ja-JP" sz="2800" dirty="0"/>
          </a:p>
          <a:p>
            <a:r>
              <a:rPr kumimoji="1" lang="ja-JP" altLang="en-US" sz="2800" dirty="0" smtClean="0">
                <a:solidFill>
                  <a:srgbClr val="FF0000"/>
                </a:solidFill>
              </a:rPr>
              <a:t>マインドチェンジの</a:t>
            </a:r>
            <a:r>
              <a:rPr kumimoji="1" lang="ja-JP" altLang="en-US" sz="2800" dirty="0">
                <a:solidFill>
                  <a:srgbClr val="FF0000"/>
                </a:solidFill>
              </a:rPr>
              <a:t>条件</a:t>
            </a:r>
            <a:endParaRPr kumimoji="1" lang="en-US" altLang="ja-JP" sz="2800" dirty="0">
              <a:solidFill>
                <a:srgbClr val="FF0000"/>
              </a:solidFill>
            </a:endParaRPr>
          </a:p>
          <a:p>
            <a:pPr lvl="1"/>
            <a:r>
              <a:rPr kumimoji="1" lang="ja-JP" altLang="en-US" sz="2400" dirty="0"/>
              <a:t>人類レベルでの</a:t>
            </a:r>
            <a:r>
              <a:rPr kumimoji="1" lang="ja-JP" altLang="en-US" sz="2400" dirty="0">
                <a:solidFill>
                  <a:srgbClr val="0070C0"/>
                </a:solidFill>
              </a:rPr>
              <a:t>正義による“ゴール”</a:t>
            </a:r>
            <a:r>
              <a:rPr kumimoji="1" lang="ja-JP" altLang="en-US" sz="2400" dirty="0"/>
              <a:t>の設定ができること</a:t>
            </a:r>
            <a:endParaRPr kumimoji="1" lang="en-US" altLang="ja-JP" sz="2400" dirty="0"/>
          </a:p>
          <a:p>
            <a:pPr lvl="1"/>
            <a:r>
              <a:rPr lang="ja-JP" altLang="en-US" sz="2400" dirty="0" smtClean="0">
                <a:solidFill>
                  <a:srgbClr val="0070C0"/>
                </a:solidFill>
              </a:rPr>
              <a:t>未来志向の意思決定</a:t>
            </a:r>
            <a:r>
              <a:rPr lang="ja-JP" altLang="en-US" sz="2400" dirty="0" smtClean="0"/>
              <a:t>：その</a:t>
            </a:r>
            <a:r>
              <a:rPr lang="ja-JP" altLang="en-US" sz="2400" dirty="0"/>
              <a:t>実現を推進する姿勢を保ちつつ、適切な環境対応を実現できること</a:t>
            </a:r>
            <a:endParaRPr lang="en-US" altLang="ja-JP" sz="2400" dirty="0"/>
          </a:p>
          <a:p>
            <a:r>
              <a:rPr kumimoji="1" lang="ja-JP" altLang="en-US" sz="2800" dirty="0">
                <a:solidFill>
                  <a:srgbClr val="FF0000"/>
                </a:solidFill>
              </a:rPr>
              <a:t>時間軸が重要</a:t>
            </a:r>
            <a:endParaRPr kumimoji="1" lang="en-US" altLang="ja-JP" sz="2800" dirty="0">
              <a:solidFill>
                <a:srgbClr val="FF0000"/>
              </a:solidFill>
            </a:endParaRPr>
          </a:p>
          <a:p>
            <a:pPr lvl="1"/>
            <a:r>
              <a:rPr kumimoji="1" lang="ja-JP" altLang="en-US" sz="2400" dirty="0"/>
              <a:t>２０３０年、２０５０年、２０８０年対応の実像を描くことで、適切なイノベーションを実現する準備をする</a:t>
            </a:r>
            <a:endParaRPr kumimoji="1" lang="en-US" altLang="ja-JP" sz="2400" dirty="0"/>
          </a:p>
          <a:p>
            <a:pPr lvl="1"/>
            <a:r>
              <a:rPr lang="en-US" altLang="ja-JP" sz="2400" dirty="0">
                <a:solidFill>
                  <a:schemeClr val="accent1">
                    <a:lumMod val="50000"/>
                  </a:schemeClr>
                </a:solidFill>
              </a:rPr>
              <a:t>『</a:t>
            </a:r>
            <a:r>
              <a:rPr lang="ja-JP" altLang="en-US" sz="2400" dirty="0">
                <a:solidFill>
                  <a:schemeClr val="accent1">
                    <a:lumMod val="50000"/>
                  </a:schemeClr>
                </a:solidFill>
              </a:rPr>
              <a:t>早すぎず、遅すぎず</a:t>
            </a:r>
            <a:r>
              <a:rPr lang="en-US" altLang="ja-JP" sz="2400" dirty="0">
                <a:solidFill>
                  <a:schemeClr val="accent1">
                    <a:lumMod val="50000"/>
                  </a:schemeClr>
                </a:solidFill>
              </a:rPr>
              <a:t>』</a:t>
            </a:r>
          </a:p>
          <a:p>
            <a:pPr lvl="1"/>
            <a:r>
              <a:rPr kumimoji="1" lang="ja-JP" altLang="en-US" sz="2400" dirty="0">
                <a:solidFill>
                  <a:schemeClr val="accent1">
                    <a:lumMod val="50000"/>
                  </a:schemeClr>
                </a:solidFill>
              </a:rPr>
              <a:t>しかし、意志の表明に、</a:t>
            </a:r>
            <a:r>
              <a:rPr kumimoji="1" lang="ja-JP" altLang="en-US" sz="2400" dirty="0">
                <a:solidFill>
                  <a:srgbClr val="FF0000"/>
                </a:solidFill>
              </a:rPr>
              <a:t>「早すぎることはない」</a:t>
            </a:r>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60</a:t>
            </a:fld>
            <a:endParaRPr lang="en-US" altLang="ja-JP"/>
          </a:p>
        </p:txBody>
      </p:sp>
      <p:grpSp>
        <p:nvGrpSpPr>
          <p:cNvPr id="6" name="グループ化 5"/>
          <p:cNvGrpSpPr/>
          <p:nvPr/>
        </p:nvGrpSpPr>
        <p:grpSpPr>
          <a:xfrm>
            <a:off x="299536" y="933636"/>
            <a:ext cx="8568952" cy="72008"/>
            <a:chOff x="969132" y="3140011"/>
            <a:chExt cx="9074564" cy="72008"/>
          </a:xfrm>
        </p:grpSpPr>
        <p:sp>
          <p:nvSpPr>
            <p:cNvPr id="7" name="正方形/長方形 6"/>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2" name="正方形/長方形 11"/>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2714711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617538"/>
            <a:ext cx="8116391" cy="867246"/>
          </a:xfrm>
        </p:spPr>
        <p:txBody>
          <a:bodyPr/>
          <a:lstStyle/>
          <a:p>
            <a:r>
              <a:rPr kumimoji="1" lang="ja-JP" altLang="en-US" sz="4000" dirty="0">
                <a:solidFill>
                  <a:srgbClr val="FF0000"/>
                </a:solidFill>
              </a:rPr>
              <a:t>ゴールと目標は文化</a:t>
            </a:r>
            <a:r>
              <a:rPr kumimoji="1" lang="ja-JP" altLang="en-US" sz="4000" dirty="0"/>
              <a:t>によって違う</a:t>
            </a:r>
            <a:r>
              <a:rPr kumimoji="1" lang="en-US" altLang="ja-JP" sz="4000" dirty="0"/>
              <a:t/>
            </a:r>
            <a:br>
              <a:rPr kumimoji="1" lang="en-US" altLang="ja-JP" sz="4000" dirty="0"/>
            </a:br>
            <a:r>
              <a:rPr kumimoji="1" lang="ja-JP" altLang="en-US" sz="3200" dirty="0"/>
              <a:t>エルマウサミット出席の</a:t>
            </a:r>
            <a:r>
              <a:rPr kumimoji="1" lang="en-US" altLang="ja-JP" sz="3200" dirty="0"/>
              <a:t>G7</a:t>
            </a:r>
            <a:r>
              <a:rPr kumimoji="1" lang="ja-JP" altLang="en-US" sz="3200" dirty="0"/>
              <a:t>の言語</a:t>
            </a:r>
            <a:endParaRPr kumimoji="1" lang="ja-JP" altLang="en-US" sz="4000" dirty="0"/>
          </a:p>
        </p:txBody>
      </p:sp>
      <p:sp>
        <p:nvSpPr>
          <p:cNvPr id="3" name="コンテンツ プレースホルダー 2"/>
          <p:cNvSpPr>
            <a:spLocks noGrp="1"/>
          </p:cNvSpPr>
          <p:nvPr>
            <p:ph idx="1"/>
          </p:nvPr>
        </p:nvSpPr>
        <p:spPr>
          <a:xfrm>
            <a:off x="827584" y="1700808"/>
            <a:ext cx="8136904" cy="4114800"/>
          </a:xfrm>
        </p:spPr>
        <p:txBody>
          <a:bodyPr/>
          <a:lstStyle/>
          <a:p>
            <a:r>
              <a:rPr kumimoji="1" lang="ja-JP" altLang="en-US" dirty="0"/>
              <a:t>英語：</a:t>
            </a:r>
            <a:r>
              <a:rPr kumimoji="1" lang="en-US" altLang="ja-JP" dirty="0">
                <a:solidFill>
                  <a:schemeClr val="tx2">
                    <a:lumMod val="75000"/>
                  </a:schemeClr>
                </a:solidFill>
              </a:rPr>
              <a:t>goal</a:t>
            </a:r>
            <a:r>
              <a:rPr kumimoji="1" lang="ja-JP" altLang="en-US" dirty="0"/>
              <a:t>　</a:t>
            </a:r>
            <a:r>
              <a:rPr kumimoji="1" lang="en-US" altLang="ja-JP" dirty="0"/>
              <a:t>&amp; </a:t>
            </a:r>
            <a:r>
              <a:rPr kumimoji="1" lang="en-US" altLang="ja-JP" dirty="0">
                <a:solidFill>
                  <a:srgbClr val="0070C0"/>
                </a:solidFill>
              </a:rPr>
              <a:t>target value</a:t>
            </a:r>
          </a:p>
          <a:p>
            <a:pPr lvl="1"/>
            <a:r>
              <a:rPr lang="en-US" altLang="ja-JP" dirty="0"/>
              <a:t>goal</a:t>
            </a:r>
            <a:r>
              <a:rPr lang="ja-JP" altLang="en-US" dirty="0"/>
              <a:t>　と　</a:t>
            </a:r>
            <a:r>
              <a:rPr lang="en-US" altLang="ja-JP" dirty="0"/>
              <a:t>target</a:t>
            </a:r>
            <a:r>
              <a:rPr lang="ja-JP" altLang="en-US" dirty="0"/>
              <a:t>は違う</a:t>
            </a:r>
            <a:endParaRPr kumimoji="1" lang="en-US" altLang="ja-JP" dirty="0"/>
          </a:p>
          <a:p>
            <a:r>
              <a:rPr lang="ja-JP" altLang="en-US" dirty="0"/>
              <a:t>フランス語：</a:t>
            </a:r>
            <a:r>
              <a:rPr lang="en-US" altLang="ja-JP" dirty="0">
                <a:solidFill>
                  <a:schemeClr val="tx2">
                    <a:lumMod val="75000"/>
                  </a:schemeClr>
                </a:solidFill>
              </a:rPr>
              <a:t>but</a:t>
            </a:r>
            <a:r>
              <a:rPr lang="ja-JP" altLang="en-US" dirty="0"/>
              <a:t>　＆　</a:t>
            </a:r>
            <a:r>
              <a:rPr lang="en-US" altLang="ja-JP" dirty="0" err="1">
                <a:solidFill>
                  <a:srgbClr val="0070C0"/>
                </a:solidFill>
              </a:rPr>
              <a:t>valeur</a:t>
            </a:r>
            <a:r>
              <a:rPr lang="en-US" altLang="ja-JP" dirty="0">
                <a:solidFill>
                  <a:srgbClr val="0070C0"/>
                </a:solidFill>
              </a:rPr>
              <a:t> </a:t>
            </a:r>
            <a:r>
              <a:rPr lang="en-US" altLang="ja-JP" dirty="0" err="1">
                <a:solidFill>
                  <a:srgbClr val="0070C0"/>
                </a:solidFill>
              </a:rPr>
              <a:t>cible</a:t>
            </a:r>
            <a:endParaRPr lang="en-US" altLang="ja-JP" dirty="0">
              <a:solidFill>
                <a:srgbClr val="0070C0"/>
              </a:solidFill>
            </a:endParaRPr>
          </a:p>
          <a:p>
            <a:pPr lvl="1"/>
            <a:r>
              <a:rPr lang="en-US" altLang="ja-JP" dirty="0" err="1"/>
              <a:t>cible</a:t>
            </a:r>
            <a:r>
              <a:rPr lang="ja-JP" altLang="en-US" dirty="0"/>
              <a:t> ＝</a:t>
            </a:r>
            <a:r>
              <a:rPr lang="en-US" altLang="ja-JP" dirty="0"/>
              <a:t>target</a:t>
            </a:r>
          </a:p>
          <a:p>
            <a:r>
              <a:rPr lang="ja-JP" altLang="en-US" dirty="0"/>
              <a:t>ドイツ語：</a:t>
            </a:r>
            <a:r>
              <a:rPr lang="en-US" altLang="ja-JP" dirty="0">
                <a:solidFill>
                  <a:schemeClr val="tx2">
                    <a:lumMod val="75000"/>
                  </a:schemeClr>
                </a:solidFill>
              </a:rPr>
              <a:t>Tor</a:t>
            </a:r>
            <a:r>
              <a:rPr lang="ja-JP" altLang="en-US" dirty="0"/>
              <a:t>　＆　</a:t>
            </a:r>
            <a:r>
              <a:rPr lang="en-US" altLang="ja-JP" dirty="0" err="1">
                <a:solidFill>
                  <a:srgbClr val="0070C0"/>
                </a:solidFill>
              </a:rPr>
              <a:t>Zielwert</a:t>
            </a:r>
            <a:endParaRPr lang="en-US" altLang="ja-JP" dirty="0">
              <a:solidFill>
                <a:srgbClr val="0070C0"/>
              </a:solidFill>
            </a:endParaRPr>
          </a:p>
          <a:p>
            <a:pPr lvl="1"/>
            <a:r>
              <a:rPr lang="en-US" altLang="ja-JP" dirty="0"/>
              <a:t>Tor </a:t>
            </a:r>
            <a:r>
              <a:rPr lang="ja-JP" altLang="en-US" dirty="0"/>
              <a:t>は　</a:t>
            </a:r>
            <a:r>
              <a:rPr lang="en-US" altLang="ja-JP" dirty="0"/>
              <a:t>gate </a:t>
            </a:r>
            <a:r>
              <a:rPr lang="ja-JP" altLang="en-US" dirty="0"/>
              <a:t>か　</a:t>
            </a:r>
            <a:r>
              <a:rPr lang="en-US" altLang="ja-JP" dirty="0"/>
              <a:t>door</a:t>
            </a:r>
            <a:r>
              <a:rPr lang="ja-JP" altLang="en-US" dirty="0"/>
              <a:t>　に近い？</a:t>
            </a:r>
            <a:endParaRPr lang="en-US" altLang="ja-JP" dirty="0"/>
          </a:p>
          <a:p>
            <a:r>
              <a:rPr kumimoji="1" lang="ja-JP" altLang="en-US" dirty="0"/>
              <a:t>イタリア語：</a:t>
            </a:r>
            <a:r>
              <a:rPr lang="en-US" altLang="ja-JP" dirty="0">
                <a:solidFill>
                  <a:schemeClr val="tx2">
                    <a:lumMod val="75000"/>
                  </a:schemeClr>
                </a:solidFill>
              </a:rPr>
              <a:t>g</a:t>
            </a:r>
            <a:r>
              <a:rPr kumimoji="1" lang="en-US" altLang="ja-JP" dirty="0">
                <a:solidFill>
                  <a:schemeClr val="tx2">
                    <a:lumMod val="75000"/>
                  </a:schemeClr>
                </a:solidFill>
              </a:rPr>
              <a:t>oal</a:t>
            </a:r>
            <a:r>
              <a:rPr kumimoji="1" lang="ja-JP" altLang="en-US" dirty="0">
                <a:solidFill>
                  <a:schemeClr val="tx2">
                    <a:lumMod val="75000"/>
                  </a:schemeClr>
                </a:solidFill>
              </a:rPr>
              <a:t> </a:t>
            </a:r>
            <a:r>
              <a:rPr kumimoji="1" lang="ja-JP" altLang="en-US" dirty="0"/>
              <a:t>＆ </a:t>
            </a:r>
            <a:r>
              <a:rPr kumimoji="1" lang="en-US" altLang="ja-JP" dirty="0" err="1">
                <a:solidFill>
                  <a:srgbClr val="0070C0"/>
                </a:solidFill>
              </a:rPr>
              <a:t>valore</a:t>
            </a:r>
            <a:r>
              <a:rPr kumimoji="1" lang="ja-JP" altLang="en-US" dirty="0">
                <a:solidFill>
                  <a:srgbClr val="0070C0"/>
                </a:solidFill>
              </a:rPr>
              <a:t> </a:t>
            </a:r>
            <a:r>
              <a:rPr kumimoji="1" lang="en-US" altLang="ja-JP" dirty="0" err="1">
                <a:solidFill>
                  <a:srgbClr val="0070C0"/>
                </a:solidFill>
              </a:rPr>
              <a:t>obiettivo</a:t>
            </a:r>
            <a:r>
              <a:rPr kumimoji="1" lang="ja-JP" altLang="en-US" dirty="0"/>
              <a:t>　</a:t>
            </a:r>
            <a:endParaRPr kumimoji="1" lang="en-US" altLang="ja-JP" dirty="0"/>
          </a:p>
          <a:p>
            <a:pPr lvl="1"/>
            <a:r>
              <a:rPr lang="ja-JP" altLang="en-US" dirty="0"/>
              <a:t>　　　　　　　　　　</a:t>
            </a:r>
            <a:r>
              <a:rPr lang="en-US" altLang="ja-JP" dirty="0" err="1">
                <a:solidFill>
                  <a:srgbClr val="0070C0"/>
                </a:solidFill>
              </a:rPr>
              <a:t>valore</a:t>
            </a:r>
            <a:r>
              <a:rPr lang="en-US" altLang="ja-JP" dirty="0">
                <a:solidFill>
                  <a:srgbClr val="0070C0"/>
                </a:solidFill>
              </a:rPr>
              <a:t> </a:t>
            </a:r>
            <a:r>
              <a:rPr lang="en-US" altLang="ja-JP" dirty="0" err="1">
                <a:solidFill>
                  <a:srgbClr val="0070C0"/>
                </a:solidFill>
              </a:rPr>
              <a:t>nominale</a:t>
            </a:r>
            <a:r>
              <a:rPr lang="en-US" altLang="ja-JP" dirty="0">
                <a:solidFill>
                  <a:srgbClr val="0070C0"/>
                </a:solidFill>
              </a:rPr>
              <a:t>(</a:t>
            </a:r>
            <a:r>
              <a:rPr lang="ja-JP" altLang="en-US" dirty="0">
                <a:solidFill>
                  <a:srgbClr val="0070C0"/>
                </a:solidFill>
              </a:rPr>
              <a:t>＝名目上</a:t>
            </a:r>
            <a:r>
              <a:rPr lang="en-US" altLang="ja-JP" dirty="0">
                <a:solidFill>
                  <a:srgbClr val="0070C0"/>
                </a:solidFill>
              </a:rPr>
              <a:t>)</a:t>
            </a:r>
            <a:r>
              <a:rPr lang="ja-JP" altLang="en-US" dirty="0">
                <a:solidFill>
                  <a:srgbClr val="0070C0"/>
                </a:solidFill>
              </a:rPr>
              <a:t>とも</a:t>
            </a:r>
            <a:endParaRPr kumimoji="1" lang="ja-JP" altLang="en-US" dirty="0">
              <a:solidFill>
                <a:srgbClr val="0070C0"/>
              </a:solidFill>
            </a:endParaRPr>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7</a:t>
            </a:fld>
            <a:endParaRPr lang="en-US" altLang="ja-JP">
              <a:solidFill>
                <a:srgbClr val="000000"/>
              </a:solidFill>
            </a:endParaRPr>
          </a:p>
        </p:txBody>
      </p:sp>
      <p:grpSp>
        <p:nvGrpSpPr>
          <p:cNvPr id="5" name="グループ化 4"/>
          <p:cNvGrpSpPr/>
          <p:nvPr/>
        </p:nvGrpSpPr>
        <p:grpSpPr>
          <a:xfrm>
            <a:off x="299536" y="1498104"/>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Tree>
    <p:extLst>
      <p:ext uri="{BB962C8B-B14F-4D97-AF65-F5344CB8AC3E}">
        <p14:creationId xmlns:p14="http://schemas.microsoft.com/office/powerpoint/2010/main" val="445972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6049" y="381416"/>
            <a:ext cx="8116391" cy="723230"/>
          </a:xfrm>
        </p:spPr>
        <p:txBody>
          <a:bodyPr/>
          <a:lstStyle/>
          <a:p>
            <a:pPr algn="ctr"/>
            <a:r>
              <a:rPr kumimoji="1" lang="en-US" altLang="ja-JP" sz="3600" dirty="0"/>
              <a:t>Goal</a:t>
            </a:r>
            <a:r>
              <a:rPr lang="ja-JP" altLang="en-US" sz="3600" dirty="0"/>
              <a:t>の英語、フランス語、ドイツ語</a:t>
            </a:r>
            <a:r>
              <a:rPr lang="en-US" altLang="ja-JP" sz="2400" dirty="0"/>
              <a:t/>
            </a:r>
            <a:br>
              <a:rPr lang="en-US" altLang="ja-JP" sz="2400" dirty="0"/>
            </a:br>
            <a:r>
              <a:rPr lang="ja-JP" altLang="en-US" sz="2400" dirty="0"/>
              <a:t>それらの意味を推測すると</a:t>
            </a:r>
            <a:endParaRPr kumimoji="1" lang="ja-JP" altLang="en-US" sz="3600" dirty="0"/>
          </a:p>
        </p:txBody>
      </p:sp>
      <p:sp>
        <p:nvSpPr>
          <p:cNvPr id="3" name="コンテンツ プレースホルダー 2"/>
          <p:cNvSpPr>
            <a:spLocks noGrp="1"/>
          </p:cNvSpPr>
          <p:nvPr>
            <p:ph idx="1"/>
          </p:nvPr>
        </p:nvSpPr>
        <p:spPr>
          <a:xfrm>
            <a:off x="299536" y="1310215"/>
            <a:ext cx="8664952" cy="5059765"/>
          </a:xfrm>
        </p:spPr>
        <p:txBody>
          <a:bodyPr/>
          <a:lstStyle/>
          <a:p>
            <a:r>
              <a:rPr kumimoji="1" lang="en-US" altLang="ja-JP" sz="2800" dirty="0"/>
              <a:t>Goal </a:t>
            </a:r>
            <a:r>
              <a:rPr kumimoji="1" lang="ja-JP" altLang="en-US" sz="2800" dirty="0"/>
              <a:t>は</a:t>
            </a:r>
            <a:r>
              <a:rPr kumimoji="1" lang="ja-JP" altLang="en-US" sz="2800" dirty="0" smtClean="0"/>
              <a:t>、早く到達</a:t>
            </a:r>
            <a:r>
              <a:rPr kumimoji="1" lang="ja-JP" altLang="en-US" sz="2800" dirty="0"/>
              <a:t>することよりも、</a:t>
            </a:r>
            <a:r>
              <a:rPr kumimoji="1" lang="ja-JP" altLang="en-US" sz="2800" dirty="0">
                <a:solidFill>
                  <a:srgbClr val="FF0000"/>
                </a:solidFill>
              </a:rPr>
              <a:t>「ゴールに向かうという姿勢」</a:t>
            </a:r>
            <a:r>
              <a:rPr kumimoji="1" lang="ja-JP" altLang="en-US" sz="2800" dirty="0" smtClean="0"/>
              <a:t>を</a:t>
            </a:r>
            <a:r>
              <a:rPr kumimoji="1" lang="ja-JP" altLang="en-US" sz="2800" dirty="0" smtClean="0">
                <a:solidFill>
                  <a:srgbClr val="0070C0"/>
                </a:solidFill>
              </a:rPr>
              <a:t>継続する</a:t>
            </a:r>
            <a:r>
              <a:rPr kumimoji="1" lang="ja-JP" altLang="en-US" sz="2800" dirty="0" smtClean="0"/>
              <a:t>ことに</a:t>
            </a:r>
            <a:r>
              <a:rPr lang="ja-JP" altLang="en-US" sz="2800" dirty="0">
                <a:solidFill>
                  <a:srgbClr val="FF0000"/>
                </a:solidFill>
              </a:rPr>
              <a:t>意味</a:t>
            </a:r>
            <a:r>
              <a:rPr kumimoji="1" lang="ja-JP" altLang="en-US" sz="2800" dirty="0"/>
              <a:t>がある</a:t>
            </a:r>
            <a:endParaRPr kumimoji="1" lang="en-US" altLang="ja-JP" sz="2800" dirty="0"/>
          </a:p>
          <a:p>
            <a:r>
              <a:rPr lang="ja-JP" altLang="en-US" sz="2600" dirty="0"/>
              <a:t>キリスト教における</a:t>
            </a:r>
            <a:r>
              <a:rPr lang="en-US" altLang="ja-JP" sz="2600" dirty="0">
                <a:solidFill>
                  <a:srgbClr val="FF0000"/>
                </a:solidFill>
              </a:rPr>
              <a:t>『</a:t>
            </a:r>
            <a:r>
              <a:rPr lang="ja-JP" altLang="en-US" sz="2600" dirty="0">
                <a:solidFill>
                  <a:srgbClr val="FF0000"/>
                </a:solidFill>
              </a:rPr>
              <a:t>審判</a:t>
            </a:r>
            <a:r>
              <a:rPr lang="en-US" altLang="ja-JP" sz="2600" dirty="0">
                <a:solidFill>
                  <a:srgbClr val="FF0000"/>
                </a:solidFill>
              </a:rPr>
              <a:t>』『</a:t>
            </a:r>
            <a:r>
              <a:rPr lang="ja-JP" altLang="en-US" sz="2600" dirty="0">
                <a:solidFill>
                  <a:srgbClr val="FF0000"/>
                </a:solidFill>
              </a:rPr>
              <a:t>最後の審判</a:t>
            </a:r>
            <a:r>
              <a:rPr lang="en-US" altLang="ja-JP" sz="2600" dirty="0">
                <a:solidFill>
                  <a:srgbClr val="FF0000"/>
                </a:solidFill>
              </a:rPr>
              <a:t>』</a:t>
            </a:r>
            <a:r>
              <a:rPr lang="ja-JP" altLang="en-US" sz="2600" dirty="0"/>
              <a:t>では、その人の   </a:t>
            </a:r>
            <a:r>
              <a:rPr lang="ja-JP" altLang="en-US" sz="2600" dirty="0">
                <a:solidFill>
                  <a:srgbClr val="0070C0"/>
                </a:solidFill>
              </a:rPr>
              <a:t>「姿勢≒他人に与えた良い影響」</a:t>
            </a:r>
            <a:r>
              <a:rPr lang="ja-JP" altLang="en-US" sz="2600" dirty="0"/>
              <a:t>が問われるのであって、その人が</a:t>
            </a:r>
            <a:r>
              <a:rPr lang="ja-JP" altLang="en-US" sz="2600" dirty="0">
                <a:solidFill>
                  <a:schemeClr val="accent5">
                    <a:lumMod val="25000"/>
                  </a:schemeClr>
                </a:solidFill>
              </a:rPr>
              <a:t>「</a:t>
            </a:r>
            <a:r>
              <a:rPr lang="en-US" altLang="ja-JP" sz="2600" dirty="0">
                <a:solidFill>
                  <a:schemeClr val="accent5">
                    <a:lumMod val="25000"/>
                  </a:schemeClr>
                </a:solidFill>
              </a:rPr>
              <a:t>Goal</a:t>
            </a:r>
            <a:r>
              <a:rPr lang="ja-JP" altLang="en-US" sz="2600" dirty="0">
                <a:solidFill>
                  <a:schemeClr val="accent5">
                    <a:lumMod val="25000"/>
                  </a:schemeClr>
                </a:solidFill>
              </a:rPr>
              <a:t>したか」</a:t>
            </a:r>
            <a:r>
              <a:rPr lang="ja-JP" altLang="en-US" sz="2600" dirty="0"/>
              <a:t>が問われる訳ではない</a:t>
            </a:r>
            <a:endParaRPr lang="en-US" altLang="ja-JP" sz="2600" dirty="0"/>
          </a:p>
          <a:p>
            <a:r>
              <a:rPr lang="ja-JP" altLang="en-US" sz="2800" u="sng" dirty="0"/>
              <a:t>キリスト教徒</a:t>
            </a:r>
            <a:r>
              <a:rPr lang="ja-JP" altLang="en-US" sz="2800" dirty="0"/>
              <a:t>であれば、</a:t>
            </a:r>
            <a:r>
              <a:rPr lang="ja-JP" altLang="en-US" sz="2800" dirty="0">
                <a:solidFill>
                  <a:schemeClr val="accent5">
                    <a:lumMod val="25000"/>
                  </a:schemeClr>
                </a:solidFill>
              </a:rPr>
              <a:t>「</a:t>
            </a:r>
            <a:r>
              <a:rPr lang="ja-JP" altLang="en-US" sz="2800" u="sng" dirty="0">
                <a:solidFill>
                  <a:schemeClr val="accent5">
                    <a:lumMod val="25000"/>
                  </a:schemeClr>
                </a:solidFill>
              </a:rPr>
              <a:t>２℃に向かう姿勢</a:t>
            </a:r>
            <a:r>
              <a:rPr lang="ja-JP" altLang="en-US" sz="2800" dirty="0">
                <a:solidFill>
                  <a:schemeClr val="accent5">
                    <a:lumMod val="25000"/>
                  </a:schemeClr>
                </a:solidFill>
              </a:rPr>
              <a:t>」</a:t>
            </a:r>
            <a:r>
              <a:rPr lang="ja-JP" altLang="en-US" sz="2800" dirty="0" err="1">
                <a:solidFill>
                  <a:schemeClr val="accent5">
                    <a:lumMod val="25000"/>
                  </a:schemeClr>
                </a:solidFill>
              </a:rPr>
              <a:t>こそが</a:t>
            </a:r>
            <a:r>
              <a:rPr lang="ja-JP" altLang="en-US" sz="2800" dirty="0">
                <a:solidFill>
                  <a:schemeClr val="accent5">
                    <a:lumMod val="25000"/>
                  </a:schemeClr>
                </a:solidFill>
              </a:rPr>
              <a:t>重要</a:t>
            </a:r>
            <a:endParaRPr lang="en-US" altLang="ja-JP" sz="2800" dirty="0">
              <a:solidFill>
                <a:schemeClr val="accent5">
                  <a:lumMod val="25000"/>
                </a:schemeClr>
              </a:solidFill>
            </a:endParaRPr>
          </a:p>
          <a:p>
            <a:r>
              <a:rPr kumimoji="1" lang="ja-JP" altLang="en-US" sz="2800" dirty="0"/>
              <a:t>２℃に向かう</a:t>
            </a:r>
            <a:r>
              <a:rPr kumimoji="1" lang="ja-JP" altLang="en-US" sz="2800" dirty="0">
                <a:solidFill>
                  <a:schemeClr val="accent5">
                    <a:lumMod val="25000"/>
                  </a:schemeClr>
                </a:solidFill>
              </a:rPr>
              <a:t>姿勢があって</a:t>
            </a:r>
            <a:r>
              <a:rPr kumimoji="1" lang="ja-JP" altLang="en-US" sz="2800" dirty="0"/>
              <a:t>も</a:t>
            </a:r>
            <a:r>
              <a:rPr kumimoji="1" lang="ja-JP" altLang="en-US" sz="2800" u="sng" dirty="0">
                <a:solidFill>
                  <a:srgbClr val="FF0000"/>
                </a:solidFill>
              </a:rPr>
              <a:t>目標を達成しないと評価されないのが日本</a:t>
            </a:r>
            <a:r>
              <a:rPr lang="ja-JP" altLang="en-US" sz="2800" dirty="0"/>
              <a:t>。しかし、</a:t>
            </a:r>
            <a:r>
              <a:rPr lang="ja-JP" altLang="en-US" sz="2800" u="sng" dirty="0">
                <a:solidFill>
                  <a:srgbClr val="FF0000"/>
                </a:solidFill>
              </a:rPr>
              <a:t>姿勢が違っていても、非難されない。</a:t>
            </a:r>
            <a:r>
              <a:rPr lang="ja-JP" altLang="en-US" sz="2800" dirty="0"/>
              <a:t>そこ</a:t>
            </a:r>
            <a:r>
              <a:rPr kumimoji="1" lang="ja-JP" altLang="en-US" sz="2800" dirty="0" smtClean="0"/>
              <a:t>でできるだけ</a:t>
            </a:r>
            <a:r>
              <a:rPr kumimoji="1" lang="ja-JP" altLang="en-US" sz="2800" dirty="0"/>
              <a:t>目標を持たないようにする</a:t>
            </a:r>
            <a:r>
              <a:rPr kumimoji="1" lang="ja-JP" altLang="en-US" sz="2800" dirty="0" smtClean="0"/>
              <a:t>。</a:t>
            </a:r>
            <a:endParaRPr kumimoji="1" lang="en-US" altLang="ja-JP" sz="2800" dirty="0" smtClean="0"/>
          </a:p>
          <a:p>
            <a:r>
              <a:rPr lang="ja-JP" altLang="en-US" sz="2800" dirty="0" smtClean="0"/>
              <a:t>日本人に分かりやすい</a:t>
            </a:r>
            <a:r>
              <a:rPr lang="ja-JP" altLang="en-US" sz="2800" dirty="0" smtClean="0">
                <a:solidFill>
                  <a:srgbClr val="FF0000"/>
                </a:solidFill>
              </a:rPr>
              <a:t>ゴールの意味</a:t>
            </a:r>
            <a:r>
              <a:rPr lang="ja-JP" altLang="en-US" sz="2800" dirty="0" smtClean="0"/>
              <a:t>＝オリンピックの陸上１万ｍで、最下位でも大きな拍手を受けるのは？</a:t>
            </a:r>
            <a:endParaRPr kumimoji="1" lang="ja-JP" altLang="en-US" sz="2800"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8</a:t>
            </a:fld>
            <a:endParaRPr lang="en-US" altLang="ja-JP">
              <a:solidFill>
                <a:srgbClr val="000000"/>
              </a:solidFill>
            </a:endParaRPr>
          </a:p>
        </p:txBody>
      </p:sp>
      <p:grpSp>
        <p:nvGrpSpPr>
          <p:cNvPr id="5" name="グループ化 4"/>
          <p:cNvGrpSpPr/>
          <p:nvPr/>
        </p:nvGrpSpPr>
        <p:grpSpPr>
          <a:xfrm>
            <a:off x="299536" y="1128240"/>
            <a:ext cx="8568952" cy="72008"/>
            <a:chOff x="969132" y="3140011"/>
            <a:chExt cx="9074564" cy="72008"/>
          </a:xfrm>
        </p:grpSpPr>
        <p:sp>
          <p:nvSpPr>
            <p:cNvPr id="6" name="正方形/長方形 5"/>
            <p:cNvSpPr/>
            <p:nvPr/>
          </p:nvSpPr>
          <p:spPr>
            <a:xfrm>
              <a:off x="969132" y="3140011"/>
              <a:ext cx="15121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481300" y="3140011"/>
              <a:ext cx="151216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正方形/長方形 7"/>
            <p:cNvSpPr/>
            <p:nvPr/>
          </p:nvSpPr>
          <p:spPr>
            <a:xfrm>
              <a:off x="3993468" y="3140011"/>
              <a:ext cx="151216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9" name="正方形/長方形 8"/>
            <p:cNvSpPr/>
            <p:nvPr/>
          </p:nvSpPr>
          <p:spPr>
            <a:xfrm>
              <a:off x="5505636" y="3140011"/>
              <a:ext cx="151216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7017804" y="3140011"/>
              <a:ext cx="151216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8531528" y="3140011"/>
              <a:ext cx="151216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
        <p:nvSpPr>
          <p:cNvPr id="12" name="上矢印 11"/>
          <p:cNvSpPr/>
          <p:nvPr/>
        </p:nvSpPr>
        <p:spPr bwMode="auto">
          <a:xfrm rot="18959311">
            <a:off x="6686953" y="1340635"/>
            <a:ext cx="485967" cy="5702435"/>
          </a:xfrm>
          <a:prstGeom prst="upArrow">
            <a:avLst/>
          </a:prstGeom>
          <a:solidFill>
            <a:srgbClr val="FF6699"/>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Tree>
    <p:extLst>
      <p:ext uri="{BB962C8B-B14F-4D97-AF65-F5344CB8AC3E}">
        <p14:creationId xmlns:p14="http://schemas.microsoft.com/office/powerpoint/2010/main" val="241146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solidFill>
                  <a:srgbClr val="000000"/>
                </a:solidFill>
              </a:rPr>
              <a:pPr>
                <a:defRPr/>
              </a:pPr>
              <a:t>9</a:t>
            </a:fld>
            <a:endParaRPr lang="en-US" altLang="ja-JP">
              <a:solidFill>
                <a:srgbClr val="000000"/>
              </a:solidFill>
            </a:endParaRPr>
          </a:p>
        </p:txBody>
      </p:sp>
      <p:sp>
        <p:nvSpPr>
          <p:cNvPr id="6" name="テキスト ボックス 5"/>
          <p:cNvSpPr txBox="1"/>
          <p:nvPr/>
        </p:nvSpPr>
        <p:spPr>
          <a:xfrm>
            <a:off x="1261788" y="6021288"/>
            <a:ext cx="6766596" cy="830997"/>
          </a:xfrm>
          <a:prstGeom prst="rect">
            <a:avLst/>
          </a:prstGeom>
          <a:solidFill>
            <a:schemeClr val="bg1">
              <a:alpha val="49000"/>
            </a:schemeClr>
          </a:solidFill>
        </p:spPr>
        <p:txBody>
          <a:bodyPr wrap="none" rtlCol="0">
            <a:spAutoFit/>
          </a:bodyPr>
          <a:lstStyle/>
          <a:p>
            <a:r>
              <a:rPr kumimoji="1" lang="ja-JP" altLang="en-US" dirty="0"/>
              <a:t>ルーマニアのボロネッツ修道院の外壁のフレスコ画</a:t>
            </a:r>
            <a:r>
              <a:rPr kumimoji="1" lang="en-US" altLang="ja-JP" dirty="0"/>
              <a:t/>
            </a:r>
            <a:br>
              <a:rPr kumimoji="1" lang="en-US" altLang="ja-JP" dirty="0"/>
            </a:br>
            <a:r>
              <a:rPr kumimoji="1" lang="ja-JP" altLang="en-US" dirty="0"/>
              <a:t>　　　　　　　　　　　　　　</a:t>
            </a:r>
            <a:r>
              <a:rPr kumimoji="1" lang="ja-JP" altLang="en-US" dirty="0">
                <a:solidFill>
                  <a:srgbClr val="002060"/>
                </a:solidFill>
              </a:rPr>
              <a:t>撮影：２０１５年６月</a:t>
            </a:r>
          </a:p>
        </p:txBody>
      </p:sp>
      <p:pic>
        <p:nvPicPr>
          <p:cNvPr id="5" name="Picture 2" descr="D:\マイピクチャーDdrive\Resized\0Fi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538" y="-2"/>
            <a:ext cx="10304188" cy="685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529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rgbClr val="FF0000"/>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noFill/>
        <a:ln w="19050" cap="flat" cmpd="sng" algn="ctr">
          <a:solidFill>
            <a:schemeClr val="accent5">
              <a:lumMod val="25000"/>
            </a:schemeClr>
          </a:solidFill>
          <a:prstDash val="solid"/>
          <a:round/>
          <a:headEnd type="none" w="med" len="med"/>
          <a:tailEnd type="arrow"/>
        </a:ln>
        <a:effectLst/>
      </a:spPr>
      <a:body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13893</TotalTime>
  <Words>2468</Words>
  <Application>Microsoft Office PowerPoint</Application>
  <PresentationFormat>画面に合わせる (4:3)</PresentationFormat>
  <Paragraphs>532</Paragraphs>
  <Slides>60</Slides>
  <Notes>9</Notes>
  <HiddenSlides>0</HiddenSlides>
  <MMClips>0</MMClips>
  <ScaleCrop>false</ScaleCrop>
  <HeadingPairs>
    <vt:vector size="4" baseType="variant">
      <vt:variant>
        <vt:lpstr>テーマ</vt:lpstr>
      </vt:variant>
      <vt:variant>
        <vt:i4>1</vt:i4>
      </vt:variant>
      <vt:variant>
        <vt:lpstr>スライド タイトル</vt:lpstr>
      </vt:variant>
      <vt:variant>
        <vt:i4>60</vt:i4>
      </vt:variant>
    </vt:vector>
  </HeadingPairs>
  <TitlesOfParts>
    <vt:vector size="61" baseType="lpstr">
      <vt:lpstr>Blends</vt:lpstr>
      <vt:lpstr>環境トップ企業への道 ～大転換時代を乗り切る国際的感覚と日本流～ @ （公社）神奈川県環境保全協議会</vt:lpstr>
      <vt:lpstr>COP21のための日本の約束草案</vt:lpstr>
      <vt:lpstr>2016.06　エルマウ・サミット首脳宣言</vt:lpstr>
      <vt:lpstr>海面上昇と異常気象による環境難民問題 　２．５℃上昇で始まる（？）７ｍの海面上昇 ＝「不正義」だからゴールには不適切</vt:lpstr>
      <vt:lpstr>PowerPoint プレゼンテーション</vt:lpstr>
      <vt:lpstr>２℃はゴールなのか目標なのか</vt:lpstr>
      <vt:lpstr>ゴールと目標は文化によって違う エルマウサミット出席のG7の言語</vt:lpstr>
      <vt:lpstr>Goalの英語、フランス語、ドイツ語 それらの意味を推測すると</vt:lpstr>
      <vt:lpstr>PowerPoint プレゼンテーション</vt:lpstr>
      <vt:lpstr>PowerPoint プレゼンテーション</vt:lpstr>
      <vt:lpstr>PowerPoint プレゼンテーション</vt:lpstr>
      <vt:lpstr>バックキャスト図解</vt:lpstr>
      <vt:lpstr>産業革命という言葉</vt:lpstr>
      <vt:lpstr>化石燃料燃焼による二酸化炭素排出量</vt:lpstr>
      <vt:lpstr>20世紀の人口爆発の原因は 　穀物単収（単位面積当たりの収穫量）の増加にある                       　　　　　　 フランスの小麦　出展 Michel &amp; FAO</vt:lpstr>
      <vt:lpstr>PowerPoint プレゼンテーション</vt:lpstr>
      <vt:lpstr>CO2排出量/年　MtonｰC/Year 　　世界全体　　　　　　　　　工業国とその他</vt:lpstr>
      <vt:lpstr>CO2排出量/年　MtonｰC/Year 　　世界全体　　　　　　　　　工業国とその他</vt:lpstr>
      <vt:lpstr>PowerPoint プレゼンテーション</vt:lpstr>
      <vt:lpstr>CCS=Carbon Capture and Storage　　　　　</vt:lpstr>
      <vt:lpstr>石油は中東の安定のために</vt:lpstr>
      <vt:lpstr>液体水素運搬船　川崎重工</vt:lpstr>
      <vt:lpstr>大転換時代は 「多くのリスクと多くのチャンス」 　　　　　　　　　　　　　を生み出す</vt:lpstr>
      <vt:lpstr>現時点、自動車業界はリーダー</vt:lpstr>
      <vt:lpstr>トヨタ・プリウスの意味は？</vt:lpstr>
      <vt:lpstr>しかし、プリウスは、先進地域では環境対応車として認められない予定である</vt:lpstr>
      <vt:lpstr>ディーゼル車はどうなる？</vt:lpstr>
      <vt:lpstr>１．基本的な方針をどうする   極限からのバックキャスト</vt:lpstr>
      <vt:lpstr>日本の歴史的悲願＝自給！</vt:lpstr>
      <vt:lpstr>基本的方向性 　　→“自給”＆Net Zero Emission</vt:lpstr>
      <vt:lpstr>自給を諦めれば、、、、</vt:lpstr>
      <vt:lpstr>“自給”を目指すとすれば</vt:lpstr>
      <vt:lpstr>２．　自給を目指すとすれば ２－１　自給：ＺＥＨとＺＥＢ</vt:lpstr>
      <vt:lpstr>Zero Energy House　郊外向け</vt:lpstr>
      <vt:lpstr>日常生活の２０５０イメージ</vt:lpstr>
      <vt:lpstr>ビル：ゼロエネルギービル</vt:lpstr>
      <vt:lpstr>PowerPoint プレゼンテーション</vt:lpstr>
      <vt:lpstr>人間に働きかけて誘導する行動変容</vt:lpstr>
      <vt:lpstr>日本でやるなら</vt:lpstr>
      <vt:lpstr>２－２．　電力と水素供給 　　　　　　そして、蓄電力</vt:lpstr>
      <vt:lpstr>電力網はどうなるか</vt:lpstr>
      <vt:lpstr>風力ポテンシャルマップ</vt:lpstr>
      <vt:lpstr>地熱の発電 ポテンシャル</vt:lpstr>
      <vt:lpstr>電力の供給・蓄電　２０５０</vt:lpstr>
      <vt:lpstr>大牟田メガソーラの発電量</vt:lpstr>
      <vt:lpstr>日本中の空地が太陽電池で埋まっている</vt:lpstr>
      <vt:lpstr>長崎風力発電所</vt:lpstr>
      <vt:lpstr>WWFの世界１００％自然エネルギーシナリオ http://www.wwf.or.jp/activities/lib/pdf_climate/green-energy/WWF_EnergyVisionReport_sm.pdf</vt:lpstr>
      <vt:lpstr>WWF世界シナリオ続き</vt:lpstr>
      <vt:lpstr>『ゆらぎ』の分類　再エネの分類用</vt:lpstr>
      <vt:lpstr>PowerPoint プレゼンテーション</vt:lpstr>
      <vt:lpstr>どうしても化学エネルギーが必要</vt:lpstr>
      <vt:lpstr>３．ほぼ結論へ</vt:lpstr>
      <vt:lpstr>大転換時代は 「多くのリスクと多くのチャンス」 　　　　　　　　　　　　　を生み出す</vt:lpstr>
      <vt:lpstr>原発に依存するという各国のシナリオ</vt:lpstr>
      <vt:lpstr>Net Zero Emission時代への対応 リスクを比較する議論ができるか</vt:lpstr>
      <vt:lpstr>持続可能性のピラミッド　土台が崩れれば頂上は？ </vt:lpstr>
      <vt:lpstr>２１世紀の地球設計図 「地球と人間活動：フロー経済への転換」</vt:lpstr>
      <vt:lpstr>PowerPoint プレゼンテーション</vt:lpstr>
      <vt:lpstr>結論</vt:lpstr>
    </vt:vector>
  </TitlesOfParts>
  <Company>IIS, 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地球の限界と資源循環の未来像 ＠全国エコタウン会議</dc:title>
  <dc:creator>I.YASUI</dc:creator>
  <cp:lastModifiedBy>user</cp:lastModifiedBy>
  <cp:revision>835</cp:revision>
  <cp:lastPrinted>2016-05-27T01:38:02Z</cp:lastPrinted>
  <dcterms:created xsi:type="dcterms:W3CDTF">1998-06-10T07:02:56Z</dcterms:created>
  <dcterms:modified xsi:type="dcterms:W3CDTF">2016-05-27T04:06:35Z</dcterms:modified>
</cp:coreProperties>
</file>