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handoutMasterIdLst>
    <p:handoutMasterId r:id="rId15"/>
  </p:handoutMasterIdLst>
  <p:sldIdLst>
    <p:sldId id="2527" r:id="rId2"/>
    <p:sldId id="2528" r:id="rId3"/>
    <p:sldId id="2529" r:id="rId4"/>
    <p:sldId id="2530" r:id="rId5"/>
    <p:sldId id="2531" r:id="rId6"/>
    <p:sldId id="2534" r:id="rId7"/>
    <p:sldId id="2533" r:id="rId8"/>
    <p:sldId id="2532" r:id="rId9"/>
    <p:sldId id="2535" r:id="rId10"/>
    <p:sldId id="2536" r:id="rId11"/>
    <p:sldId id="2537" r:id="rId12"/>
    <p:sldId id="2538" r:id="rId13"/>
  </p:sldIdLst>
  <p:sldSz cx="9144000" cy="6858000" type="screen4x3"/>
  <p:notesSz cx="10020300" cy="6888163"/>
  <p:defaultTextStyle>
    <a:defPPr>
      <a:defRPr lang="ja-JP"/>
    </a:defPPr>
    <a:lvl1pPr algn="ctr"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ctr"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ctr"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ctr"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ctr"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C3D5"/>
    <a:srgbClr val="EEF1DF"/>
    <a:srgbClr val="C795B5"/>
    <a:srgbClr val="E7C5A3"/>
    <a:srgbClr val="CC0099"/>
    <a:srgbClr val="FF6699"/>
    <a:srgbClr val="DECDB4"/>
    <a:srgbClr val="A6C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25" autoAdjust="0"/>
    <p:restoredTop sz="78089" autoAdjust="0"/>
  </p:normalViewPr>
  <p:slideViewPr>
    <p:cSldViewPr>
      <p:cViewPr varScale="1">
        <p:scale>
          <a:sx n="86" d="100"/>
          <a:sy n="86" d="100"/>
        </p:scale>
        <p:origin x="-2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9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2392" y="-12756"/>
            <a:ext cx="4307210" cy="369920"/>
          </a:xfrm>
          <a:prstGeom prst="rect">
            <a:avLst/>
          </a:prstGeom>
          <a:noFill/>
          <a:ln w="9525">
            <a:noFill/>
            <a:miter lim="800000"/>
            <a:headEnd/>
            <a:tailEnd/>
          </a:ln>
          <a:effectLst/>
        </p:spPr>
        <p:txBody>
          <a:bodyPr vert="horz" wrap="square" lIns="19125" tIns="0" rIns="19125" bIns="0" numCol="1" anchor="t" anchorCtr="0" compatLnSpc="1">
            <a:prstTxWarp prst="textNoShape">
              <a:avLst/>
            </a:prstTxWarp>
          </a:bodyPr>
          <a:lstStyle>
            <a:lvl1pPr algn="l" defTabSz="765068">
              <a:defRPr sz="1000" i="1">
                <a:latin typeface="Times New Roman" pitchFamily="18" charset="0"/>
                <a:ea typeface="ＭＳ Ｐゴシック" pitchFamily="50" charset="-128"/>
              </a:defRPr>
            </a:lvl1pPr>
          </a:lstStyle>
          <a:p>
            <a:pPr>
              <a:defRPr/>
            </a:pPr>
            <a:endParaRPr lang="en-US" altLang="ja-JP"/>
          </a:p>
        </p:txBody>
      </p:sp>
      <p:sp>
        <p:nvSpPr>
          <p:cNvPr id="4099" name="Rectangle 3"/>
          <p:cNvSpPr>
            <a:spLocks noGrp="1" noChangeArrowheads="1"/>
          </p:cNvSpPr>
          <p:nvPr>
            <p:ph type="dt" sz="quarter" idx="1"/>
          </p:nvPr>
        </p:nvSpPr>
        <p:spPr bwMode="auto">
          <a:xfrm>
            <a:off x="5690698" y="-12756"/>
            <a:ext cx="4307210" cy="369920"/>
          </a:xfrm>
          <a:prstGeom prst="rect">
            <a:avLst/>
          </a:prstGeom>
          <a:noFill/>
          <a:ln w="9525">
            <a:noFill/>
            <a:miter lim="800000"/>
            <a:headEnd/>
            <a:tailEnd/>
          </a:ln>
          <a:effectLst/>
        </p:spPr>
        <p:txBody>
          <a:bodyPr vert="horz" wrap="square" lIns="19125" tIns="0" rIns="19125" bIns="0" numCol="1" anchor="t" anchorCtr="0" compatLnSpc="1">
            <a:prstTxWarp prst="textNoShape">
              <a:avLst/>
            </a:prstTxWarp>
          </a:bodyPr>
          <a:lstStyle>
            <a:lvl1pPr algn="r" defTabSz="765068">
              <a:defRPr sz="1000" i="1">
                <a:latin typeface="Times New Roman" pitchFamily="18" charset="0"/>
                <a:ea typeface="ＭＳ Ｐゴシック" pitchFamily="50" charset="-128"/>
              </a:defRPr>
            </a:lvl1pPr>
          </a:lstStyle>
          <a:p>
            <a:pPr>
              <a:defRPr/>
            </a:pPr>
            <a:endParaRPr lang="en-US" altLang="ja-JP"/>
          </a:p>
        </p:txBody>
      </p:sp>
      <p:sp>
        <p:nvSpPr>
          <p:cNvPr id="4100" name="Rectangle 4"/>
          <p:cNvSpPr>
            <a:spLocks noGrp="1" noChangeArrowheads="1"/>
          </p:cNvSpPr>
          <p:nvPr>
            <p:ph type="ftr" sz="quarter" idx="2"/>
          </p:nvPr>
        </p:nvSpPr>
        <p:spPr bwMode="auto">
          <a:xfrm>
            <a:off x="22392" y="6530999"/>
            <a:ext cx="4307210" cy="369920"/>
          </a:xfrm>
          <a:prstGeom prst="rect">
            <a:avLst/>
          </a:prstGeom>
          <a:noFill/>
          <a:ln w="9525">
            <a:noFill/>
            <a:miter lim="800000"/>
            <a:headEnd/>
            <a:tailEnd/>
          </a:ln>
          <a:effectLst/>
        </p:spPr>
        <p:txBody>
          <a:bodyPr vert="horz" wrap="square" lIns="19125" tIns="0" rIns="19125" bIns="0" numCol="1" anchor="b" anchorCtr="0" compatLnSpc="1">
            <a:prstTxWarp prst="textNoShape">
              <a:avLst/>
            </a:prstTxWarp>
          </a:bodyPr>
          <a:lstStyle>
            <a:lvl1pPr algn="l" defTabSz="765068">
              <a:defRPr sz="1000" i="1">
                <a:latin typeface="Times New Roman" pitchFamily="18" charset="0"/>
                <a:ea typeface="ＭＳ Ｐゴシック" pitchFamily="50" charset="-128"/>
              </a:defRPr>
            </a:lvl1pPr>
          </a:lstStyle>
          <a:p>
            <a:pPr>
              <a:defRPr/>
            </a:pPr>
            <a:endParaRPr lang="en-US" altLang="ja-JP"/>
          </a:p>
        </p:txBody>
      </p:sp>
      <p:sp>
        <p:nvSpPr>
          <p:cNvPr id="4101" name="Rectangle 5"/>
          <p:cNvSpPr>
            <a:spLocks noGrp="1" noChangeArrowheads="1"/>
          </p:cNvSpPr>
          <p:nvPr>
            <p:ph type="sldNum" sz="quarter" idx="3"/>
          </p:nvPr>
        </p:nvSpPr>
        <p:spPr bwMode="auto">
          <a:xfrm>
            <a:off x="5690698" y="6530999"/>
            <a:ext cx="4307210" cy="369920"/>
          </a:xfrm>
          <a:prstGeom prst="rect">
            <a:avLst/>
          </a:prstGeom>
          <a:noFill/>
          <a:ln w="9525">
            <a:noFill/>
            <a:miter lim="800000"/>
            <a:headEnd/>
            <a:tailEnd/>
          </a:ln>
          <a:effectLst/>
        </p:spPr>
        <p:txBody>
          <a:bodyPr vert="horz" wrap="square" lIns="19125" tIns="0" rIns="19125" bIns="0" numCol="1" anchor="b" anchorCtr="0" compatLnSpc="1">
            <a:prstTxWarp prst="textNoShape">
              <a:avLst/>
            </a:prstTxWarp>
          </a:bodyPr>
          <a:lstStyle>
            <a:lvl1pPr algn="r" defTabSz="765068">
              <a:defRPr sz="1000" i="1">
                <a:latin typeface="Times New Roman" pitchFamily="18" charset="0"/>
                <a:ea typeface="ＭＳ Ｐゴシック" pitchFamily="50" charset="-128"/>
              </a:defRPr>
            </a:lvl1pPr>
          </a:lstStyle>
          <a:p>
            <a:pPr>
              <a:defRPr/>
            </a:pPr>
            <a:fld id="{1C0AD599-029C-420B-8F50-A613A6863539}" type="slidenum">
              <a:rPr lang="en-US" altLang="ja-JP"/>
              <a:pPr>
                <a:defRPr/>
              </a:pPr>
              <a:t>‹#›</a:t>
            </a:fld>
            <a:endParaRPr lang="en-US" altLang="ja-JP"/>
          </a:p>
        </p:txBody>
      </p:sp>
    </p:spTree>
    <p:extLst>
      <p:ext uri="{BB962C8B-B14F-4D97-AF65-F5344CB8AC3E}">
        <p14:creationId xmlns:p14="http://schemas.microsoft.com/office/powerpoint/2010/main" val="1832301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367897"/>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図 11" descr="NITElogo20.jpg"/>
          <p:cNvPicPr>
            <a:picLocks noChangeAspect="1"/>
          </p:cNvPicPr>
          <p:nvPr userDrawn="1"/>
        </p:nvPicPr>
        <p:blipFill>
          <a:blip r:embed="rId2" cstate="print"/>
          <a:srcRect/>
          <a:stretch>
            <a:fillRect/>
          </a:stretch>
        </p:blipFill>
        <p:spPr bwMode="auto">
          <a:xfrm>
            <a:off x="7596188" y="28575"/>
            <a:ext cx="1162050" cy="808038"/>
          </a:xfrm>
          <a:prstGeom prst="rect">
            <a:avLst/>
          </a:prstGeom>
          <a:noFill/>
          <a:ln w="9525">
            <a:noFill/>
            <a:miter lim="800000"/>
            <a:headEnd/>
            <a:tailEnd/>
          </a:ln>
        </p:spPr>
      </p:pic>
      <p:sp>
        <p:nvSpPr>
          <p:cNvPr id="167948" name="Rectangle 2060"/>
          <p:cNvSpPr>
            <a:spLocks noGrp="1" noChangeArrowheads="1"/>
          </p:cNvSpPr>
          <p:nvPr>
            <p:ph type="ctrTitle"/>
          </p:nvPr>
        </p:nvSpPr>
        <p:spPr>
          <a:xfrm>
            <a:off x="990600" y="1828800"/>
            <a:ext cx="7772400" cy="1143000"/>
          </a:xfrm>
        </p:spPr>
        <p:txBody>
          <a:bodyPr/>
          <a:lstStyle>
            <a:lvl1pPr>
              <a:defRPr/>
            </a:lvl1pPr>
          </a:lstStyle>
          <a:p>
            <a:r>
              <a:rPr lang="ja-JP" altLang="en-US"/>
              <a:t>マスタ タイトルの書式設定</a:t>
            </a:r>
          </a:p>
        </p:txBody>
      </p:sp>
      <p:sp>
        <p:nvSpPr>
          <p:cNvPr id="167949" name="Rectangle 2061"/>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5" name="Rectangle 2062"/>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ja-JP"/>
          </a:p>
        </p:txBody>
      </p:sp>
      <p:sp>
        <p:nvSpPr>
          <p:cNvPr id="6" name="Rectangle 2063"/>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ja-JP"/>
          </a:p>
        </p:txBody>
      </p:sp>
      <p:sp>
        <p:nvSpPr>
          <p:cNvPr id="7" name="Rectangle 2064"/>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6E2E265-9D16-4F1A-8783-B1E456A3CD9F}"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360FF045-1BA0-49AB-81DC-87E2347014DA}"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04050" y="617538"/>
            <a:ext cx="1951038" cy="55149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150938" y="617538"/>
            <a:ext cx="5700712" cy="55149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C30F1B3B-E6AD-474D-A305-1A84A809C84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617538"/>
            <a:ext cx="7793037"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1182688" y="2017713"/>
            <a:ext cx="7772400" cy="4114800"/>
          </a:xfrm>
        </p:spPr>
        <p:txBody>
          <a:bodyPr/>
          <a:lstStyle/>
          <a:p>
            <a:pPr lvl="0"/>
            <a:endParaRPr lang="ja-JP" alt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041601A6-D1B4-458C-8174-89DC7F30143B}"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617538"/>
            <a:ext cx="7793037"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1182688" y="2017713"/>
            <a:ext cx="7772400" cy="4114800"/>
          </a:xfrm>
        </p:spPr>
        <p:txBody>
          <a:bodyPr/>
          <a:lstStyle/>
          <a:p>
            <a:pPr lvl="0"/>
            <a:endParaRPr lang="ja-JP" alt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BE679F01-E0BC-4119-A9D7-026B77DFE7A2}"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1150938" y="617538"/>
            <a:ext cx="7793037"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1182688" y="2017713"/>
            <a:ext cx="38100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145088" y="2017713"/>
            <a:ext cx="38100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1182688" y="4151313"/>
            <a:ext cx="38100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5145088" y="4151313"/>
            <a:ext cx="38100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C8F94944-0833-4076-AC12-834C699D3553}"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1150938" y="617538"/>
            <a:ext cx="7804150" cy="55149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23565DE0-823B-479A-B87C-AEB7ED65D678}"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387D70B4-FC39-4B40-8B84-2146CD858D4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834CCB41-9512-4F7B-AA42-D8510D06080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D47B5D1F-4F8F-4414-8917-79118C753C7D}"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08645E76-28F4-4F33-8EE3-2A3AB7D9BDA0}"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6E3E2E06-4BA0-4EF1-889F-B384D595D0EC}"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p:cNvSpPr>
            <a:spLocks noGrp="1" noChangeArrowheads="1"/>
          </p:cNvSpPr>
          <p:nvPr>
            <p:ph type="sldNum" sz="quarter" idx="12"/>
          </p:nvPr>
        </p:nvSpPr>
        <p:spPr>
          <a:ln/>
        </p:spPr>
        <p:txBody>
          <a:bodyPr/>
          <a:lstStyle>
            <a:lvl1pPr>
              <a:defRPr/>
            </a:lvl1pPr>
          </a:lstStyle>
          <a:p>
            <a:pPr>
              <a:defRPr/>
            </a:pPr>
            <a:fld id="{C32D1BAD-935D-4987-8983-C75335396AE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B4040669-C28C-4457-9C07-5982CE18DE7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CB1BF697-E139-49D7-B048-1A8728AE4C8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669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400">
                <a:ea typeface="ＭＳ Ｐゴシック" pitchFamily="50" charset="-128"/>
              </a:defRPr>
            </a:lvl1pPr>
          </a:lstStyle>
          <a:p>
            <a:pPr>
              <a:defRPr/>
            </a:pPr>
            <a:endParaRPr lang="en-US" altLang="ja-JP"/>
          </a:p>
        </p:txBody>
      </p:sp>
      <p:sp>
        <p:nvSpPr>
          <p:cNvPr id="1669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ea typeface="ＭＳ Ｐゴシック" pitchFamily="50" charset="-128"/>
              </a:defRPr>
            </a:lvl1pPr>
          </a:lstStyle>
          <a:p>
            <a:pPr>
              <a:defRPr/>
            </a:pPr>
            <a:endParaRPr lang="en-US" altLang="ja-JP"/>
          </a:p>
        </p:txBody>
      </p:sp>
      <p:sp>
        <p:nvSpPr>
          <p:cNvPr id="1669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a typeface="ＭＳ Ｐゴシック" pitchFamily="50" charset="-128"/>
              </a:defRPr>
            </a:lvl1pPr>
          </a:lstStyle>
          <a:p>
            <a:pPr>
              <a:defRPr/>
            </a:pPr>
            <a:fld id="{4E62BD53-3414-4698-993B-C6BDC5A179F5}" type="slidenum">
              <a:rPr lang="en-US" altLang="ja-JP"/>
              <a:pPr>
                <a:defRPr/>
              </a:pPr>
              <a:t>‹#›</a:t>
            </a:fld>
            <a:endParaRPr lang="en-US" altLang="ja-JP"/>
          </a:p>
        </p:txBody>
      </p:sp>
      <p:pic>
        <p:nvPicPr>
          <p:cNvPr id="1031" name="図 11" descr="NITElogo20.jpg"/>
          <p:cNvPicPr>
            <a:picLocks noChangeAspect="1"/>
          </p:cNvPicPr>
          <p:nvPr userDrawn="1"/>
        </p:nvPicPr>
        <p:blipFill>
          <a:blip r:embed="rId17" cstate="print"/>
          <a:srcRect/>
          <a:stretch>
            <a:fillRect/>
          </a:stretch>
        </p:blipFill>
        <p:spPr bwMode="auto">
          <a:xfrm>
            <a:off x="8243888" y="28575"/>
            <a:ext cx="514350" cy="357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851" r:id="rId1"/>
    <p:sldLayoutId id="2147484837" r:id="rId2"/>
    <p:sldLayoutId id="2147484838" r:id="rId3"/>
    <p:sldLayoutId id="2147484839" r:id="rId4"/>
    <p:sldLayoutId id="2147484840" r:id="rId5"/>
    <p:sldLayoutId id="2147484841" r:id="rId6"/>
    <p:sldLayoutId id="2147484842" r:id="rId7"/>
    <p:sldLayoutId id="2147484843" r:id="rId8"/>
    <p:sldLayoutId id="2147484844" r:id="rId9"/>
    <p:sldLayoutId id="2147484845" r:id="rId10"/>
    <p:sldLayoutId id="2147484846" r:id="rId11"/>
    <p:sldLayoutId id="2147484847" r:id="rId12"/>
    <p:sldLayoutId id="2147484848" r:id="rId13"/>
    <p:sldLayoutId id="2147484849" r:id="rId14"/>
    <p:sldLayoutId id="2147484850" r:id="rId15"/>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asuienv.net/RiskCom2Kind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リスク・コミュニケーション道場</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安井　至</a:t>
            </a:r>
            <a:endParaRPr kumimoji="1" lang="en-US" altLang="ja-JP" sz="2800" dirty="0" smtClean="0"/>
          </a:p>
          <a:p>
            <a:r>
              <a:rPr lang="ja-JP" altLang="en-US" sz="2800" dirty="0"/>
              <a:t>東京</a:t>
            </a:r>
            <a:r>
              <a:rPr lang="ja-JP" altLang="en-US" sz="2800" dirty="0" smtClean="0"/>
              <a:t>大学</a:t>
            </a:r>
            <a:r>
              <a:rPr lang="ja-JP" altLang="en-US" sz="2800" dirty="0"/>
              <a:t>名誉</a:t>
            </a:r>
            <a:r>
              <a:rPr lang="ja-JP" altLang="en-US" sz="2800" dirty="0" smtClean="0"/>
              <a:t>教授</a:t>
            </a:r>
            <a:endParaRPr lang="en-US" altLang="ja-JP" sz="2800" dirty="0" smtClean="0"/>
          </a:p>
          <a:p>
            <a:r>
              <a:rPr kumimoji="1" lang="ja-JP" altLang="en-US" sz="2800" dirty="0"/>
              <a:t>国際連合</a:t>
            </a:r>
            <a:r>
              <a:rPr kumimoji="1" lang="ja-JP" altLang="en-US" sz="2800" dirty="0" smtClean="0"/>
              <a:t>大学元副学長</a:t>
            </a: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46E2E265-9D16-4F1A-8783-B1E456A3CD9F}" type="slidenum">
              <a:rPr lang="en-US" altLang="ja-JP" smtClean="0"/>
              <a:pPr>
                <a:defRPr/>
              </a:pPr>
              <a:t>1</a:t>
            </a:fld>
            <a:endParaRPr lang="en-US" altLang="ja-JP"/>
          </a:p>
        </p:txBody>
      </p:sp>
    </p:spTree>
    <p:extLst>
      <p:ext uri="{BB962C8B-B14F-4D97-AF65-F5344CB8AC3E}">
        <p14:creationId xmlns:p14="http://schemas.microsoft.com/office/powerpoint/2010/main" val="360684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5576" y="332656"/>
            <a:ext cx="8199512" cy="6264696"/>
          </a:xfrm>
        </p:spPr>
        <p:txBody>
          <a:bodyPr/>
          <a:lstStyle/>
          <a:p>
            <a:r>
              <a:rPr lang="ja-JP" altLang="en-US" sz="2800" dirty="0" smtClean="0"/>
              <a:t>１４：００～１７：００</a:t>
            </a:r>
            <a:r>
              <a:rPr lang="ja-JP" altLang="en-US" sz="2800" dirty="0"/>
              <a:t>　別室に分かれチーム作業</a:t>
            </a:r>
            <a:r>
              <a:rPr lang="ja-JP" altLang="en-US" sz="2800" dirty="0" smtClean="0"/>
              <a:t>開始</a:t>
            </a:r>
            <a:endParaRPr lang="en-US" altLang="ja-JP" sz="2800" dirty="0" smtClean="0"/>
          </a:p>
          <a:p>
            <a:r>
              <a:rPr lang="ja-JP" altLang="en-US" sz="2800" dirty="0"/>
              <a:t>（１</a:t>
            </a:r>
            <a:r>
              <a:rPr lang="ja-JP" altLang="en-US" sz="2800" dirty="0" smtClean="0"/>
              <a:t>）市民からの想定質問作り（全員）</a:t>
            </a:r>
            <a:endParaRPr lang="en-US" altLang="ja-JP" sz="2800" dirty="0" smtClean="0"/>
          </a:p>
          <a:p>
            <a:pPr lvl="1"/>
            <a:r>
              <a:rPr lang="ja-JP" altLang="en-US" sz="2400" dirty="0" smtClean="0"/>
              <a:t>各人が３０個程度を付箋紙に書き出す。記録係が整理、キャプテンがそれを選択すると同時に、メンバーに解答をもとめ、それを判定材料として、出し手、受け手を決める</a:t>
            </a:r>
            <a:endParaRPr lang="en-US" altLang="ja-JP" sz="2400" dirty="0" smtClean="0"/>
          </a:p>
          <a:p>
            <a:pPr lvl="1"/>
            <a:r>
              <a:rPr lang="ja-JP" altLang="en-US" sz="2400" dirty="0" smtClean="0"/>
              <a:t>出し手＝テーマの専門性が高い人　３～４名</a:t>
            </a:r>
            <a:endParaRPr lang="en-US" altLang="ja-JP" sz="2400" dirty="0" smtClean="0"/>
          </a:p>
          <a:p>
            <a:pPr lvl="1"/>
            <a:r>
              <a:rPr lang="ja-JP" altLang="en-US" sz="2400" dirty="0" smtClean="0"/>
              <a:t>受け手＝市民感覚に優れている人　２～３名</a:t>
            </a:r>
            <a:endParaRPr lang="en-US" altLang="ja-JP" sz="2400" dirty="0" smtClean="0"/>
          </a:p>
          <a:p>
            <a:pPr lvl="1"/>
            <a:r>
              <a:rPr lang="ja-JP" altLang="en-US" sz="2400" dirty="0" smtClean="0"/>
              <a:t>全員</a:t>
            </a:r>
            <a:r>
              <a:rPr lang="ja-JP" altLang="en-US" sz="2400" dirty="0"/>
              <a:t>で</a:t>
            </a:r>
            <a:r>
              <a:rPr lang="ja-JP" altLang="en-US" sz="2400" dirty="0" smtClean="0"/>
              <a:t>、想定質問リストを作成</a:t>
            </a:r>
            <a:endParaRPr lang="en-US" altLang="ja-JP" sz="2400" dirty="0" smtClean="0"/>
          </a:p>
          <a:p>
            <a:r>
              <a:rPr lang="ja-JP" altLang="en-US" sz="2800" dirty="0"/>
              <a:t>（２</a:t>
            </a:r>
            <a:r>
              <a:rPr lang="ja-JP" altLang="en-US" sz="2800" dirty="0" smtClean="0"/>
              <a:t>）「出し手」グループ</a:t>
            </a:r>
            <a:endParaRPr lang="en-US" altLang="ja-JP" sz="2800" dirty="0" smtClean="0"/>
          </a:p>
          <a:p>
            <a:pPr lvl="1"/>
            <a:r>
              <a:rPr lang="ja-JP" altLang="en-US" sz="2400" dirty="0" smtClean="0"/>
              <a:t>想定質問リストに対する回答案を作成する</a:t>
            </a:r>
            <a:endParaRPr lang="en-US" altLang="ja-JP" sz="2400" dirty="0" smtClean="0"/>
          </a:p>
          <a:p>
            <a:r>
              <a:rPr lang="ja-JP" altLang="en-US" sz="2800" dirty="0"/>
              <a:t>（３</a:t>
            </a:r>
            <a:r>
              <a:rPr lang="ja-JP" altLang="en-US" sz="2800" dirty="0" smtClean="0"/>
              <a:t>）「受け手」グループ</a:t>
            </a:r>
            <a:endParaRPr lang="en-US" altLang="ja-JP" sz="2800" dirty="0" smtClean="0"/>
          </a:p>
          <a:p>
            <a:pPr lvl="1"/>
            <a:r>
              <a:rPr lang="ja-JP" altLang="en-US" sz="2400" dirty="0" smtClean="0"/>
              <a:t>相手チームの課題について、想定質問リストを作成すると同時に、できれば、想定解答リストを作成し、その弱点を突く質問を追加。</a:t>
            </a:r>
            <a:endParaRPr lang="en-US" altLang="ja-JP" sz="2400"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10</a:t>
            </a:fld>
            <a:endParaRPr lang="en-US" altLang="ja-JP"/>
          </a:p>
        </p:txBody>
      </p:sp>
    </p:spTree>
    <p:extLst>
      <p:ext uri="{BB962C8B-B14F-4D97-AF65-F5344CB8AC3E}">
        <p14:creationId xmlns:p14="http://schemas.microsoft.com/office/powerpoint/2010/main" val="3648086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27584" y="476672"/>
            <a:ext cx="8208912" cy="5904656"/>
          </a:xfrm>
        </p:spPr>
        <p:txBody>
          <a:bodyPr/>
          <a:lstStyle/>
          <a:p>
            <a:r>
              <a:rPr kumimoji="1" lang="ja-JP" altLang="en-US" sz="2800" dirty="0" smtClean="0"/>
              <a:t>１７：００～１８：００　チーム全員で実施</a:t>
            </a:r>
            <a:endParaRPr kumimoji="1" lang="en-US" altLang="ja-JP" sz="2800" dirty="0" smtClean="0"/>
          </a:p>
          <a:p>
            <a:r>
              <a:rPr lang="ja-JP" altLang="en-US" sz="2800" dirty="0" smtClean="0"/>
              <a:t>（４）想定質問とその回答のチェック</a:t>
            </a:r>
            <a:endParaRPr lang="en-US" altLang="ja-JP" sz="2800" dirty="0" smtClean="0"/>
          </a:p>
          <a:p>
            <a:pPr lvl="1"/>
            <a:r>
              <a:rPr kumimoji="1" lang="ja-JP" altLang="en-US" sz="2400" dirty="0" smtClean="0"/>
              <a:t>回答案の最終チェック　以下の項目が適正か？</a:t>
            </a:r>
            <a:endParaRPr kumimoji="1" lang="en-US" altLang="ja-JP" sz="2400" dirty="0" smtClean="0"/>
          </a:p>
          <a:p>
            <a:pPr lvl="2"/>
            <a:r>
              <a:rPr lang="ja-JP" altLang="en-US" sz="2000" dirty="0" smtClean="0"/>
              <a:t>歴史的経緯の把握</a:t>
            </a:r>
            <a:endParaRPr lang="en-US" altLang="ja-JP" sz="2000" dirty="0" smtClean="0"/>
          </a:p>
          <a:p>
            <a:pPr lvl="2"/>
            <a:r>
              <a:rPr kumimoji="1" lang="ja-JP" altLang="en-US" sz="2000" dirty="0" smtClean="0"/>
              <a:t>予測可能性の理解</a:t>
            </a:r>
            <a:endParaRPr kumimoji="1" lang="en-US" altLang="ja-JP" sz="2000" dirty="0" smtClean="0"/>
          </a:p>
          <a:p>
            <a:pPr lvl="2"/>
            <a:r>
              <a:rPr lang="ja-JP" altLang="en-US" sz="2000" dirty="0" smtClean="0"/>
              <a:t>不都合なイベントへの対処法などの情報</a:t>
            </a:r>
            <a:endParaRPr lang="en-US" altLang="ja-JP" sz="2000" dirty="0" smtClean="0"/>
          </a:p>
          <a:p>
            <a:pPr lvl="1"/>
            <a:r>
              <a:rPr kumimoji="1" lang="ja-JP" altLang="en-US" sz="2400" dirty="0" smtClean="0"/>
              <a:t>出し手の回答案の最終まとめ</a:t>
            </a:r>
            <a:endParaRPr kumimoji="1" lang="en-US" altLang="ja-JP" sz="2400" dirty="0" smtClean="0"/>
          </a:p>
          <a:p>
            <a:pPr lvl="1"/>
            <a:r>
              <a:rPr lang="ja-JP" altLang="en-US" sz="2400" dirty="0" smtClean="0"/>
              <a:t>受け手の質問案の最終まとめ</a:t>
            </a:r>
            <a:endParaRPr lang="en-US" altLang="ja-JP" sz="2400" dirty="0" smtClean="0"/>
          </a:p>
          <a:p>
            <a:r>
              <a:rPr kumimoji="1" lang="ja-JP" altLang="en-US" sz="2800" dirty="0" smtClean="0"/>
              <a:t>（５）</a:t>
            </a:r>
            <a:r>
              <a:rPr lang="en-US" altLang="ja-JP" sz="2800" dirty="0"/>
              <a:t> 『</a:t>
            </a:r>
            <a:r>
              <a:rPr lang="ja-JP" altLang="en-US" sz="2800" dirty="0"/>
              <a:t>リスコミ進行表</a:t>
            </a:r>
            <a:r>
              <a:rPr lang="en-US" altLang="ja-JP" sz="2800" dirty="0"/>
              <a:t>』</a:t>
            </a:r>
            <a:r>
              <a:rPr lang="ja-JP" altLang="en-US" sz="2800" dirty="0"/>
              <a:t>の作成</a:t>
            </a:r>
            <a:endParaRPr kumimoji="1" lang="en-US" altLang="ja-JP" sz="2800" dirty="0" smtClean="0"/>
          </a:p>
          <a:p>
            <a:pPr lvl="1"/>
            <a:r>
              <a:rPr kumimoji="1" lang="ja-JP" altLang="en-US" sz="2400" dirty="0" smtClean="0"/>
              <a:t>以上を反映させた時間割を作成し、それに基づく</a:t>
            </a:r>
            <a:r>
              <a:rPr lang="ja-JP" altLang="en-US" sz="2400" dirty="0"/>
              <a:t>進行状況</a:t>
            </a:r>
            <a:r>
              <a:rPr lang="ja-JP" altLang="en-US" sz="2400" dirty="0" smtClean="0"/>
              <a:t>を簡単にシミュレーションする。</a:t>
            </a:r>
            <a:endParaRPr lang="en-US" altLang="ja-JP" sz="2400" dirty="0" smtClean="0"/>
          </a:p>
          <a:p>
            <a:r>
              <a:rPr kumimoji="1" lang="ja-JP" altLang="en-US" sz="2800" dirty="0" smtClean="0"/>
              <a:t>これで解散だが、時間がかなり延長されることが想定されるので、場所の確保が必要かもしれない。</a:t>
            </a:r>
            <a:endParaRPr kumimoji="1" lang="en-US" altLang="ja-JP" dirty="0" smtClean="0"/>
          </a:p>
          <a:p>
            <a:pPr lvl="1"/>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11</a:t>
            </a:fld>
            <a:endParaRPr lang="en-US" altLang="ja-JP"/>
          </a:p>
        </p:txBody>
      </p:sp>
    </p:spTree>
    <p:extLst>
      <p:ext uri="{BB962C8B-B14F-4D97-AF65-F5344CB8AC3E}">
        <p14:creationId xmlns:p14="http://schemas.microsoft.com/office/powerpoint/2010/main" val="241513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27584" y="692696"/>
            <a:ext cx="7772400" cy="5760640"/>
          </a:xfrm>
        </p:spPr>
        <p:txBody>
          <a:bodyPr/>
          <a:lstStyle/>
          <a:p>
            <a:r>
              <a:rPr lang="ja-JP" altLang="en-US" dirty="0"/>
              <a:t>二日目　実践と反省・</a:t>
            </a:r>
            <a:r>
              <a:rPr lang="ja-JP" altLang="en-US" dirty="0" smtClean="0"/>
              <a:t>評価会</a:t>
            </a:r>
            <a:endParaRPr lang="en-US" altLang="ja-JP" dirty="0" smtClean="0"/>
          </a:p>
          <a:p>
            <a:endParaRPr kumimoji="1" lang="en-US" altLang="ja-JP" dirty="0" smtClean="0"/>
          </a:p>
          <a:p>
            <a:r>
              <a:rPr kumimoji="1" lang="ja-JP" altLang="en-US" sz="2800" dirty="0" smtClean="0"/>
              <a:t>９：３０　集合　道場主による再確認</a:t>
            </a:r>
            <a:endParaRPr kumimoji="1" lang="en-US" altLang="ja-JP" sz="2800" dirty="0" smtClean="0"/>
          </a:p>
          <a:p>
            <a:r>
              <a:rPr lang="ja-JP" altLang="en-US" sz="2800" dirty="0" smtClean="0"/>
              <a:t>１０：００　先攻チーム</a:t>
            </a:r>
            <a:r>
              <a:rPr lang="en-US" altLang="ja-JP" sz="2800" dirty="0" smtClean="0"/>
              <a:t>『</a:t>
            </a:r>
            <a:r>
              <a:rPr lang="ja-JP" altLang="en-US" sz="2800" dirty="0" smtClean="0"/>
              <a:t>紅</a:t>
            </a:r>
            <a:r>
              <a:rPr lang="en-US" altLang="ja-JP" sz="2800" dirty="0" smtClean="0"/>
              <a:t>』</a:t>
            </a:r>
            <a:r>
              <a:rPr lang="ja-JP" altLang="en-US" sz="2800" dirty="0" smtClean="0"/>
              <a:t>の実践開始</a:t>
            </a:r>
            <a:endParaRPr lang="en-US" altLang="ja-JP" sz="2800" dirty="0" smtClean="0"/>
          </a:p>
          <a:p>
            <a:r>
              <a:rPr kumimoji="1" lang="ja-JP" altLang="en-US" sz="2800" dirty="0" smtClean="0"/>
              <a:t>１２：１５　終了して昼食休憩　反省</a:t>
            </a:r>
            <a:r>
              <a:rPr kumimoji="1" lang="ja-JP" altLang="en-US" sz="2800" dirty="0" smtClean="0"/>
              <a:t>と次への準備</a:t>
            </a:r>
            <a:endParaRPr kumimoji="1" lang="en-US" altLang="ja-JP" sz="2800" dirty="0" smtClean="0"/>
          </a:p>
          <a:p>
            <a:r>
              <a:rPr lang="ja-JP" altLang="en-US" sz="2800" dirty="0" smtClean="0"/>
              <a:t>１３：３０　後攻チーム</a:t>
            </a:r>
            <a:r>
              <a:rPr lang="en-US" altLang="ja-JP" sz="2800" dirty="0" smtClean="0"/>
              <a:t>『</a:t>
            </a:r>
            <a:r>
              <a:rPr lang="ja-JP" altLang="en-US" sz="2800" dirty="0" smtClean="0"/>
              <a:t>白</a:t>
            </a:r>
            <a:r>
              <a:rPr lang="en-US" altLang="ja-JP" sz="2800" dirty="0" smtClean="0"/>
              <a:t>』</a:t>
            </a:r>
            <a:r>
              <a:rPr lang="ja-JP" altLang="en-US" sz="2800" dirty="0" smtClean="0"/>
              <a:t>の実践開始</a:t>
            </a:r>
            <a:endParaRPr lang="en-US" altLang="ja-JP" sz="2800" dirty="0" smtClean="0"/>
          </a:p>
          <a:p>
            <a:r>
              <a:rPr kumimoji="1" lang="ja-JP" altLang="en-US" sz="2800" dirty="0" smtClean="0"/>
              <a:t>１５：４５　終了して休憩　</a:t>
            </a:r>
            <a:endParaRPr kumimoji="1" lang="en-US" altLang="ja-JP" sz="2800" dirty="0" smtClean="0"/>
          </a:p>
          <a:p>
            <a:r>
              <a:rPr lang="ja-JP" altLang="en-US" sz="2800" dirty="0" smtClean="0"/>
              <a:t>１６：００～１８：００　反省・評価会開催</a:t>
            </a:r>
            <a:endParaRPr lang="en-US" altLang="ja-JP" sz="2800" dirty="0" smtClean="0"/>
          </a:p>
          <a:p>
            <a:pPr lvl="1"/>
            <a:r>
              <a:rPr lang="ja-JP" altLang="en-US" sz="2400" dirty="0" smtClean="0"/>
              <a:t>優良チーム、優良プラクティス、個人賞、努力賞などを決定して終了</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12</a:t>
            </a:fld>
            <a:endParaRPr lang="en-US" altLang="ja-JP"/>
          </a:p>
        </p:txBody>
      </p:sp>
    </p:spTree>
    <p:extLst>
      <p:ext uri="{BB962C8B-B14F-4D97-AF65-F5344CB8AC3E}">
        <p14:creationId xmlns:p14="http://schemas.microsoft.com/office/powerpoint/2010/main" val="9631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7793037" cy="779810"/>
          </a:xfrm>
        </p:spPr>
        <p:txBody>
          <a:bodyPr/>
          <a:lstStyle/>
          <a:p>
            <a:r>
              <a:rPr kumimoji="1" lang="en-US" altLang="ja-JP" sz="4000" dirty="0" smtClean="0"/>
              <a:t>『</a:t>
            </a:r>
            <a:r>
              <a:rPr kumimoji="1" lang="ja-JP" altLang="en-US" sz="4000" dirty="0" smtClean="0"/>
              <a:t>道場</a:t>
            </a:r>
            <a:r>
              <a:rPr kumimoji="1" lang="en-US" altLang="ja-JP" sz="4000" dirty="0" smtClean="0"/>
              <a:t>』</a:t>
            </a:r>
            <a:r>
              <a:rPr kumimoji="1" lang="ja-JP" altLang="en-US" sz="4000" dirty="0" smtClean="0"/>
              <a:t>とは何か</a:t>
            </a:r>
            <a:endParaRPr kumimoji="1" lang="ja-JP" altLang="en-US" sz="4000" dirty="0"/>
          </a:p>
        </p:txBody>
      </p:sp>
      <p:sp>
        <p:nvSpPr>
          <p:cNvPr id="3" name="コンテンツ プレースホルダー 2"/>
          <p:cNvSpPr>
            <a:spLocks noGrp="1"/>
          </p:cNvSpPr>
          <p:nvPr>
            <p:ph idx="1"/>
          </p:nvPr>
        </p:nvSpPr>
        <p:spPr>
          <a:xfrm>
            <a:off x="683568" y="1268760"/>
            <a:ext cx="7992888" cy="5328592"/>
          </a:xfrm>
        </p:spPr>
        <p:txBody>
          <a:bodyPr/>
          <a:lstStyle/>
          <a:p>
            <a:r>
              <a:rPr kumimoji="1" lang="ja-JP" altLang="en-US" dirty="0" smtClean="0"/>
              <a:t>スキルを向上させるために、仲間同士が仮想的に対戦相手を勤める場</a:t>
            </a:r>
            <a:endParaRPr kumimoji="1" lang="en-US" altLang="ja-JP" dirty="0" smtClean="0"/>
          </a:p>
          <a:p>
            <a:r>
              <a:rPr lang="ja-JP" altLang="en-US" dirty="0" smtClean="0"/>
              <a:t>スキルの内容</a:t>
            </a:r>
            <a:endParaRPr lang="en-US" altLang="ja-JP" dirty="0" smtClean="0"/>
          </a:p>
          <a:p>
            <a:pPr lvl="1"/>
            <a:r>
              <a:rPr lang="ja-JP" altLang="en-US" dirty="0" smtClean="0"/>
              <a:t>リスク</a:t>
            </a:r>
            <a:r>
              <a:rPr lang="ja-JP" altLang="en-US" dirty="0"/>
              <a:t>・</a:t>
            </a:r>
            <a:r>
              <a:rPr lang="ja-JP" altLang="en-US" dirty="0" smtClean="0"/>
              <a:t>コミュニケーションの相手は、一般市民であるから、使う技（言葉、ロジック）などは、市民に理解可能であること。</a:t>
            </a:r>
            <a:endParaRPr lang="en-US" altLang="ja-JP" dirty="0" smtClean="0"/>
          </a:p>
          <a:p>
            <a:pPr lvl="1"/>
            <a:r>
              <a:rPr kumimoji="1" lang="ja-JP" altLang="en-US" dirty="0" smtClean="0"/>
              <a:t>しかし、出し手のもつ知識の量・質は、市民レベルをかなり超えている必要がある。</a:t>
            </a:r>
            <a:endParaRPr kumimoji="1" lang="en-US" altLang="ja-JP" dirty="0" smtClean="0"/>
          </a:p>
          <a:p>
            <a:pPr lvl="1"/>
            <a:r>
              <a:rPr lang="ja-JP" altLang="en-US" dirty="0" smtClean="0"/>
              <a:t>専門性は高く、しかし、専門用語は</a:t>
            </a:r>
            <a:r>
              <a:rPr lang="en-US" altLang="ja-JP" dirty="0" smtClean="0"/>
              <a:t>『</a:t>
            </a:r>
            <a:r>
              <a:rPr lang="ja-JP" altLang="en-US" dirty="0" smtClean="0"/>
              <a:t>禁句</a:t>
            </a:r>
            <a:r>
              <a:rPr lang="en-US" altLang="ja-JP" dirty="0" smtClean="0"/>
              <a:t>』</a:t>
            </a:r>
            <a:r>
              <a:rPr lang="ja-JP" altLang="en-US" dirty="0" err="1" smtClean="0"/>
              <a:t>。</a:t>
            </a:r>
            <a:endParaRPr kumimoji="1" lang="en-US" altLang="ja-JP" dirty="0" smtClean="0"/>
          </a:p>
          <a:p>
            <a:pPr lvl="1"/>
            <a:r>
              <a:rPr lang="ja-JP" altLang="en-US" dirty="0" smtClean="0"/>
              <a:t>向上させるべきスキルとは、失敗しないスキル</a:t>
            </a:r>
            <a:r>
              <a:rPr lang="en-US" altLang="ja-JP" dirty="0" smtClean="0"/>
              <a:t/>
            </a:r>
            <a:br>
              <a:rPr lang="en-US" altLang="ja-JP" dirty="0" smtClean="0"/>
            </a:br>
            <a:r>
              <a:rPr lang="ja-JP" altLang="en-US" dirty="0" smtClean="0"/>
              <a:t>＝相手の立場を想定できるというスキルである。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2</a:t>
            </a:fld>
            <a:endParaRPr lang="en-US" altLang="ja-JP"/>
          </a:p>
        </p:txBody>
      </p:sp>
    </p:spTree>
    <p:extLst>
      <p:ext uri="{BB962C8B-B14F-4D97-AF65-F5344CB8AC3E}">
        <p14:creationId xmlns:p14="http://schemas.microsoft.com/office/powerpoint/2010/main" val="414705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リスコミが難しい理由</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正反対の目的をもった人間と人間がコミュニケーションをすることだから</a:t>
            </a:r>
            <a:endParaRPr kumimoji="1" lang="en-US" altLang="ja-JP" dirty="0" smtClean="0"/>
          </a:p>
          <a:p>
            <a:r>
              <a:rPr lang="ja-JP" altLang="en-US" dirty="0" smtClean="0"/>
              <a:t>合意を目指すことはもともと不可能</a:t>
            </a:r>
            <a:endParaRPr lang="en-US" altLang="ja-JP" dirty="0" smtClean="0"/>
          </a:p>
          <a:p>
            <a:r>
              <a:rPr kumimoji="1" lang="ja-JP" altLang="en-US" dirty="0" smtClean="0"/>
              <a:t>知識のレベル・量ともに大きく異る両者が目指すものは何か（＝到達点）が不明確だと、そもそも成立しない</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3</a:t>
            </a:fld>
            <a:endParaRPr lang="en-US" altLang="ja-JP"/>
          </a:p>
        </p:txBody>
      </p:sp>
    </p:spTree>
    <p:extLst>
      <p:ext uri="{BB962C8B-B14F-4D97-AF65-F5344CB8AC3E}">
        <p14:creationId xmlns:p14="http://schemas.microsoft.com/office/powerpoint/2010/main" val="19181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404664"/>
            <a:ext cx="7793037" cy="723230"/>
          </a:xfrm>
        </p:spPr>
        <p:txBody>
          <a:bodyPr/>
          <a:lstStyle/>
          <a:p>
            <a:r>
              <a:rPr kumimoji="1" lang="ja-JP" altLang="en-US" sz="4000" dirty="0" smtClean="0"/>
              <a:t>リスク・コミュニケーションの到達点</a:t>
            </a:r>
            <a:endParaRPr kumimoji="1" lang="ja-JP" altLang="en-US" sz="4000" dirty="0"/>
          </a:p>
        </p:txBody>
      </p:sp>
      <p:sp>
        <p:nvSpPr>
          <p:cNvPr id="3" name="コンテンツ プレースホルダー 2"/>
          <p:cNvSpPr>
            <a:spLocks noGrp="1"/>
          </p:cNvSpPr>
          <p:nvPr>
            <p:ph idx="1"/>
          </p:nvPr>
        </p:nvSpPr>
        <p:spPr>
          <a:xfrm>
            <a:off x="899592" y="1268760"/>
            <a:ext cx="7772400" cy="5256584"/>
          </a:xfrm>
        </p:spPr>
        <p:txBody>
          <a:bodyPr/>
          <a:lstStyle/>
          <a:p>
            <a:r>
              <a:rPr kumimoji="1" lang="ja-JP" altLang="en-US" dirty="0" smtClean="0"/>
              <a:t>リスク・コミュニケーションは</a:t>
            </a:r>
            <a:r>
              <a:rPr kumimoji="1" lang="ja-JP" altLang="en-US" dirty="0" smtClean="0"/>
              <a:t>、</a:t>
            </a:r>
            <a:r>
              <a:rPr kumimoji="1" lang="en-US" altLang="ja-JP" dirty="0" smtClean="0"/>
              <a:t>『</a:t>
            </a:r>
            <a:r>
              <a:rPr kumimoji="1" lang="ja-JP" altLang="en-US" dirty="0" smtClean="0"/>
              <a:t>レベル</a:t>
            </a:r>
            <a:r>
              <a:rPr kumimoji="1" lang="ja-JP" altLang="en-US" dirty="0" smtClean="0"/>
              <a:t>２を到達可能な最高レベルとして行う</a:t>
            </a:r>
            <a:r>
              <a:rPr lang="ja-JP" altLang="en-US" dirty="0"/>
              <a:t>双方向の</a:t>
            </a:r>
            <a:r>
              <a:rPr lang="ja-JP" altLang="en-US" dirty="0" smtClean="0"/>
              <a:t>プロセス</a:t>
            </a:r>
            <a:r>
              <a:rPr lang="en-US" altLang="ja-JP" dirty="0"/>
              <a:t>』</a:t>
            </a:r>
            <a:r>
              <a:rPr lang="ja-JP" altLang="en-US" dirty="0" smtClean="0"/>
              <a:t>と定義する</a:t>
            </a:r>
            <a:endParaRPr kumimoji="1" lang="en-US" altLang="ja-JP" dirty="0" smtClean="0"/>
          </a:p>
          <a:p>
            <a:r>
              <a:rPr lang="ja-JP" altLang="en-US" dirty="0" smtClean="0"/>
              <a:t>到達点は以下のように色々ある</a:t>
            </a:r>
            <a:endParaRPr lang="en-US" altLang="ja-JP" dirty="0" smtClean="0"/>
          </a:p>
          <a:p>
            <a:pPr lvl="1"/>
            <a:r>
              <a:rPr kumimoji="1" lang="ja-JP" altLang="en-US" dirty="0" smtClean="0"/>
              <a:t>レベル０：相互理解の（若干の）向上・改善</a:t>
            </a:r>
            <a:endParaRPr kumimoji="1" lang="en-US" altLang="ja-JP" dirty="0" smtClean="0"/>
          </a:p>
          <a:p>
            <a:pPr lvl="1"/>
            <a:r>
              <a:rPr lang="ja-JP" altLang="en-US" dirty="0" smtClean="0"/>
              <a:t>レベル１：不完全な納得感の実現</a:t>
            </a:r>
            <a:endParaRPr lang="en-US" altLang="ja-JP" dirty="0" smtClean="0"/>
          </a:p>
          <a:p>
            <a:pPr lvl="1"/>
            <a:r>
              <a:rPr kumimoji="1" lang="ja-JP" altLang="en-US" dirty="0" smtClean="0"/>
              <a:t>レベル２：異なった意見を受け入れる状況の実現＝受容性の実現</a:t>
            </a:r>
            <a:endParaRPr kumimoji="1" lang="en-US" altLang="ja-JP" dirty="0" smtClean="0"/>
          </a:p>
          <a:p>
            <a:pPr lvl="1"/>
            <a:r>
              <a:rPr lang="ja-JP" altLang="en-US" dirty="0" smtClean="0"/>
              <a:t>レベル３：補償を含めた合意を形成する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4</a:t>
            </a:fld>
            <a:endParaRPr lang="en-US" altLang="ja-JP"/>
          </a:p>
        </p:txBody>
      </p:sp>
    </p:spTree>
    <p:extLst>
      <p:ext uri="{BB962C8B-B14F-4D97-AF65-F5344CB8AC3E}">
        <p14:creationId xmlns:p14="http://schemas.microsoft.com/office/powerpoint/2010/main" val="883139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404664"/>
            <a:ext cx="7793037" cy="576064"/>
          </a:xfrm>
        </p:spPr>
        <p:txBody>
          <a:bodyPr/>
          <a:lstStyle/>
          <a:p>
            <a:r>
              <a:rPr lang="ja-JP" altLang="en-US" sz="3600" dirty="0" smtClean="0"/>
              <a:t>出し手側が準備すべき手法と情報</a:t>
            </a:r>
            <a:endParaRPr kumimoji="1" lang="ja-JP" altLang="en-US" sz="3600" dirty="0"/>
          </a:p>
        </p:txBody>
      </p:sp>
      <p:sp>
        <p:nvSpPr>
          <p:cNvPr id="3" name="コンテンツ プレースホルダー 2"/>
          <p:cNvSpPr>
            <a:spLocks noGrp="1"/>
          </p:cNvSpPr>
          <p:nvPr>
            <p:ph idx="1"/>
          </p:nvPr>
        </p:nvSpPr>
        <p:spPr>
          <a:xfrm>
            <a:off x="827584" y="1052736"/>
            <a:ext cx="7772400" cy="5184576"/>
          </a:xfrm>
        </p:spPr>
        <p:txBody>
          <a:bodyPr/>
          <a:lstStyle/>
          <a:p>
            <a:r>
              <a:rPr kumimoji="1" lang="ja-JP" altLang="en-US" sz="2800" dirty="0" smtClean="0"/>
              <a:t>手法としては、</a:t>
            </a:r>
            <a:r>
              <a:rPr kumimoji="1" lang="ja-JP" altLang="en-US" sz="2800" dirty="0" smtClean="0"/>
              <a:t>一部</a:t>
            </a:r>
            <a:r>
              <a:rPr lang="ja-JP" altLang="en-US" sz="2800" dirty="0"/>
              <a:t>山岸俊男流「安心」を</a:t>
            </a:r>
            <a:r>
              <a:rPr kumimoji="1" lang="ja-JP" altLang="en-US" sz="2800" dirty="0" smtClean="0"/>
              <a:t>採用</a:t>
            </a:r>
            <a:endParaRPr kumimoji="1" lang="en-US" altLang="ja-JP" sz="2800" dirty="0" smtClean="0"/>
          </a:p>
          <a:p>
            <a:r>
              <a:rPr lang="ja-JP" altLang="en-US" sz="2000" dirty="0"/>
              <a:t>「</a:t>
            </a:r>
            <a:r>
              <a:rPr lang="ja-JP" altLang="en-US" sz="2000" dirty="0">
                <a:solidFill>
                  <a:schemeClr val="tx2"/>
                </a:solidFill>
              </a:rPr>
              <a:t>安心社会から信頼社会へ</a:t>
            </a:r>
            <a:r>
              <a:rPr lang="en-US" altLang="ja-JP" sz="2000" dirty="0">
                <a:solidFill>
                  <a:schemeClr val="tx2"/>
                </a:solidFill>
              </a:rPr>
              <a:t>―</a:t>
            </a:r>
            <a:r>
              <a:rPr lang="ja-JP" altLang="en-US" sz="2000" dirty="0">
                <a:solidFill>
                  <a:schemeClr val="tx2"/>
                </a:solidFill>
              </a:rPr>
              <a:t>日本型システムの行方</a:t>
            </a:r>
            <a:r>
              <a:rPr lang="ja-JP" altLang="en-US" sz="2000" dirty="0"/>
              <a:t>」 </a:t>
            </a:r>
            <a:r>
              <a:rPr lang="en-US" altLang="ja-JP" sz="2000" dirty="0"/>
              <a:t>(</a:t>
            </a:r>
            <a:r>
              <a:rPr lang="ja-JP" altLang="en-US" sz="2000" dirty="0"/>
              <a:t>中公新書</a:t>
            </a:r>
            <a:r>
              <a:rPr lang="en-US" altLang="ja-JP" sz="2000" dirty="0"/>
              <a:t>)</a:t>
            </a:r>
            <a:endParaRPr kumimoji="1" lang="en-US" altLang="ja-JP" sz="2800" dirty="0" smtClean="0"/>
          </a:p>
          <a:p>
            <a:r>
              <a:rPr lang="en-US" altLang="ja-JP" sz="1800" dirty="0">
                <a:hlinkClick r:id="rId2"/>
              </a:rPr>
              <a:t>http://</a:t>
            </a:r>
            <a:r>
              <a:rPr lang="en-US" altLang="ja-JP" sz="1800" dirty="0" smtClean="0">
                <a:hlinkClick r:id="rId2"/>
              </a:rPr>
              <a:t>www.yasuienv.net/RiskCom2Kinds.htm</a:t>
            </a:r>
            <a:endParaRPr lang="en-US" altLang="ja-JP" sz="1800" dirty="0" smtClean="0"/>
          </a:p>
          <a:p>
            <a:r>
              <a:rPr lang="ja-JP" altLang="en-US" sz="2800" dirty="0" smtClean="0"/>
              <a:t>日蝕型：現代人がなぜ日蝕を恐れないか</a:t>
            </a:r>
            <a:endParaRPr lang="en-US" altLang="ja-JP" sz="2800" dirty="0" smtClean="0"/>
          </a:p>
          <a:p>
            <a:pPr lvl="1"/>
            <a:r>
              <a:rPr lang="ja-JP" altLang="en-US" sz="2400" dirty="0" smtClean="0"/>
              <a:t>歴史的経験　日蝕から戻らないことはない</a:t>
            </a:r>
            <a:endParaRPr lang="en-US" altLang="ja-JP" sz="2400" dirty="0" smtClean="0"/>
          </a:p>
          <a:p>
            <a:pPr lvl="1"/>
            <a:r>
              <a:rPr lang="ja-JP" altLang="en-US" sz="2400" dirty="0" smtClean="0"/>
              <a:t>予測可能性　正確に開始時間が分かるから終わる時間も分かっているだろう</a:t>
            </a:r>
            <a:endParaRPr lang="en-US" altLang="ja-JP" sz="2400" dirty="0" smtClean="0"/>
          </a:p>
          <a:p>
            <a:r>
              <a:rPr kumimoji="1" lang="ja-JP" altLang="en-US" sz="2800" dirty="0"/>
              <a:t>お化け</a:t>
            </a:r>
            <a:r>
              <a:rPr kumimoji="1" lang="ja-JP" altLang="en-US" sz="2800" dirty="0" smtClean="0"/>
              <a:t>屋敷型：イベントの深刻さとタイミング</a:t>
            </a:r>
            <a:endParaRPr kumimoji="1" lang="en-US" altLang="ja-JP" sz="2800" dirty="0" smtClean="0"/>
          </a:p>
          <a:p>
            <a:pPr lvl="1"/>
            <a:r>
              <a:rPr lang="ja-JP" altLang="en-US" sz="2400" dirty="0" smtClean="0"/>
              <a:t>どのようなイベントがどのようなタイミングで起きるかが分かっている</a:t>
            </a:r>
            <a:endParaRPr kumimoji="1" lang="en-US" altLang="ja-JP" sz="2400" dirty="0" smtClean="0"/>
          </a:p>
          <a:p>
            <a:r>
              <a:rPr lang="ja-JP" altLang="en-US" sz="2800" dirty="0"/>
              <a:t>悟り</a:t>
            </a:r>
            <a:r>
              <a:rPr lang="ja-JP" altLang="en-US" sz="2800" dirty="0" smtClean="0"/>
              <a:t>獲得型：全体リスク把握と生命の不確実性</a:t>
            </a:r>
            <a:endParaRPr lang="en-US" altLang="ja-JP" sz="2800" dirty="0" smtClean="0"/>
          </a:p>
          <a:p>
            <a:r>
              <a:rPr kumimoji="1" lang="ja-JP" altLang="en-US" sz="2800" dirty="0" smtClean="0"/>
              <a:t>安全係数型：</a:t>
            </a: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5</a:t>
            </a:fld>
            <a:endParaRPr lang="en-US" altLang="ja-JP"/>
          </a:p>
        </p:txBody>
      </p:sp>
    </p:spTree>
    <p:extLst>
      <p:ext uri="{BB962C8B-B14F-4D97-AF65-F5344CB8AC3E}">
        <p14:creationId xmlns:p14="http://schemas.microsoft.com/office/powerpoint/2010/main" val="2809256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404664"/>
            <a:ext cx="7793037" cy="579214"/>
          </a:xfrm>
        </p:spPr>
        <p:txBody>
          <a:bodyPr/>
          <a:lstStyle/>
          <a:p>
            <a:r>
              <a:rPr kumimoji="1" lang="ja-JP" altLang="en-US" sz="4000" dirty="0" smtClean="0"/>
              <a:t>コミュニケーション課題の選定</a:t>
            </a:r>
            <a:endParaRPr kumimoji="1" lang="ja-JP" altLang="en-US" sz="4000" dirty="0"/>
          </a:p>
        </p:txBody>
      </p:sp>
      <p:sp>
        <p:nvSpPr>
          <p:cNvPr id="3" name="コンテンツ プレースホルダー 2"/>
          <p:cNvSpPr>
            <a:spLocks noGrp="1"/>
          </p:cNvSpPr>
          <p:nvPr>
            <p:ph idx="1"/>
          </p:nvPr>
        </p:nvSpPr>
        <p:spPr>
          <a:xfrm>
            <a:off x="971600" y="1412776"/>
            <a:ext cx="7772400" cy="4752528"/>
          </a:xfrm>
        </p:spPr>
        <p:txBody>
          <a:bodyPr/>
          <a:lstStyle/>
          <a:p>
            <a:r>
              <a:rPr kumimoji="1" lang="ja-JP" altLang="en-US" dirty="0" smtClean="0"/>
              <a:t>コミュニケーション課題は、例えば</a:t>
            </a:r>
            <a:endParaRPr kumimoji="1" lang="en-US" altLang="ja-JP" dirty="0" smtClean="0"/>
          </a:p>
          <a:p>
            <a:endParaRPr kumimoji="1" lang="en-US" altLang="ja-JP" dirty="0" smtClean="0"/>
          </a:p>
          <a:p>
            <a:r>
              <a:rPr lang="ja-JP" altLang="en-US" dirty="0" smtClean="0"/>
              <a:t>チーム</a:t>
            </a:r>
            <a:r>
              <a:rPr lang="en-US" altLang="ja-JP" dirty="0" smtClean="0"/>
              <a:t>『</a:t>
            </a:r>
            <a:r>
              <a:rPr lang="ja-JP" altLang="en-US" dirty="0" smtClean="0"/>
              <a:t>紅</a:t>
            </a:r>
            <a:r>
              <a:rPr lang="en-US" altLang="ja-JP" dirty="0" smtClean="0"/>
              <a:t>』</a:t>
            </a:r>
            <a:r>
              <a:rPr lang="ja-JP" altLang="en-US" dirty="0" smtClean="0"/>
              <a:t>の</a:t>
            </a:r>
            <a:r>
              <a:rPr lang="ja-JP" altLang="en-US" dirty="0"/>
              <a:t>課題</a:t>
            </a:r>
            <a:r>
              <a:rPr lang="ja-JP" altLang="en-US" dirty="0" smtClean="0"/>
              <a:t>：</a:t>
            </a:r>
            <a:endParaRPr lang="en-US" altLang="ja-JP" dirty="0" smtClean="0"/>
          </a:p>
          <a:p>
            <a:r>
              <a:rPr lang="ja-JP" altLang="en-US" dirty="0" smtClean="0"/>
              <a:t>「</a:t>
            </a:r>
            <a:r>
              <a:rPr lang="ja-JP" altLang="en-US" dirty="0"/>
              <a:t>低線量被曝はどこまで</a:t>
            </a:r>
            <a:r>
              <a:rPr lang="ja-JP" altLang="en-US" dirty="0" smtClean="0"/>
              <a:t>安全か</a:t>
            </a:r>
            <a:r>
              <a:rPr lang="ja-JP" altLang="en-US" dirty="0" smtClean="0"/>
              <a:t>」</a:t>
            </a:r>
            <a:endParaRPr lang="ja-JP" altLang="en-US" dirty="0"/>
          </a:p>
          <a:p>
            <a:endParaRPr lang="en-US" altLang="ja-JP" dirty="0" smtClean="0"/>
          </a:p>
          <a:p>
            <a:r>
              <a:rPr lang="ja-JP" altLang="en-US" dirty="0" smtClean="0"/>
              <a:t>チーム</a:t>
            </a:r>
            <a:r>
              <a:rPr lang="en-US" altLang="ja-JP" dirty="0" smtClean="0"/>
              <a:t>『</a:t>
            </a:r>
            <a:r>
              <a:rPr lang="ja-JP" altLang="en-US" dirty="0" smtClean="0"/>
              <a:t>白</a:t>
            </a:r>
            <a:r>
              <a:rPr lang="en-US" altLang="ja-JP" dirty="0" smtClean="0"/>
              <a:t>』</a:t>
            </a:r>
            <a:r>
              <a:rPr lang="ja-JP" altLang="en-US" dirty="0" smtClean="0"/>
              <a:t>の課題：</a:t>
            </a:r>
            <a:endParaRPr lang="ja-JP" altLang="en-US" dirty="0"/>
          </a:p>
          <a:p>
            <a:r>
              <a:rPr lang="ja-JP" altLang="en-US" dirty="0"/>
              <a:t>「バイオレメディエーション技術はどこまで安全か</a:t>
            </a:r>
            <a:r>
              <a:rPr lang="ja-JP" altLang="en-US" dirty="0" smtClean="0"/>
              <a:t>」</a:t>
            </a:r>
            <a:endParaRPr lang="ja-JP" altLang="en-US"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6</a:t>
            </a:fld>
            <a:endParaRPr lang="en-US" altLang="ja-JP"/>
          </a:p>
        </p:txBody>
      </p:sp>
    </p:spTree>
    <p:extLst>
      <p:ext uri="{BB962C8B-B14F-4D97-AF65-F5344CB8AC3E}">
        <p14:creationId xmlns:p14="http://schemas.microsoft.com/office/powerpoint/2010/main" val="3188186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171400"/>
            <a:ext cx="7793037" cy="1143000"/>
          </a:xfrm>
        </p:spPr>
        <p:txBody>
          <a:bodyPr/>
          <a:lstStyle/>
          <a:p>
            <a:r>
              <a:rPr kumimoji="1" lang="ja-JP" altLang="en-US" dirty="0" smtClean="0"/>
              <a:t>チーム構成</a:t>
            </a:r>
            <a:endParaRPr kumimoji="1" lang="ja-JP" altLang="en-US" dirty="0"/>
          </a:p>
        </p:txBody>
      </p:sp>
      <p:sp>
        <p:nvSpPr>
          <p:cNvPr id="3" name="コンテンツ プレースホルダー 2"/>
          <p:cNvSpPr>
            <a:spLocks noGrp="1"/>
          </p:cNvSpPr>
          <p:nvPr>
            <p:ph idx="1"/>
          </p:nvPr>
        </p:nvSpPr>
        <p:spPr>
          <a:xfrm>
            <a:off x="899592" y="1124744"/>
            <a:ext cx="7992888" cy="5256584"/>
          </a:xfrm>
        </p:spPr>
        <p:txBody>
          <a:bodyPr/>
          <a:lstStyle/>
          <a:p>
            <a:r>
              <a:rPr lang="ja-JP" altLang="en-US" sz="2800" dirty="0"/>
              <a:t>チーム</a:t>
            </a:r>
            <a:r>
              <a:rPr kumimoji="1" lang="en-US" altLang="ja-JP" sz="2800" dirty="0" smtClean="0"/>
              <a:t>『</a:t>
            </a:r>
            <a:r>
              <a:rPr kumimoji="1" lang="ja-JP" altLang="en-US" sz="2800" dirty="0" smtClean="0"/>
              <a:t>紅</a:t>
            </a:r>
            <a:r>
              <a:rPr lang="en-US" altLang="ja-JP" sz="2800" dirty="0" smtClean="0"/>
              <a:t>』</a:t>
            </a:r>
            <a:r>
              <a:rPr lang="ja-JP" altLang="en-US" sz="2800" dirty="0" err="1" smtClean="0"/>
              <a:t>、</a:t>
            </a:r>
            <a:r>
              <a:rPr lang="ja-JP" altLang="en-US" sz="2800" dirty="0"/>
              <a:t>チーム</a:t>
            </a:r>
            <a:r>
              <a:rPr lang="en-US" altLang="ja-JP" sz="2800" dirty="0" smtClean="0"/>
              <a:t>『</a:t>
            </a:r>
            <a:r>
              <a:rPr kumimoji="1" lang="ja-JP" altLang="en-US" sz="2800" dirty="0" smtClean="0"/>
              <a:t>白</a:t>
            </a:r>
            <a:r>
              <a:rPr lang="en-US" altLang="ja-JP" sz="2800" dirty="0" smtClean="0"/>
              <a:t>』</a:t>
            </a:r>
            <a:r>
              <a:rPr kumimoji="1" lang="ja-JP" altLang="en-US" sz="2800" dirty="0" smtClean="0"/>
              <a:t>を作る　それぞれ５～６名</a:t>
            </a:r>
            <a:endParaRPr kumimoji="1" lang="en-US" altLang="ja-JP" sz="2800" dirty="0" smtClean="0"/>
          </a:p>
          <a:p>
            <a:r>
              <a:rPr lang="ja-JP" altLang="en-US" sz="2800" dirty="0"/>
              <a:t>それぞれ</a:t>
            </a:r>
            <a:r>
              <a:rPr lang="ja-JP" altLang="en-US" sz="2800" dirty="0" smtClean="0"/>
              <a:t>のチームに、キャプテン、記録係が必要</a:t>
            </a:r>
            <a:endParaRPr lang="en-US" altLang="ja-JP" sz="2800" dirty="0" smtClean="0"/>
          </a:p>
          <a:p>
            <a:r>
              <a:rPr kumimoji="1" lang="ja-JP" altLang="en-US" sz="2800" dirty="0" smtClean="0"/>
              <a:t>キャプテンの持つべき特性＝他人を観察する能力の高い人という観点から、チーム構成員が自分達で選定。キャプテンが記録係を依頼する。</a:t>
            </a:r>
            <a:endParaRPr kumimoji="1" lang="en-US" altLang="ja-JP" sz="2800" dirty="0" smtClean="0"/>
          </a:p>
          <a:p>
            <a:r>
              <a:rPr lang="ja-JP" altLang="en-US" sz="2800" dirty="0" smtClean="0"/>
              <a:t>それぞれのチーム内は、「出し手」と「受け手」に分ける。出し手の作業の方が多いので、多めの人数を要する。</a:t>
            </a:r>
            <a:endParaRPr lang="en-US" altLang="ja-JP" sz="2800" dirty="0" smtClean="0"/>
          </a:p>
          <a:p>
            <a:r>
              <a:rPr lang="ja-JP" altLang="en-US" sz="2800" dirty="0" smtClean="0"/>
              <a:t>課題</a:t>
            </a:r>
            <a:r>
              <a:rPr lang="ja-JP" altLang="en-US" sz="2800" dirty="0"/>
              <a:t>に</a:t>
            </a:r>
            <a:r>
              <a:rPr lang="ja-JP" altLang="en-US" sz="2800" dirty="0" smtClean="0"/>
              <a:t>ついての専門性が高い順に「出し手」を選択、「受け手」は市民感覚の高い順に選択する。</a:t>
            </a:r>
            <a:endParaRPr lang="en-US" altLang="ja-JP" sz="2800" dirty="0" smtClean="0"/>
          </a:p>
          <a:p>
            <a:endParaRPr lang="en-US" altLang="ja-JP" sz="2800" dirty="0" smtClean="0"/>
          </a:p>
          <a:p>
            <a:endParaRPr kumimoji="1" lang="en-US" altLang="ja-JP" sz="28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7</a:t>
            </a:fld>
            <a:endParaRPr lang="en-US" altLang="ja-JP"/>
          </a:p>
        </p:txBody>
      </p:sp>
    </p:spTree>
    <p:extLst>
      <p:ext uri="{BB962C8B-B14F-4D97-AF65-F5344CB8AC3E}">
        <p14:creationId xmlns:p14="http://schemas.microsoft.com/office/powerpoint/2010/main" val="196018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308" y="197768"/>
            <a:ext cx="7793037" cy="710952"/>
          </a:xfrm>
        </p:spPr>
        <p:txBody>
          <a:bodyPr/>
          <a:lstStyle/>
          <a:p>
            <a:r>
              <a:rPr kumimoji="1" lang="ja-JP" altLang="en-US" dirty="0" smtClean="0"/>
              <a:t>紅白両チームの編成</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8</a:t>
            </a:fld>
            <a:endParaRPr lang="en-US" altLang="ja-JP"/>
          </a:p>
        </p:txBody>
      </p:sp>
      <p:sp>
        <p:nvSpPr>
          <p:cNvPr id="6" name="円/楕円 5"/>
          <p:cNvSpPr/>
          <p:nvPr/>
        </p:nvSpPr>
        <p:spPr bwMode="auto">
          <a:xfrm>
            <a:off x="467544" y="1340768"/>
            <a:ext cx="3816424" cy="4896544"/>
          </a:xfrm>
          <a:prstGeom prst="ellipse">
            <a:avLst/>
          </a:prstGeom>
          <a:solidFill>
            <a:srgbClr val="FF0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7" name="円/楕円 6"/>
          <p:cNvSpPr/>
          <p:nvPr/>
        </p:nvSpPr>
        <p:spPr bwMode="auto">
          <a:xfrm>
            <a:off x="5148064" y="1340768"/>
            <a:ext cx="3816424" cy="4896544"/>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8" name="テキスト ボックス 7"/>
          <p:cNvSpPr txBox="1"/>
          <p:nvPr/>
        </p:nvSpPr>
        <p:spPr>
          <a:xfrm>
            <a:off x="1953349" y="1772816"/>
            <a:ext cx="800219" cy="461665"/>
          </a:xfrm>
          <a:prstGeom prst="rect">
            <a:avLst/>
          </a:prstGeom>
          <a:noFill/>
        </p:spPr>
        <p:txBody>
          <a:bodyPr wrap="none" rtlCol="0">
            <a:spAutoFit/>
          </a:bodyPr>
          <a:lstStyle/>
          <a:p>
            <a:r>
              <a:rPr lang="en-US" altLang="ja-JP" dirty="0" smtClean="0">
                <a:solidFill>
                  <a:schemeClr val="bg1"/>
                </a:solidFill>
              </a:rPr>
              <a:t>『</a:t>
            </a:r>
            <a:r>
              <a:rPr lang="ja-JP" altLang="en-US" dirty="0" smtClean="0">
                <a:solidFill>
                  <a:schemeClr val="bg1"/>
                </a:solidFill>
              </a:rPr>
              <a:t>紅</a:t>
            </a:r>
            <a:r>
              <a:rPr lang="en-US" altLang="ja-JP" dirty="0" smtClean="0">
                <a:solidFill>
                  <a:schemeClr val="bg1"/>
                </a:solidFill>
              </a:rPr>
              <a:t>』</a:t>
            </a:r>
          </a:p>
        </p:txBody>
      </p:sp>
      <p:sp>
        <p:nvSpPr>
          <p:cNvPr id="9" name="テキスト ボックス 8"/>
          <p:cNvSpPr txBox="1"/>
          <p:nvPr/>
        </p:nvSpPr>
        <p:spPr>
          <a:xfrm>
            <a:off x="6646693" y="1772816"/>
            <a:ext cx="800219" cy="461665"/>
          </a:xfrm>
          <a:prstGeom prst="rect">
            <a:avLst/>
          </a:prstGeom>
          <a:noFill/>
        </p:spPr>
        <p:txBody>
          <a:bodyPr wrap="none" rtlCol="0">
            <a:spAutoFit/>
          </a:bodyPr>
          <a:lstStyle/>
          <a:p>
            <a:r>
              <a:rPr lang="en-US" altLang="ja-JP" dirty="0" smtClean="0"/>
              <a:t>『</a:t>
            </a:r>
            <a:r>
              <a:rPr lang="ja-JP" altLang="en-US" dirty="0" smtClean="0"/>
              <a:t>白</a:t>
            </a:r>
            <a:r>
              <a:rPr lang="en-US" altLang="ja-JP" dirty="0"/>
              <a:t>』</a:t>
            </a:r>
            <a:endParaRPr kumimoji="1" lang="ja-JP" altLang="en-US" dirty="0"/>
          </a:p>
        </p:txBody>
      </p:sp>
      <p:sp>
        <p:nvSpPr>
          <p:cNvPr id="10" name="角丸四角形 9"/>
          <p:cNvSpPr/>
          <p:nvPr/>
        </p:nvSpPr>
        <p:spPr bwMode="auto">
          <a:xfrm>
            <a:off x="1120243" y="2348880"/>
            <a:ext cx="2511030" cy="1328023"/>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bg1"/>
                </a:solidFill>
                <a:effectLst/>
                <a:latin typeface="Tahoma" pitchFamily="34" charset="0"/>
                <a:ea typeface="ＭＳ Ｐゴシック" pitchFamily="50" charset="-128"/>
              </a:rPr>
              <a:t>３～４名　</a:t>
            </a:r>
            <a:endParaRPr kumimoji="1" lang="en-US" altLang="ja-JP" sz="2400" b="0" i="0" u="none" strike="noStrike" cap="none" normalizeH="0" baseline="0" dirty="0" smtClean="0">
              <a:ln>
                <a:noFill/>
              </a:ln>
              <a:solidFill>
                <a:schemeClr val="bg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bg1"/>
                </a:solidFill>
                <a:effectLst/>
                <a:latin typeface="Tahoma" pitchFamily="34" charset="0"/>
                <a:ea typeface="ＭＳ Ｐゴシック" pitchFamily="50" charset="-128"/>
              </a:rPr>
              <a:t>　コミュニケータ　</a:t>
            </a:r>
            <a:endParaRPr kumimoji="1" lang="en-US" altLang="ja-JP" sz="2400" b="0" i="0" u="none" strike="noStrike" cap="none" normalizeH="0" baseline="0" dirty="0" smtClean="0">
              <a:ln>
                <a:noFill/>
              </a:ln>
              <a:solidFill>
                <a:schemeClr val="bg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smtClean="0">
                <a:solidFill>
                  <a:schemeClr val="bg1"/>
                </a:solidFill>
                <a:ea typeface="ＭＳ Ｐゴシック" pitchFamily="50" charset="-128"/>
              </a:rPr>
              <a:t>＝出し手</a:t>
            </a:r>
            <a:r>
              <a:rPr lang="ja-JP" altLang="en-US" dirty="0" smtClean="0">
                <a:solidFill>
                  <a:schemeClr val="bg1"/>
                </a:solidFill>
                <a:ea typeface="ＭＳ Ｐゴシック" pitchFamily="50" charset="-128"/>
              </a:rPr>
              <a:t>担当</a:t>
            </a:r>
            <a:endParaRPr kumimoji="1" lang="ja-JP" altLang="en-US" sz="2400" b="0" i="0" u="none" strike="noStrike" cap="none" normalizeH="0" baseline="0" dirty="0" smtClean="0">
              <a:ln>
                <a:noFill/>
              </a:ln>
              <a:solidFill>
                <a:schemeClr val="bg1"/>
              </a:solidFill>
              <a:effectLst/>
              <a:ea typeface="ＭＳ Ｐゴシック" pitchFamily="50" charset="-128"/>
            </a:endParaRPr>
          </a:p>
        </p:txBody>
      </p:sp>
      <p:sp>
        <p:nvSpPr>
          <p:cNvPr id="11" name="角丸四角形 10"/>
          <p:cNvSpPr/>
          <p:nvPr/>
        </p:nvSpPr>
        <p:spPr bwMode="auto">
          <a:xfrm>
            <a:off x="1072346" y="4150415"/>
            <a:ext cx="2606819" cy="1328023"/>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bg1"/>
                </a:solidFill>
                <a:effectLst/>
                <a:latin typeface="Tahoma" pitchFamily="34" charset="0"/>
                <a:ea typeface="ＭＳ Ｐゴシック" pitchFamily="50" charset="-128"/>
              </a:rPr>
              <a:t>２～３名</a:t>
            </a:r>
            <a:endParaRPr kumimoji="1" lang="en-US" altLang="ja-JP" sz="2400" b="0" i="0" u="none" strike="noStrike" cap="none" normalizeH="0" baseline="0" dirty="0" smtClean="0">
              <a:ln>
                <a:noFill/>
              </a:ln>
              <a:solidFill>
                <a:schemeClr val="bg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smtClean="0">
                <a:solidFill>
                  <a:schemeClr val="bg1"/>
                </a:solidFill>
                <a:ea typeface="ＭＳ Ｐゴシック" pitchFamily="50" charset="-128"/>
              </a:rPr>
              <a:t>コミュニケーション</a:t>
            </a:r>
            <a:endParaRPr lang="en-US" altLang="ja-JP" dirty="0" smtClean="0">
              <a:solidFill>
                <a:schemeClr val="bg1"/>
              </a:solidFill>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bg1"/>
                </a:solidFill>
                <a:effectLst/>
                <a:latin typeface="Tahoma" pitchFamily="34" charset="0"/>
                <a:ea typeface="ＭＳ Ｐゴシック" pitchFamily="50" charset="-128"/>
              </a:rPr>
              <a:t>の受け手担当</a:t>
            </a:r>
          </a:p>
        </p:txBody>
      </p:sp>
      <p:sp>
        <p:nvSpPr>
          <p:cNvPr id="12" name="角丸四角形 11"/>
          <p:cNvSpPr/>
          <p:nvPr/>
        </p:nvSpPr>
        <p:spPr bwMode="auto">
          <a:xfrm>
            <a:off x="5800759" y="2348880"/>
            <a:ext cx="2511030" cy="1328023"/>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Tahoma" pitchFamily="34" charset="0"/>
                <a:ea typeface="ＭＳ Ｐゴシック" pitchFamily="50" charset="-128"/>
              </a:rPr>
              <a:t>３～４名　</a:t>
            </a:r>
            <a:endParaRPr kumimoji="1" lang="en-US" altLang="ja-JP" sz="2400" b="0" i="0" u="none" strike="noStrike" cap="none" normalizeH="0" baseline="0" dirty="0" smtClean="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Tahoma" pitchFamily="34" charset="0"/>
                <a:ea typeface="ＭＳ Ｐゴシック" pitchFamily="50" charset="-128"/>
              </a:rPr>
              <a:t>　コミュニケータ　</a:t>
            </a:r>
            <a:endParaRPr kumimoji="1" lang="en-US" altLang="ja-JP" sz="2400" b="0" i="0" u="none" strike="noStrike" cap="none" normalizeH="0" baseline="0" dirty="0" smtClean="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smtClean="0">
                <a:ea typeface="ＭＳ Ｐゴシック" pitchFamily="50" charset="-128"/>
              </a:rPr>
              <a:t>＝出し手</a:t>
            </a:r>
            <a:r>
              <a:rPr lang="ja-JP" altLang="en-US" dirty="0" smtClean="0">
                <a:ea typeface="ＭＳ Ｐゴシック" pitchFamily="50" charset="-128"/>
              </a:rPr>
              <a:t>担当</a:t>
            </a:r>
            <a:endParaRPr kumimoji="1" lang="ja-JP" altLang="en-US" sz="2400" b="0" i="0" u="none" strike="noStrike" cap="none" normalizeH="0" baseline="0" dirty="0" smtClean="0">
              <a:ln>
                <a:noFill/>
              </a:ln>
              <a:solidFill>
                <a:schemeClr val="tx1"/>
              </a:solidFill>
              <a:effectLst/>
              <a:latin typeface="Tahoma" pitchFamily="34" charset="0"/>
              <a:ea typeface="ＭＳ Ｐゴシック" pitchFamily="50" charset="-128"/>
            </a:endParaRPr>
          </a:p>
        </p:txBody>
      </p:sp>
      <p:sp>
        <p:nvSpPr>
          <p:cNvPr id="13" name="角丸四角形 12"/>
          <p:cNvSpPr/>
          <p:nvPr/>
        </p:nvSpPr>
        <p:spPr bwMode="auto">
          <a:xfrm>
            <a:off x="5752866" y="4149079"/>
            <a:ext cx="2606819" cy="1328023"/>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Tahoma" pitchFamily="34" charset="0"/>
                <a:ea typeface="ＭＳ Ｐゴシック" pitchFamily="50" charset="-128"/>
              </a:rPr>
              <a:t>２～３名</a:t>
            </a:r>
            <a:endParaRPr kumimoji="1" lang="en-US" altLang="ja-JP" sz="2400" b="0" i="0" u="none" strike="noStrike" cap="none" normalizeH="0" baseline="0" dirty="0" smtClean="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smtClean="0">
                <a:ea typeface="ＭＳ Ｐゴシック" pitchFamily="50" charset="-128"/>
              </a:rPr>
              <a:t>コミュニケーション</a:t>
            </a:r>
            <a:endParaRPr lang="en-US" altLang="ja-JP"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Tahoma" pitchFamily="34" charset="0"/>
                <a:ea typeface="ＭＳ Ｐゴシック" pitchFamily="50" charset="-128"/>
              </a:rPr>
              <a:t>の受け手担当</a:t>
            </a:r>
          </a:p>
        </p:txBody>
      </p:sp>
      <p:sp>
        <p:nvSpPr>
          <p:cNvPr id="14" name="左右矢印 13"/>
          <p:cNvSpPr/>
          <p:nvPr/>
        </p:nvSpPr>
        <p:spPr bwMode="auto">
          <a:xfrm rot="1645945">
            <a:off x="3479591" y="3560279"/>
            <a:ext cx="2443580" cy="792088"/>
          </a:xfrm>
          <a:prstGeom prst="leftRightArrow">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15" name="左右矢印 14"/>
          <p:cNvSpPr/>
          <p:nvPr/>
        </p:nvSpPr>
        <p:spPr bwMode="auto">
          <a:xfrm rot="19822513">
            <a:off x="3529293" y="3555747"/>
            <a:ext cx="2422904" cy="792088"/>
          </a:xfrm>
          <a:prstGeom prst="leftRightArrow">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Tree>
    <p:extLst>
      <p:ext uri="{BB962C8B-B14F-4D97-AF65-F5344CB8AC3E}">
        <p14:creationId xmlns:p14="http://schemas.microsoft.com/office/powerpoint/2010/main" val="1725476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617538"/>
            <a:ext cx="7793037" cy="795238"/>
          </a:xfrm>
        </p:spPr>
        <p:txBody>
          <a:bodyPr/>
          <a:lstStyle/>
          <a:p>
            <a:r>
              <a:rPr kumimoji="1" lang="ja-JP" altLang="en-US" dirty="0" smtClean="0"/>
              <a:t>時間割　１日半のコース</a:t>
            </a:r>
            <a:endParaRPr kumimoji="1" lang="ja-JP" altLang="en-US" dirty="0"/>
          </a:p>
        </p:txBody>
      </p:sp>
      <p:sp>
        <p:nvSpPr>
          <p:cNvPr id="3" name="コンテンツ プレースホルダー 2"/>
          <p:cNvSpPr>
            <a:spLocks noGrp="1"/>
          </p:cNvSpPr>
          <p:nvPr>
            <p:ph idx="1"/>
          </p:nvPr>
        </p:nvSpPr>
        <p:spPr>
          <a:xfrm>
            <a:off x="1182688" y="1556792"/>
            <a:ext cx="7772400" cy="4575721"/>
          </a:xfrm>
        </p:spPr>
        <p:txBody>
          <a:bodyPr/>
          <a:lstStyle/>
          <a:p>
            <a:r>
              <a:rPr kumimoji="1" lang="ja-JP" altLang="en-US" dirty="0" smtClean="0"/>
              <a:t>初日は　午後から開催</a:t>
            </a:r>
            <a:endParaRPr kumimoji="1" lang="en-US" altLang="ja-JP" dirty="0" smtClean="0"/>
          </a:p>
          <a:p>
            <a:r>
              <a:rPr lang="ja-JP" altLang="en-US" dirty="0" smtClean="0"/>
              <a:t>二日目は　朝から開始し、夕刻に終了</a:t>
            </a:r>
            <a:endParaRPr lang="en-US" altLang="ja-JP" dirty="0" smtClean="0"/>
          </a:p>
          <a:p>
            <a:endParaRPr kumimoji="1" lang="en-US" altLang="ja-JP" dirty="0" smtClean="0"/>
          </a:p>
          <a:p>
            <a:r>
              <a:rPr lang="ja-JP" altLang="en-US" dirty="0" smtClean="0"/>
              <a:t>初日</a:t>
            </a:r>
            <a:endParaRPr lang="en-US" altLang="ja-JP" dirty="0" smtClean="0"/>
          </a:p>
          <a:p>
            <a:r>
              <a:rPr lang="ja-JP" altLang="en-US" dirty="0" smtClean="0"/>
              <a:t>１３：３０スタート</a:t>
            </a:r>
            <a:endParaRPr lang="en-US" altLang="ja-JP" dirty="0" smtClean="0"/>
          </a:p>
          <a:p>
            <a:pPr lvl="1"/>
            <a:r>
              <a:rPr lang="ja-JP" altLang="en-US" dirty="0" smtClean="0"/>
              <a:t>道場</a:t>
            </a:r>
            <a:r>
              <a:rPr lang="ja-JP" altLang="en-US" dirty="0"/>
              <a:t>主から</a:t>
            </a:r>
            <a:r>
              <a:rPr kumimoji="1" lang="ja-JP" altLang="en-US" dirty="0" smtClean="0"/>
              <a:t>チーム分けの発表</a:t>
            </a:r>
            <a:endParaRPr kumimoji="1" lang="en-US" altLang="ja-JP" dirty="0" smtClean="0"/>
          </a:p>
          <a:p>
            <a:pPr lvl="1"/>
            <a:r>
              <a:rPr lang="ja-JP" altLang="en-US" dirty="0" smtClean="0"/>
              <a:t>プログラム全体の簡単な説明</a:t>
            </a:r>
            <a:endParaRPr lang="en-US" altLang="ja-JP" dirty="0" smtClean="0"/>
          </a:p>
          <a:p>
            <a:pPr lvl="1"/>
            <a:r>
              <a:rPr kumimoji="1" lang="ja-JP" altLang="en-US" dirty="0" smtClean="0"/>
              <a:t>チームに分かれて、キャプテン、記録係の選任</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387D70B4-FC39-4B40-8B84-2146CD858D4C}" type="slidenum">
              <a:rPr lang="en-US" altLang="ja-JP" smtClean="0"/>
              <a:pPr>
                <a:defRPr/>
              </a:pPr>
              <a:t>9</a:t>
            </a:fld>
            <a:endParaRPr lang="en-US" altLang="ja-JP"/>
          </a:p>
        </p:txBody>
      </p:sp>
    </p:spTree>
    <p:extLst>
      <p:ext uri="{BB962C8B-B14F-4D97-AF65-F5344CB8AC3E}">
        <p14:creationId xmlns:p14="http://schemas.microsoft.com/office/powerpoint/2010/main" val="2368669781"/>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cap="flat" cmpd="sng" algn="ctr">
          <a:solidFill>
            <a:schemeClr val="tx1"/>
          </a:solidFill>
          <a:prstDash val="solid"/>
          <a:round/>
          <a:headEnd type="none" w="med" len="med"/>
          <a:tailEnd type="none" w="med" len="med"/>
        </a:ln>
        <a:effectLst/>
      </a:spPr>
      <a:bodyPr vert="horz" wrap="none" lIns="91440" tIns="45720" rIns="91440" bIns="45720" numCol="1" rtlCol="0"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sz="24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noFill/>
        <a:ln w="19050" cap="flat" cmpd="sng" algn="ctr">
          <a:solidFill>
            <a:schemeClr val="accent5">
              <a:lumMod val="25000"/>
            </a:schemeClr>
          </a:solidFill>
          <a:prstDash val="solid"/>
          <a:round/>
          <a:headEnd type="none" w="med" len="med"/>
          <a:tailEnd type="none"/>
        </a:ln>
        <a:effectLst/>
      </a:spPr>
      <a:body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12926</TotalTime>
  <Words>402</Words>
  <Application>Microsoft Office PowerPoint</Application>
  <PresentationFormat>画面に合わせる (4:3)</PresentationFormat>
  <Paragraphs>115</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Blends</vt:lpstr>
      <vt:lpstr>リスク・コミュニケーション道場</vt:lpstr>
      <vt:lpstr>『道場』とは何か</vt:lpstr>
      <vt:lpstr>リスコミが難しい理由</vt:lpstr>
      <vt:lpstr>リスク・コミュニケーションの到達点</vt:lpstr>
      <vt:lpstr>出し手側が準備すべき手法と情報</vt:lpstr>
      <vt:lpstr>コミュニケーション課題の選定</vt:lpstr>
      <vt:lpstr>チーム構成</vt:lpstr>
      <vt:lpstr>紅白両チームの編成</vt:lpstr>
      <vt:lpstr>時間割　１日半のコース</vt:lpstr>
      <vt:lpstr>PowerPoint プレゼンテーション</vt:lpstr>
      <vt:lpstr>PowerPoint プレゼンテーション</vt:lpstr>
      <vt:lpstr>PowerPoint プレゼンテーション</vt:lpstr>
    </vt:vector>
  </TitlesOfParts>
  <Company>IIS, 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ＬＣＡ講義全部　東北大学使用版</dc:title>
  <dc:creator>I.YASUI</dc:creator>
  <cp:lastModifiedBy>IY</cp:lastModifiedBy>
  <cp:revision>596</cp:revision>
  <cp:lastPrinted>2013-05-23T07:55:08Z</cp:lastPrinted>
  <dcterms:created xsi:type="dcterms:W3CDTF">1998-06-10T07:02:56Z</dcterms:created>
  <dcterms:modified xsi:type="dcterms:W3CDTF">2013-06-02T06:48:40Z</dcterms:modified>
</cp:coreProperties>
</file>