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handoutMasterIdLst>
    <p:handoutMasterId r:id="rId25"/>
  </p:handoutMasterIdLst>
  <p:sldIdLst>
    <p:sldId id="3104" r:id="rId2"/>
    <p:sldId id="3165" r:id="rId3"/>
    <p:sldId id="3163" r:id="rId4"/>
    <p:sldId id="3164" r:id="rId5"/>
    <p:sldId id="3129" r:id="rId6"/>
    <p:sldId id="3145" r:id="rId7"/>
    <p:sldId id="3147" r:id="rId8"/>
    <p:sldId id="3148" r:id="rId9"/>
    <p:sldId id="3149" r:id="rId10"/>
    <p:sldId id="3150" r:id="rId11"/>
    <p:sldId id="3151" r:id="rId12"/>
    <p:sldId id="3152" r:id="rId13"/>
    <p:sldId id="3153" r:id="rId14"/>
    <p:sldId id="3154" r:id="rId15"/>
    <p:sldId id="3155" r:id="rId16"/>
    <p:sldId id="3156" r:id="rId17"/>
    <p:sldId id="3157" r:id="rId18"/>
    <p:sldId id="3158" r:id="rId19"/>
    <p:sldId id="3159" r:id="rId20"/>
    <p:sldId id="3160" r:id="rId21"/>
    <p:sldId id="3161" r:id="rId22"/>
    <p:sldId id="3162" r:id="rId23"/>
  </p:sldIdLst>
  <p:sldSz cx="9144000" cy="6858000" type="screen4x3"/>
  <p:notesSz cx="6858000" cy="9945688"/>
  <p:defaultTextStyle>
    <a:defPPr>
      <a:defRPr lang="ja-JP"/>
    </a:defPPr>
    <a:lvl1pPr algn="l" rtl="0" fontAlgn="base">
      <a:spcBef>
        <a:spcPct val="0"/>
      </a:spcBef>
      <a:spcAft>
        <a:spcPct val="0"/>
      </a:spcAft>
      <a:defRPr kumimoji="1" sz="2400"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EF1DF"/>
    <a:srgbClr val="E7C5A3"/>
    <a:srgbClr val="DECDB4"/>
    <a:srgbClr val="C795B5"/>
    <a:srgbClr val="FF6699"/>
    <a:srgbClr val="A6C488"/>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80" autoAdjust="0"/>
    <p:restoredTop sz="89897" autoAdjust="0"/>
  </p:normalViewPr>
  <p:slideViewPr>
    <p:cSldViewPr snapToGrid="0">
      <p:cViewPr varScale="1">
        <p:scale>
          <a:sx n="56" d="100"/>
          <a:sy n="56" d="100"/>
        </p:scale>
        <p:origin x="-226" y="-91"/>
      </p:cViewPr>
      <p:guideLst>
        <p:guide orient="horz" pos="2160"/>
        <p:guide pos="2880"/>
      </p:guideLst>
    </p:cSldViewPr>
  </p:slideViewPr>
  <p:outlineViewPr>
    <p:cViewPr>
      <p:scale>
        <a:sx n="33" d="100"/>
        <a:sy n="33" d="100"/>
      </p:scale>
      <p:origin x="0" y="-16926"/>
    </p:cViewPr>
  </p:outlineViewPr>
  <p:notesTextViewPr>
    <p:cViewPr>
      <p:scale>
        <a:sx n="100" d="100"/>
        <a:sy n="100" d="100"/>
      </p:scale>
      <p:origin x="0" y="0"/>
    </p:cViewPr>
  </p:notesTextViewPr>
  <p:sorterViewPr>
    <p:cViewPr>
      <p:scale>
        <a:sx n="79" d="100"/>
        <a:sy n="7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IY\Documents\My%20Dropbox\AmmoniaProd.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188679245283001"/>
          <c:y val="0.13649253843269599"/>
          <c:w val="0.67994933469137298"/>
          <c:h val="0.73613838270216203"/>
        </c:manualLayout>
      </c:layout>
      <c:scatterChart>
        <c:scatterStyle val="lineMarker"/>
        <c:varyColors val="0"/>
        <c:ser>
          <c:idx val="0"/>
          <c:order val="0"/>
          <c:spPr>
            <a:ln w="12700">
              <a:solidFill>
                <a:srgbClr val="000080"/>
              </a:solidFill>
              <a:prstDash val="solid"/>
            </a:ln>
          </c:spPr>
          <c:marker>
            <c:symbol val="diamond"/>
            <c:size val="5"/>
            <c:spPr>
              <a:solidFill>
                <a:srgbClr val="000080"/>
              </a:solidFill>
              <a:ln>
                <a:solidFill>
                  <a:srgbClr val="000080"/>
                </a:solidFill>
                <a:prstDash val="solid"/>
              </a:ln>
            </c:spPr>
          </c:marker>
          <c:xVal>
            <c:numRef>
              <c:f>[AmmoniaProd.xls]Sheet1!$A$4:$A$67</c:f>
              <c:numCache>
                <c:formatCode>General</c:formatCode>
                <c:ptCount val="64"/>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numCache>
            </c:numRef>
          </c:xVal>
          <c:yVal>
            <c:numRef>
              <c:f>[AmmoniaProd.xls]Sheet1!$B$4:$B$67</c:f>
              <c:numCache>
                <c:formatCode>#,##0</c:formatCode>
                <c:ptCount val="64"/>
                <c:pt idx="0">
                  <c:v>2380000</c:v>
                </c:pt>
                <c:pt idx="1">
                  <c:v>3330000</c:v>
                </c:pt>
                <c:pt idx="2">
                  <c:v>3950000</c:v>
                </c:pt>
                <c:pt idx="3">
                  <c:v>4560000</c:v>
                </c:pt>
                <c:pt idx="4">
                  <c:v>4810000</c:v>
                </c:pt>
                <c:pt idx="5">
                  <c:v>5240000</c:v>
                </c:pt>
                <c:pt idx="6">
                  <c:v>5300000</c:v>
                </c:pt>
                <c:pt idx="7">
                  <c:v>6450000</c:v>
                </c:pt>
                <c:pt idx="8">
                  <c:v>7300000</c:v>
                </c:pt>
                <c:pt idx="9">
                  <c:v>8070000</c:v>
                </c:pt>
                <c:pt idx="10">
                  <c:v>8620000</c:v>
                </c:pt>
                <c:pt idx="11">
                  <c:v>9270000</c:v>
                </c:pt>
                <c:pt idx="12">
                  <c:v>10800000</c:v>
                </c:pt>
                <c:pt idx="13">
                  <c:v>11800000</c:v>
                </c:pt>
                <c:pt idx="14">
                  <c:v>12900000</c:v>
                </c:pt>
                <c:pt idx="15">
                  <c:v>14000000</c:v>
                </c:pt>
                <c:pt idx="16">
                  <c:v>11900000</c:v>
                </c:pt>
                <c:pt idx="17">
                  <c:v>17100000</c:v>
                </c:pt>
                <c:pt idx="18">
                  <c:v>19400000</c:v>
                </c:pt>
                <c:pt idx="19">
                  <c:v>21800000</c:v>
                </c:pt>
                <c:pt idx="20">
                  <c:v>25000000</c:v>
                </c:pt>
                <c:pt idx="21">
                  <c:v>28700000</c:v>
                </c:pt>
                <c:pt idx="22">
                  <c:v>32100000</c:v>
                </c:pt>
                <c:pt idx="23">
                  <c:v>35900000</c:v>
                </c:pt>
                <c:pt idx="24">
                  <c:v>38800000</c:v>
                </c:pt>
                <c:pt idx="25">
                  <c:v>41100000</c:v>
                </c:pt>
                <c:pt idx="26">
                  <c:v>43000000</c:v>
                </c:pt>
                <c:pt idx="27">
                  <c:v>46700000</c:v>
                </c:pt>
                <c:pt idx="28">
                  <c:v>48400000</c:v>
                </c:pt>
                <c:pt idx="29">
                  <c:v>49500000</c:v>
                </c:pt>
                <c:pt idx="30">
                  <c:v>56900000</c:v>
                </c:pt>
                <c:pt idx="31">
                  <c:v>62000000</c:v>
                </c:pt>
                <c:pt idx="32">
                  <c:v>67200000</c:v>
                </c:pt>
                <c:pt idx="33">
                  <c:v>71100000</c:v>
                </c:pt>
                <c:pt idx="34">
                  <c:v>73600000</c:v>
                </c:pt>
                <c:pt idx="35">
                  <c:v>77000000</c:v>
                </c:pt>
                <c:pt idx="36">
                  <c:v>75900000</c:v>
                </c:pt>
                <c:pt idx="37">
                  <c:v>80400000</c:v>
                </c:pt>
                <c:pt idx="38">
                  <c:v>88600000</c:v>
                </c:pt>
                <c:pt idx="39">
                  <c:v>91000000</c:v>
                </c:pt>
                <c:pt idx="40">
                  <c:v>91100000</c:v>
                </c:pt>
                <c:pt idx="41">
                  <c:v>95100000</c:v>
                </c:pt>
                <c:pt idx="42">
                  <c:v>99300000</c:v>
                </c:pt>
                <c:pt idx="43">
                  <c:v>99300000</c:v>
                </c:pt>
                <c:pt idx="44" formatCode="General">
                  <c:v>97500000</c:v>
                </c:pt>
                <c:pt idx="45">
                  <c:v>93800000</c:v>
                </c:pt>
                <c:pt idx="46">
                  <c:v>93400000</c:v>
                </c:pt>
                <c:pt idx="47">
                  <c:v>91600000</c:v>
                </c:pt>
                <c:pt idx="48">
                  <c:v>93800000</c:v>
                </c:pt>
                <c:pt idx="49">
                  <c:v>100000000</c:v>
                </c:pt>
                <c:pt idx="50">
                  <c:v>105000000</c:v>
                </c:pt>
                <c:pt idx="51">
                  <c:v>103000000</c:v>
                </c:pt>
                <c:pt idx="52">
                  <c:v>104000000</c:v>
                </c:pt>
                <c:pt idx="53">
                  <c:v>107000000</c:v>
                </c:pt>
                <c:pt idx="54">
                  <c:v>108000000</c:v>
                </c:pt>
                <c:pt idx="55">
                  <c:v>105000000</c:v>
                </c:pt>
                <c:pt idx="56">
                  <c:v>109000000</c:v>
                </c:pt>
                <c:pt idx="57">
                  <c:v>110000000</c:v>
                </c:pt>
                <c:pt idx="58" formatCode="General">
                  <c:v>117000000</c:v>
                </c:pt>
                <c:pt idx="59">
                  <c:v>122000000</c:v>
                </c:pt>
                <c:pt idx="60">
                  <c:v>126000000</c:v>
                </c:pt>
                <c:pt idx="61">
                  <c:v>131000000</c:v>
                </c:pt>
                <c:pt idx="62">
                  <c:v>130000000</c:v>
                </c:pt>
                <c:pt idx="63">
                  <c:v>130000000</c:v>
                </c:pt>
              </c:numCache>
            </c:numRef>
          </c:yVal>
          <c:smooth val="0"/>
          <c:extLst xmlns:c16r2="http://schemas.microsoft.com/office/drawing/2015/06/chart">
            <c:ext xmlns:c16="http://schemas.microsoft.com/office/drawing/2014/chart" uri="{C3380CC4-5D6E-409C-BE32-E72D297353CC}">
              <c16:uniqueId val="{00000000-5098-4BB8-A439-1AC7C0FC5030}"/>
            </c:ext>
          </c:extLst>
        </c:ser>
        <c:dLbls>
          <c:showLegendKey val="0"/>
          <c:showVal val="0"/>
          <c:showCatName val="0"/>
          <c:showSerName val="0"/>
          <c:showPercent val="0"/>
          <c:showBubbleSize val="0"/>
        </c:dLbls>
        <c:axId val="166528896"/>
        <c:axId val="172490752"/>
      </c:scatterChart>
      <c:valAx>
        <c:axId val="166528896"/>
        <c:scaling>
          <c:orientation val="minMax"/>
        </c:scaling>
        <c:delete val="0"/>
        <c:axPos val="b"/>
        <c:numFmt formatCode="General" sourceLinked="1"/>
        <c:majorTickMark val="in"/>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ＭＳ Ｐゴシック"/>
                <a:ea typeface="ＭＳ Ｐゴシック"/>
                <a:cs typeface="ＭＳ Ｐゴシック"/>
              </a:defRPr>
            </a:pPr>
            <a:endParaRPr lang="ja-JP"/>
          </a:p>
        </c:txPr>
        <c:crossAx val="172490752"/>
        <c:crosses val="autoZero"/>
        <c:crossBetween val="midCat"/>
      </c:valAx>
      <c:valAx>
        <c:axId val="172490752"/>
        <c:scaling>
          <c:orientation val="minMax"/>
        </c:scaling>
        <c:delete val="0"/>
        <c:axPos val="l"/>
        <c:majorGridlines>
          <c:spPr>
            <a:ln w="3175">
              <a:solidFill>
                <a:srgbClr val="000000"/>
              </a:solidFill>
              <a:prstDash val="solid"/>
            </a:ln>
          </c:spPr>
        </c:majorGridlines>
        <c:numFmt formatCode="#,##0" sourceLinked="1"/>
        <c:majorTickMark val="in"/>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ＭＳ Ｐゴシック"/>
                <a:ea typeface="ＭＳ Ｐゴシック"/>
                <a:cs typeface="ＭＳ Ｐゴシック"/>
              </a:defRPr>
            </a:pPr>
            <a:endParaRPr lang="ja-JP"/>
          </a:p>
        </c:txPr>
        <c:crossAx val="166528896"/>
        <c:crosses val="autoZero"/>
        <c:crossBetween val="midCat"/>
      </c:valAx>
      <c:spPr>
        <a:solidFill>
          <a:srgbClr val="C0C0C0"/>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0.31476</cdr:x>
      <cdr:y>0.03238</cdr:y>
    </cdr:from>
    <cdr:to>
      <cdr:x>0.75746</cdr:x>
      <cdr:y>0.11429</cdr:y>
    </cdr:to>
    <cdr:sp macro="" textlink="">
      <cdr:nvSpPr>
        <cdr:cNvPr id="2" name="テキスト ボックス 1"/>
        <cdr:cNvSpPr txBox="1"/>
      </cdr:nvSpPr>
      <cdr:spPr>
        <a:xfrm xmlns:a="http://schemas.openxmlformats.org/drawingml/2006/main">
          <a:off x="2410487" y="161924"/>
          <a:ext cx="3390238" cy="4095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2000" dirty="0"/>
            <a:t>Nitrogen Fixed   Metric Tons</a:t>
          </a:r>
        </a:p>
        <a:p xmlns:a="http://schemas.openxmlformats.org/drawingml/2006/main">
          <a:endParaRPr lang="ja-JP" alt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5875" y="-17463"/>
            <a:ext cx="2947988" cy="534988"/>
          </a:xfrm>
          <a:prstGeom prst="rect">
            <a:avLst/>
          </a:prstGeom>
          <a:noFill/>
          <a:ln w="9525">
            <a:noFill/>
            <a:miter lim="800000"/>
            <a:headEnd/>
            <a:tailEnd/>
          </a:ln>
          <a:effectLst/>
        </p:spPr>
        <p:txBody>
          <a:bodyPr vert="horz" wrap="square" lIns="19009" tIns="0" rIns="19009" bIns="0" numCol="1" anchor="t" anchorCtr="0" compatLnSpc="1">
            <a:prstTxWarp prst="textNoShape">
              <a:avLst/>
            </a:prstTxWarp>
          </a:bodyPr>
          <a:lstStyle>
            <a:lvl1pPr algn="l" defTabSz="760413">
              <a:defRPr sz="1000" i="1">
                <a:latin typeface="Times New Roman" pitchFamily="18" charset="0"/>
                <a:ea typeface="ＭＳ Ｐゴシック" pitchFamily="50" charset="-128"/>
              </a:defRPr>
            </a:lvl1pPr>
          </a:lstStyle>
          <a:p>
            <a:pPr>
              <a:defRPr/>
            </a:pPr>
            <a:endParaRPr lang="en-US" altLang="ja-JP"/>
          </a:p>
        </p:txBody>
      </p:sp>
      <p:sp>
        <p:nvSpPr>
          <p:cNvPr id="4099" name="Rectangle 3"/>
          <p:cNvSpPr>
            <a:spLocks noGrp="1" noChangeArrowheads="1"/>
          </p:cNvSpPr>
          <p:nvPr>
            <p:ph type="dt" sz="quarter" idx="1"/>
          </p:nvPr>
        </p:nvSpPr>
        <p:spPr bwMode="auto">
          <a:xfrm>
            <a:off x="3894138" y="-17463"/>
            <a:ext cx="2947987" cy="534988"/>
          </a:xfrm>
          <a:prstGeom prst="rect">
            <a:avLst/>
          </a:prstGeom>
          <a:noFill/>
          <a:ln w="9525">
            <a:noFill/>
            <a:miter lim="800000"/>
            <a:headEnd/>
            <a:tailEnd/>
          </a:ln>
          <a:effectLst/>
        </p:spPr>
        <p:txBody>
          <a:bodyPr vert="horz" wrap="square" lIns="19009" tIns="0" rIns="19009" bIns="0" numCol="1" anchor="t" anchorCtr="0" compatLnSpc="1">
            <a:prstTxWarp prst="textNoShape">
              <a:avLst/>
            </a:prstTxWarp>
          </a:bodyPr>
          <a:lstStyle>
            <a:lvl1pPr algn="r" defTabSz="760413">
              <a:defRPr sz="1000" i="1">
                <a:latin typeface="Times New Roman" pitchFamily="18" charset="0"/>
                <a:ea typeface="ＭＳ Ｐゴシック" pitchFamily="50"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15875" y="9428163"/>
            <a:ext cx="2947988" cy="534987"/>
          </a:xfrm>
          <a:prstGeom prst="rect">
            <a:avLst/>
          </a:prstGeom>
          <a:noFill/>
          <a:ln w="9525">
            <a:noFill/>
            <a:miter lim="800000"/>
            <a:headEnd/>
            <a:tailEnd/>
          </a:ln>
          <a:effectLst/>
        </p:spPr>
        <p:txBody>
          <a:bodyPr vert="horz" wrap="square" lIns="19009" tIns="0" rIns="19009" bIns="0" numCol="1" anchor="b" anchorCtr="0" compatLnSpc="1">
            <a:prstTxWarp prst="textNoShape">
              <a:avLst/>
            </a:prstTxWarp>
          </a:bodyPr>
          <a:lstStyle>
            <a:lvl1pPr algn="l" defTabSz="760413">
              <a:defRPr sz="1000" i="1">
                <a:latin typeface="Times New Roman" pitchFamily="18" charset="0"/>
                <a:ea typeface="ＭＳ Ｐゴシック" pitchFamily="50"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3894138" y="9428163"/>
            <a:ext cx="2947987" cy="534987"/>
          </a:xfrm>
          <a:prstGeom prst="rect">
            <a:avLst/>
          </a:prstGeom>
          <a:noFill/>
          <a:ln w="9525">
            <a:noFill/>
            <a:miter lim="800000"/>
            <a:headEnd/>
            <a:tailEnd/>
          </a:ln>
          <a:effectLst/>
        </p:spPr>
        <p:txBody>
          <a:bodyPr vert="horz" wrap="square" lIns="19009" tIns="0" rIns="19009" bIns="0" numCol="1" anchor="b" anchorCtr="0" compatLnSpc="1">
            <a:prstTxWarp prst="textNoShape">
              <a:avLst/>
            </a:prstTxWarp>
          </a:bodyPr>
          <a:lstStyle>
            <a:lvl1pPr algn="r" defTabSz="760413">
              <a:defRPr sz="1000" i="1">
                <a:latin typeface="Times New Roman" pitchFamily="18" charset="0"/>
                <a:ea typeface="ＭＳ Ｐゴシック" pitchFamily="50" charset="-128"/>
              </a:defRPr>
            </a:lvl1pPr>
          </a:lstStyle>
          <a:p>
            <a:pPr>
              <a:defRPr/>
            </a:pPr>
            <a:fld id="{F11BF14E-B953-46A5-9721-7E49B5592028}" type="slidenum">
              <a:rPr lang="en-US" altLang="ja-JP"/>
              <a:pPr>
                <a:defRPr/>
              </a:pPr>
              <a:t>‹#›</a:t>
            </a:fld>
            <a:endParaRPr lang="en-US" altLang="ja-JP"/>
          </a:p>
        </p:txBody>
      </p:sp>
    </p:spTree>
    <p:extLst>
      <p:ext uri="{BB962C8B-B14F-4D97-AF65-F5344CB8AC3E}">
        <p14:creationId xmlns:p14="http://schemas.microsoft.com/office/powerpoint/2010/main" val="3485053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896740"/>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 イメージ プレースホルダ 1"/>
          <p:cNvSpPr>
            <a:spLocks noGrp="1" noRot="1" noChangeAspect="1"/>
          </p:cNvSpPr>
          <p:nvPr>
            <p:ph type="sldImg"/>
          </p:nvPr>
        </p:nvSpPr>
        <p:spPr bwMode="auto">
          <a:xfrm>
            <a:off x="942975" y="746125"/>
            <a:ext cx="4972050" cy="372903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ノート プレースホルダ 2"/>
          <p:cNvSpPr>
            <a:spLocks noGrp="1"/>
          </p:cNvSpPr>
          <p:nvPr>
            <p:ph type="body" idx="1"/>
          </p:nvPr>
        </p:nvSpPr>
        <p:spPr bwMode="auto">
          <a:xfrm>
            <a:off x="685800" y="4724400"/>
            <a:ext cx="5486400" cy="44751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extLst>
      <p:ext uri="{BB962C8B-B14F-4D97-AF65-F5344CB8AC3E}">
        <p14:creationId xmlns:p14="http://schemas.microsoft.com/office/powerpoint/2010/main" val="902404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2975" y="746125"/>
            <a:ext cx="4972050" cy="3729038"/>
          </a:xfrm>
          <a:prstGeom prst="rect">
            <a:avLst/>
          </a:prstGeom>
          <a:noFill/>
          <a:ln w="12700">
            <a:solidFill>
              <a:prstClr val="black"/>
            </a:solidFill>
          </a:ln>
        </p:spPr>
      </p:sp>
      <p:sp>
        <p:nvSpPr>
          <p:cNvPr id="3" name="ノート プレースホルダー 2"/>
          <p:cNvSpPr>
            <a:spLocks noGrp="1"/>
          </p:cNvSpPr>
          <p:nvPr>
            <p:ph type="body" idx="1"/>
          </p:nvPr>
        </p:nvSpPr>
        <p:spPr>
          <a:xfrm>
            <a:off x="685800" y="4724400"/>
            <a:ext cx="5486400" cy="4475163"/>
          </a:xfrm>
          <a:prstGeom prst="rect">
            <a:avLst/>
          </a:prstGeom>
        </p:spPr>
        <p:txBody>
          <a:bodyPr/>
          <a:lstStyle/>
          <a:p>
            <a:endParaRPr kumimoji="1" lang="ja-JP" altLang="en-US" dirty="0"/>
          </a:p>
        </p:txBody>
      </p:sp>
    </p:spTree>
    <p:extLst>
      <p:ext uri="{BB962C8B-B14F-4D97-AF65-F5344CB8AC3E}">
        <p14:creationId xmlns:p14="http://schemas.microsoft.com/office/powerpoint/2010/main" val="1881936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2975" y="746125"/>
            <a:ext cx="4972050" cy="3729038"/>
          </a:xfrm>
          <a:prstGeom prst="rect">
            <a:avLst/>
          </a:prstGeom>
          <a:noFill/>
          <a:ln w="12700">
            <a:solidFill>
              <a:prstClr val="black"/>
            </a:solidFill>
          </a:ln>
        </p:spPr>
      </p:sp>
      <p:sp>
        <p:nvSpPr>
          <p:cNvPr id="3" name="ノート プレースホルダー 2"/>
          <p:cNvSpPr>
            <a:spLocks noGrp="1"/>
          </p:cNvSpPr>
          <p:nvPr>
            <p:ph type="body" idx="1"/>
          </p:nvPr>
        </p:nvSpPr>
        <p:spPr>
          <a:xfrm>
            <a:off x="685800" y="4724400"/>
            <a:ext cx="5486400" cy="4475163"/>
          </a:xfrm>
          <a:prstGeom prst="rect">
            <a:avLst/>
          </a:prstGeom>
        </p:spPr>
        <p:txBody>
          <a:bodyPr/>
          <a:lstStyle/>
          <a:p>
            <a:endParaRPr kumimoji="1" lang="ja-JP" altLang="en-US" dirty="0"/>
          </a:p>
        </p:txBody>
      </p:sp>
    </p:spTree>
    <p:extLst>
      <p:ext uri="{BB962C8B-B14F-4D97-AF65-F5344CB8AC3E}">
        <p14:creationId xmlns:p14="http://schemas.microsoft.com/office/powerpoint/2010/main" val="340277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2975" y="746125"/>
            <a:ext cx="4972050" cy="3729038"/>
          </a:xfrm>
          <a:prstGeom prst="rect">
            <a:avLst/>
          </a:prstGeom>
          <a:noFill/>
          <a:ln w="12700">
            <a:solidFill>
              <a:prstClr val="black"/>
            </a:solidFill>
          </a:ln>
        </p:spPr>
      </p:sp>
      <p:sp>
        <p:nvSpPr>
          <p:cNvPr id="3" name="ノート プレースホルダー 2"/>
          <p:cNvSpPr>
            <a:spLocks noGrp="1"/>
          </p:cNvSpPr>
          <p:nvPr>
            <p:ph type="body" idx="1"/>
          </p:nvPr>
        </p:nvSpPr>
        <p:spPr>
          <a:xfrm>
            <a:off x="685800" y="4724400"/>
            <a:ext cx="5486400" cy="4475163"/>
          </a:xfrm>
          <a:prstGeom prst="rect">
            <a:avLst/>
          </a:prstGeom>
        </p:spPr>
        <p:txBody>
          <a:bodyPr/>
          <a:lstStyle/>
          <a:p>
            <a:endParaRPr kumimoji="1" lang="ja-JP" altLang="en-US" dirty="0"/>
          </a:p>
        </p:txBody>
      </p:sp>
    </p:spTree>
    <p:extLst>
      <p:ext uri="{BB962C8B-B14F-4D97-AF65-F5344CB8AC3E}">
        <p14:creationId xmlns:p14="http://schemas.microsoft.com/office/powerpoint/2010/main" val="20738374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67948" name="Rectangle 2060"/>
          <p:cNvSpPr>
            <a:spLocks noGrp="1" noChangeArrowheads="1"/>
          </p:cNvSpPr>
          <p:nvPr>
            <p:ph type="ctrTitle"/>
          </p:nvPr>
        </p:nvSpPr>
        <p:spPr>
          <a:xfrm>
            <a:off x="990600" y="1828800"/>
            <a:ext cx="7772400" cy="1143000"/>
          </a:xfrm>
        </p:spPr>
        <p:txBody>
          <a:bodyPr/>
          <a:lstStyle>
            <a:lvl1pPr>
              <a:defRPr/>
            </a:lvl1pPr>
          </a:lstStyle>
          <a:p>
            <a:r>
              <a:rPr lang="ja-JP" altLang="en-US"/>
              <a:t>マスタ タイトルの書式設定</a:t>
            </a:r>
          </a:p>
        </p:txBody>
      </p:sp>
      <p:sp>
        <p:nvSpPr>
          <p:cNvPr id="167949" name="Rectangle 206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4" name="Rectangle 206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p>
        </p:txBody>
      </p:sp>
      <p:sp>
        <p:nvSpPr>
          <p:cNvPr id="5" name="Rectangle 206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6" name="Rectangle 206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B973F-D0F6-447E-B85A-0707D9527051}" type="slidenum">
              <a:rPr lang="en-US" altLang="ja-JP"/>
              <a:pPr>
                <a:defRPr/>
              </a:pPr>
              <a:t>‹#›</a:t>
            </a:fld>
            <a:endParaRPr lang="en-US" altLang="ja-JP"/>
          </a:p>
        </p:txBody>
      </p:sp>
      <p:pic>
        <p:nvPicPr>
          <p:cNvPr id="1026" name="Picture 2" descr="E:\Pictures\Resized\EA21ロゴマーク_JPEG_基本B1_審査人事務局用_メッセージ付き_緑50mmサイズ.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41033" cy="9410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Pictures\Resized\IPSuSロゴマーク.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38983" y="0"/>
            <a:ext cx="1305016" cy="632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39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6E893CFA-0B39-4256-BB9E-3E6A163AB270}" type="slidenum">
              <a:rPr lang="en-US" altLang="ja-JP"/>
              <a:pPr>
                <a:defRPr/>
              </a:pPr>
              <a:t>‹#›</a:t>
            </a:fld>
            <a:endParaRPr lang="en-US" altLang="ja-JP"/>
          </a:p>
        </p:txBody>
      </p:sp>
    </p:spTree>
    <p:extLst>
      <p:ext uri="{BB962C8B-B14F-4D97-AF65-F5344CB8AC3E}">
        <p14:creationId xmlns:p14="http://schemas.microsoft.com/office/powerpoint/2010/main" val="919949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617538"/>
            <a:ext cx="1951038" cy="551497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150938" y="617538"/>
            <a:ext cx="5700712" cy="551497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5097AE1A-C78D-44CA-8026-BE26FADC8424}" type="slidenum">
              <a:rPr lang="en-US" altLang="ja-JP"/>
              <a:pPr>
                <a:defRPr/>
              </a:pPr>
              <a:t>‹#›</a:t>
            </a:fld>
            <a:endParaRPr lang="en-US" altLang="ja-JP"/>
          </a:p>
        </p:txBody>
      </p:sp>
    </p:spTree>
    <p:extLst>
      <p:ext uri="{BB962C8B-B14F-4D97-AF65-F5344CB8AC3E}">
        <p14:creationId xmlns:p14="http://schemas.microsoft.com/office/powerpoint/2010/main" val="3372161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617538"/>
            <a:ext cx="7793037"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1182688" y="2017713"/>
            <a:ext cx="7772400" cy="4114800"/>
          </a:xfrm>
        </p:spPr>
        <p:txBody>
          <a:bodyPr/>
          <a:lstStyle/>
          <a:p>
            <a:pPr lvl="0"/>
            <a:endParaRPr lang="ja-JP" alt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21E7F34D-D467-449C-BAFB-053AA8778507}" type="slidenum">
              <a:rPr lang="en-US" altLang="ja-JP"/>
              <a:pPr>
                <a:defRPr/>
              </a:pPr>
              <a:t>‹#›</a:t>
            </a:fld>
            <a:endParaRPr lang="en-US" altLang="ja-JP"/>
          </a:p>
        </p:txBody>
      </p:sp>
    </p:spTree>
    <p:extLst>
      <p:ext uri="{BB962C8B-B14F-4D97-AF65-F5344CB8AC3E}">
        <p14:creationId xmlns:p14="http://schemas.microsoft.com/office/powerpoint/2010/main" val="1621448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617538"/>
            <a:ext cx="7793037"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1182688" y="2017713"/>
            <a:ext cx="7772400" cy="4114800"/>
          </a:xfrm>
        </p:spPr>
        <p:txBody>
          <a:bodyPr/>
          <a:lstStyle/>
          <a:p>
            <a:pPr lvl="0"/>
            <a:endParaRPr lang="ja-JP" alt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C9F2C8D2-CD02-4C28-9C98-2B459394260F}" type="slidenum">
              <a:rPr lang="en-US" altLang="ja-JP"/>
              <a:pPr>
                <a:defRPr/>
              </a:pPr>
              <a:t>‹#›</a:t>
            </a:fld>
            <a:endParaRPr lang="en-US" altLang="ja-JP"/>
          </a:p>
        </p:txBody>
      </p:sp>
    </p:spTree>
    <p:extLst>
      <p:ext uri="{BB962C8B-B14F-4D97-AF65-F5344CB8AC3E}">
        <p14:creationId xmlns:p14="http://schemas.microsoft.com/office/powerpoint/2010/main" val="1440352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1150938" y="617538"/>
            <a:ext cx="7793037"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1182688" y="2017713"/>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145088" y="2017713"/>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1182688" y="4151313"/>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5145088" y="4151313"/>
            <a:ext cx="3810000" cy="19812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0EFF3C8D-C398-48B5-AA80-02476C2D8A9F}" type="slidenum">
              <a:rPr lang="en-US" altLang="ja-JP"/>
              <a:pPr>
                <a:defRPr/>
              </a:pPr>
              <a:t>‹#›</a:t>
            </a:fld>
            <a:endParaRPr lang="en-US" altLang="ja-JP"/>
          </a:p>
        </p:txBody>
      </p:sp>
    </p:spTree>
    <p:extLst>
      <p:ext uri="{BB962C8B-B14F-4D97-AF65-F5344CB8AC3E}">
        <p14:creationId xmlns:p14="http://schemas.microsoft.com/office/powerpoint/2010/main" val="956051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1150938" y="617538"/>
            <a:ext cx="7804150" cy="5514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4425B14A-9B5C-4D06-9828-26B3FB82244E}" type="slidenum">
              <a:rPr lang="en-US" altLang="ja-JP"/>
              <a:pPr>
                <a:defRPr/>
              </a:pPr>
              <a:t>‹#›</a:t>
            </a:fld>
            <a:endParaRPr lang="en-US" altLang="ja-JP"/>
          </a:p>
        </p:txBody>
      </p:sp>
    </p:spTree>
    <p:extLst>
      <p:ext uri="{BB962C8B-B14F-4D97-AF65-F5344CB8AC3E}">
        <p14:creationId xmlns:p14="http://schemas.microsoft.com/office/powerpoint/2010/main" val="272085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7B00EA5C-6CDD-4103-923E-B9583C19C1DA}" type="slidenum">
              <a:rPr lang="en-US" altLang="ja-JP"/>
              <a:pPr>
                <a:defRPr/>
              </a:pPr>
              <a:t>‹#›</a:t>
            </a:fld>
            <a:endParaRPr lang="en-US" altLang="ja-JP"/>
          </a:p>
        </p:txBody>
      </p:sp>
    </p:spTree>
    <p:extLst>
      <p:ext uri="{BB962C8B-B14F-4D97-AF65-F5344CB8AC3E}">
        <p14:creationId xmlns:p14="http://schemas.microsoft.com/office/powerpoint/2010/main" val="56894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9B1D5B0C-814D-4FF0-95D0-9D8E69448332}" type="slidenum">
              <a:rPr lang="en-US" altLang="ja-JP"/>
              <a:pPr>
                <a:defRPr/>
              </a:pPr>
              <a:t>‹#›</a:t>
            </a:fld>
            <a:endParaRPr lang="en-US" altLang="ja-JP"/>
          </a:p>
        </p:txBody>
      </p:sp>
    </p:spTree>
    <p:extLst>
      <p:ext uri="{BB962C8B-B14F-4D97-AF65-F5344CB8AC3E}">
        <p14:creationId xmlns:p14="http://schemas.microsoft.com/office/powerpoint/2010/main" val="2864673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6B2ED097-0931-4655-86C7-9032FBF3E9B3}" type="slidenum">
              <a:rPr lang="en-US" altLang="ja-JP"/>
              <a:pPr>
                <a:defRPr/>
              </a:pPr>
              <a:t>‹#›</a:t>
            </a:fld>
            <a:endParaRPr lang="en-US" altLang="ja-JP"/>
          </a:p>
        </p:txBody>
      </p:sp>
    </p:spTree>
    <p:extLst>
      <p:ext uri="{BB962C8B-B14F-4D97-AF65-F5344CB8AC3E}">
        <p14:creationId xmlns:p14="http://schemas.microsoft.com/office/powerpoint/2010/main" val="75428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F9F91F12-D8CD-474F-8B00-F11EFE25BC0B}" type="slidenum">
              <a:rPr lang="en-US" altLang="ja-JP"/>
              <a:pPr>
                <a:defRPr/>
              </a:pPr>
              <a:t>‹#›</a:t>
            </a:fld>
            <a:endParaRPr lang="en-US" altLang="ja-JP"/>
          </a:p>
        </p:txBody>
      </p:sp>
    </p:spTree>
    <p:extLst>
      <p:ext uri="{BB962C8B-B14F-4D97-AF65-F5344CB8AC3E}">
        <p14:creationId xmlns:p14="http://schemas.microsoft.com/office/powerpoint/2010/main" val="4113461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B8136C07-8E99-4F09-B48D-8F1FD272B028}" type="slidenum">
              <a:rPr lang="en-US" altLang="ja-JP"/>
              <a:pPr>
                <a:defRPr/>
              </a:pPr>
              <a:t>‹#›</a:t>
            </a:fld>
            <a:endParaRPr lang="en-US" altLang="ja-JP"/>
          </a:p>
        </p:txBody>
      </p:sp>
    </p:spTree>
    <p:extLst>
      <p:ext uri="{BB962C8B-B14F-4D97-AF65-F5344CB8AC3E}">
        <p14:creationId xmlns:p14="http://schemas.microsoft.com/office/powerpoint/2010/main" val="390297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7FA4200A-5E57-4645-8FC3-4943ADD14800}" type="slidenum">
              <a:rPr lang="en-US" altLang="ja-JP"/>
              <a:pPr>
                <a:defRPr/>
              </a:pPr>
              <a:t>‹#›</a:t>
            </a:fld>
            <a:endParaRPr lang="en-US" altLang="ja-JP"/>
          </a:p>
        </p:txBody>
      </p:sp>
    </p:spTree>
    <p:extLst>
      <p:ext uri="{BB962C8B-B14F-4D97-AF65-F5344CB8AC3E}">
        <p14:creationId xmlns:p14="http://schemas.microsoft.com/office/powerpoint/2010/main" val="56549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3223F70F-D9BC-423A-95A9-D5B02D52EBC1}" type="slidenum">
              <a:rPr lang="en-US" altLang="ja-JP"/>
              <a:pPr>
                <a:defRPr/>
              </a:pPr>
              <a:t>‹#›</a:t>
            </a:fld>
            <a:endParaRPr lang="en-US" altLang="ja-JP"/>
          </a:p>
        </p:txBody>
      </p:sp>
    </p:spTree>
    <p:extLst>
      <p:ext uri="{BB962C8B-B14F-4D97-AF65-F5344CB8AC3E}">
        <p14:creationId xmlns:p14="http://schemas.microsoft.com/office/powerpoint/2010/main" val="232470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1B1CD7B5-3B5A-4BC9-82D3-34FCE12CC8A4}" type="slidenum">
              <a:rPr lang="en-US" altLang="ja-JP"/>
              <a:pPr>
                <a:defRPr/>
              </a:pPr>
              <a:t>‹#›</a:t>
            </a:fld>
            <a:endParaRPr lang="en-US" altLang="ja-JP"/>
          </a:p>
        </p:txBody>
      </p:sp>
    </p:spTree>
    <p:extLst>
      <p:ext uri="{BB962C8B-B14F-4D97-AF65-F5344CB8AC3E}">
        <p14:creationId xmlns:p14="http://schemas.microsoft.com/office/powerpoint/2010/main" val="4082388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669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ea typeface="ＭＳ Ｐゴシック" pitchFamily="50" charset="-128"/>
              </a:defRPr>
            </a:lvl1pPr>
          </a:lstStyle>
          <a:p>
            <a:pPr>
              <a:defRPr/>
            </a:pPr>
            <a:endParaRPr lang="en-US" altLang="ja-JP"/>
          </a:p>
        </p:txBody>
      </p:sp>
      <p:sp>
        <p:nvSpPr>
          <p:cNvPr id="1669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a typeface="ＭＳ Ｐゴシック" pitchFamily="50" charset="-128"/>
              </a:defRPr>
            </a:lvl1pPr>
          </a:lstStyle>
          <a:p>
            <a:pPr>
              <a:defRPr/>
            </a:pPr>
            <a:endParaRPr lang="en-US" altLang="ja-JP"/>
          </a:p>
        </p:txBody>
      </p:sp>
      <p:sp>
        <p:nvSpPr>
          <p:cNvPr id="1669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a typeface="ＭＳ Ｐゴシック" pitchFamily="50" charset="-128"/>
              </a:defRPr>
            </a:lvl1pPr>
          </a:lstStyle>
          <a:p>
            <a:pPr>
              <a:defRPr/>
            </a:pPr>
            <a:fld id="{C84AB2DD-845B-4950-8252-697436C0B42B}" type="slidenum">
              <a:rPr lang="en-US" altLang="ja-JP"/>
              <a:pPr>
                <a:defRPr/>
              </a:pPr>
              <a:t>‹#›</a:t>
            </a:fld>
            <a:endParaRPr lang="en-US" altLang="ja-JP"/>
          </a:p>
        </p:txBody>
      </p:sp>
      <p:pic>
        <p:nvPicPr>
          <p:cNvPr id="7" name="Picture 2" descr="E:\Pictures\Resized\EA21ロゴマーク_JPEG_基本B1_審査人事務局用_メッセージ付き_緑50mmサイズ.jp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0" y="0"/>
            <a:ext cx="941033" cy="94103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E:\Pictures\Resized\IPSuSロゴマーク.jp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838983" y="0"/>
            <a:ext cx="1305016" cy="632117"/>
          </a:xfrm>
          <a:prstGeom prst="rect">
            <a:avLst/>
          </a:prstGeom>
          <a:noFill/>
          <a:extLst>
            <a:ext uri="{909E8E84-426E-40DD-AFC4-6F175D3DCCD1}">
              <a14:hiddenFill xmlns:a14="http://schemas.microsoft.com/office/drawing/2010/main">
                <a:solidFill>
                  <a:srgbClr val="FFFFFF"/>
                </a:solidFill>
              </a14:hiddenFill>
            </a:ext>
          </a:extLst>
        </p:spPr>
      </p:pic>
      <p:sp>
        <p:nvSpPr>
          <p:cNvPr id="9" name="正方形/長方形 8"/>
          <p:cNvSpPr/>
          <p:nvPr userDrawn="1"/>
        </p:nvSpPr>
        <p:spPr bwMode="auto">
          <a:xfrm>
            <a:off x="7813965" y="0"/>
            <a:ext cx="1330035" cy="665018"/>
          </a:xfrm>
          <a:prstGeom prst="rect">
            <a:avLst/>
          </a:prstGeom>
          <a:solidFill>
            <a:schemeClr val="bg1">
              <a:alpha val="81000"/>
            </a:schemeClr>
          </a:solid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0" name="正方形/長方形 9"/>
          <p:cNvSpPr/>
          <p:nvPr userDrawn="1"/>
        </p:nvSpPr>
        <p:spPr bwMode="auto">
          <a:xfrm>
            <a:off x="-3302" y="-3524"/>
            <a:ext cx="999275" cy="885139"/>
          </a:xfrm>
          <a:prstGeom prst="rect">
            <a:avLst/>
          </a:prstGeom>
          <a:solidFill>
            <a:schemeClr val="bg1">
              <a:alpha val="81000"/>
            </a:schemeClr>
          </a:solidFill>
          <a:ln w="190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4913" r:id="rId1"/>
    <p:sldLayoutId id="2147484899" r:id="rId2"/>
    <p:sldLayoutId id="2147484900" r:id="rId3"/>
    <p:sldLayoutId id="2147484901" r:id="rId4"/>
    <p:sldLayoutId id="2147484902" r:id="rId5"/>
    <p:sldLayoutId id="2147484903" r:id="rId6"/>
    <p:sldLayoutId id="2147484904" r:id="rId7"/>
    <p:sldLayoutId id="2147484905" r:id="rId8"/>
    <p:sldLayoutId id="2147484906" r:id="rId9"/>
    <p:sldLayoutId id="2147484907" r:id="rId10"/>
    <p:sldLayoutId id="2147484908" r:id="rId11"/>
    <p:sldLayoutId id="2147484909" r:id="rId12"/>
    <p:sldLayoutId id="2147484910" r:id="rId13"/>
    <p:sldLayoutId id="2147484911" r:id="rId14"/>
    <p:sldLayoutId id="2147484912" r:id="rId15"/>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yasuienv.ne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C:\Users\IY\Google ドライブ\通常用\sdg-logo-640x4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67" y="707136"/>
            <a:ext cx="9066203" cy="5949696"/>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bwMode="auto">
          <a:xfrm>
            <a:off x="0" y="743168"/>
            <a:ext cx="9144000" cy="6120384"/>
          </a:xfrm>
          <a:prstGeom prst="rect">
            <a:avLst/>
          </a:prstGeom>
          <a:solidFill>
            <a:schemeClr val="bg1">
              <a:alpha val="86000"/>
            </a:schemeClr>
          </a:solidFill>
          <a:ln w="19050" cap="flat" cmpd="sng" algn="ctr">
            <a:solidFill>
              <a:schemeClr val="bg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3074" name="タイトル 4"/>
          <p:cNvSpPr>
            <a:spLocks noGrp="1"/>
          </p:cNvSpPr>
          <p:nvPr>
            <p:ph type="ctrTitle"/>
          </p:nvPr>
        </p:nvSpPr>
        <p:spPr>
          <a:xfrm>
            <a:off x="341745" y="2362200"/>
            <a:ext cx="8626764" cy="955083"/>
          </a:xfrm>
        </p:spPr>
        <p:txBody>
          <a:bodyPr/>
          <a:lstStyle/>
          <a:p>
            <a:pPr algn="ctr"/>
            <a:r>
              <a:rPr lang="ja-JP" altLang="en-US" sz="3600" dirty="0">
                <a:effectLst>
                  <a:outerShdw blurRad="38100" dist="38100" dir="2700000" algn="tl">
                    <a:srgbClr val="000000">
                      <a:alpha val="43137"/>
                    </a:srgbClr>
                  </a:outerShdw>
                </a:effectLst>
              </a:rPr>
              <a:t>持続</a:t>
            </a:r>
            <a:r>
              <a:rPr lang="ja-JP" altLang="en-US" sz="3600" dirty="0" smtClean="0">
                <a:effectLst>
                  <a:outerShdw blurRad="38100" dist="38100" dir="2700000" algn="tl">
                    <a:srgbClr val="000000">
                      <a:alpha val="43137"/>
                    </a:srgbClr>
                  </a:outerShdw>
                </a:effectLst>
              </a:rPr>
              <a:t>可能性とは</a:t>
            </a:r>
            <a:r>
              <a:rPr lang="ja-JP" altLang="en-US" sz="3600" dirty="0" smtClean="0">
                <a:effectLst>
                  <a:outerShdw blurRad="38100" dist="38100" dir="2700000" algn="tl">
                    <a:srgbClr val="000000">
                      <a:alpha val="43137"/>
                    </a:srgbClr>
                  </a:outerShdw>
                </a:effectLst>
              </a:rPr>
              <a:t>何かーどう</a:t>
            </a:r>
            <a:r>
              <a:rPr lang="ja-JP" altLang="en-US" sz="3600" dirty="0" smtClean="0">
                <a:effectLst>
                  <a:outerShdw blurRad="38100" dist="38100" dir="2700000" algn="tl">
                    <a:srgbClr val="000000">
                      <a:alpha val="43137"/>
                    </a:srgbClr>
                  </a:outerShdw>
                </a:effectLst>
              </a:rPr>
              <a:t>取り組むか</a:t>
            </a:r>
            <a:r>
              <a:rPr lang="en-US" altLang="ja-JP" sz="3600" dirty="0">
                <a:effectLst>
                  <a:outerShdw blurRad="38100" dist="38100" dir="2700000" algn="tl">
                    <a:srgbClr val="000000">
                      <a:alpha val="43137"/>
                    </a:srgbClr>
                  </a:outerShdw>
                </a:effectLst>
              </a:rPr>
              <a:t/>
            </a:r>
            <a:br>
              <a:rPr lang="en-US" altLang="ja-JP" sz="3600" dirty="0">
                <a:effectLst>
                  <a:outerShdw blurRad="38100" dist="38100" dir="2700000" algn="tl">
                    <a:srgbClr val="000000">
                      <a:alpha val="43137"/>
                    </a:srgbClr>
                  </a:outerShdw>
                </a:effectLst>
              </a:rPr>
            </a:br>
            <a:r>
              <a:rPr lang="ja-JP" altLang="en-US" sz="2800" dirty="0">
                <a:effectLst>
                  <a:outerShdw blurRad="38100" dist="38100" dir="2700000" algn="tl">
                    <a:srgbClr val="000000">
                      <a:alpha val="43137"/>
                    </a:srgbClr>
                  </a:outerShdw>
                </a:effectLst>
              </a:rPr>
              <a:t>パリ協定と</a:t>
            </a:r>
            <a:r>
              <a:rPr lang="en-US" altLang="ja-JP" sz="2800" dirty="0">
                <a:effectLst>
                  <a:outerShdw blurRad="38100" dist="38100" dir="2700000" algn="tl">
                    <a:srgbClr val="000000">
                      <a:alpha val="43137"/>
                    </a:srgbClr>
                  </a:outerShdw>
                </a:effectLst>
              </a:rPr>
              <a:t>SDGs</a:t>
            </a:r>
            <a:r>
              <a:rPr lang="ja-JP" altLang="en-US" sz="2800" dirty="0">
                <a:effectLst>
                  <a:outerShdw blurRad="38100" dist="38100" dir="2700000" algn="tl">
                    <a:srgbClr val="000000">
                      <a:alpha val="43137"/>
                    </a:srgbClr>
                  </a:outerShdw>
                </a:effectLst>
              </a:rPr>
              <a:t>（持続可能な開発目標）への対応</a:t>
            </a:r>
            <a:endParaRPr lang="ja-JP" altLang="en-US" sz="2400" dirty="0">
              <a:effectLst>
                <a:outerShdw blurRad="38100" dist="38100" dir="2700000" algn="tl">
                  <a:srgbClr val="000000">
                    <a:alpha val="43137"/>
                  </a:srgbClr>
                </a:outerShdw>
              </a:effectLst>
            </a:endParaRPr>
          </a:p>
        </p:txBody>
      </p:sp>
      <p:sp>
        <p:nvSpPr>
          <p:cNvPr id="3075" name="サブタイトル 5"/>
          <p:cNvSpPr>
            <a:spLocks noGrp="1"/>
          </p:cNvSpPr>
          <p:nvPr>
            <p:ph type="subTitle" idx="1"/>
          </p:nvPr>
        </p:nvSpPr>
        <p:spPr>
          <a:xfrm>
            <a:off x="1346200" y="4041775"/>
            <a:ext cx="6400800" cy="1968500"/>
          </a:xfrm>
        </p:spPr>
        <p:txBody>
          <a:bodyPr/>
          <a:lstStyle/>
          <a:p>
            <a:r>
              <a:rPr lang="ja-JP" altLang="en-US" sz="2800" dirty="0"/>
              <a:t>安井　至</a:t>
            </a:r>
            <a:endParaRPr lang="en-US" altLang="ja-JP" sz="2800" dirty="0"/>
          </a:p>
          <a:p>
            <a:pPr>
              <a:lnSpc>
                <a:spcPts val="1900"/>
              </a:lnSpc>
            </a:pPr>
            <a:r>
              <a:rPr lang="ja-JP" altLang="en-US" sz="2000" b="1" dirty="0"/>
              <a:t>（一財）持続性推進機構　理事長</a:t>
            </a:r>
            <a:endParaRPr lang="en-US" altLang="ja-JP" sz="2800" b="1" dirty="0"/>
          </a:p>
          <a:p>
            <a:pPr>
              <a:lnSpc>
                <a:spcPts val="1900"/>
              </a:lnSpc>
            </a:pPr>
            <a:r>
              <a:rPr lang="ja-JP" altLang="en-US" sz="2400" b="1" dirty="0"/>
              <a:t>（</a:t>
            </a:r>
            <a:r>
              <a:rPr lang="ja-JP" altLang="en-US" sz="2000" b="1" dirty="0"/>
              <a:t>独）製品評価技術基盤機構名誉顧問</a:t>
            </a:r>
            <a:endParaRPr lang="en-US" altLang="ja-JP" sz="2000" b="1" dirty="0"/>
          </a:p>
          <a:p>
            <a:pPr>
              <a:lnSpc>
                <a:spcPts val="1900"/>
              </a:lnSpc>
            </a:pPr>
            <a:r>
              <a:rPr lang="ja-JP" altLang="en-US" sz="2000" b="1" dirty="0"/>
              <a:t>東京大学名誉教授</a:t>
            </a:r>
            <a:endParaRPr lang="en-US" altLang="ja-JP" sz="2000" b="1" dirty="0"/>
          </a:p>
          <a:p>
            <a:pPr>
              <a:lnSpc>
                <a:spcPts val="1900"/>
              </a:lnSpc>
            </a:pPr>
            <a:r>
              <a:rPr lang="ja-JP" altLang="en-US" sz="2000" b="1" dirty="0"/>
              <a:t>国際連合大学元副学長</a:t>
            </a:r>
            <a:endParaRPr lang="en-US" altLang="ja-JP" sz="2000" b="1" dirty="0"/>
          </a:p>
          <a:p>
            <a:pPr marL="0" lvl="1" indent="0" algn="ctr">
              <a:lnSpc>
                <a:spcPts val="1900"/>
              </a:lnSpc>
              <a:buClr>
                <a:schemeClr val="folHlink"/>
              </a:buClr>
              <a:buSzPct val="60000"/>
              <a:buNone/>
            </a:pPr>
            <a:r>
              <a:rPr lang="en-US" altLang="ja-JP" sz="2000" dirty="0">
                <a:hlinkClick r:id="rId4"/>
              </a:rPr>
              <a:t>http://www.yasuienv.net/</a:t>
            </a:r>
            <a:r>
              <a:rPr lang="ja-JP" altLang="en-US" sz="2000" dirty="0"/>
              <a:t>　</a:t>
            </a:r>
            <a:endParaRPr lang="en-US" altLang="ja-JP" sz="2000" dirty="0"/>
          </a:p>
          <a:p>
            <a:pPr>
              <a:lnSpc>
                <a:spcPts val="1900"/>
              </a:lnSpc>
            </a:pPr>
            <a:endParaRPr lang="en-US" altLang="ja-JP" sz="2000" dirty="0"/>
          </a:p>
          <a:p>
            <a:endParaRPr lang="ja-JP" altLang="en-US" dirty="0"/>
          </a:p>
        </p:txBody>
      </p:sp>
      <p:sp>
        <p:nvSpPr>
          <p:cNvPr id="3076"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ＭＳ Ｐゴシック" pitchFamily="50" charset="-128"/>
              </a:defRPr>
            </a:lvl1pPr>
            <a:lvl2pPr marL="742950" indent="-285750" eaLnBrk="0" hangingPunct="0">
              <a:defRPr kumimoji="1" sz="2400">
                <a:solidFill>
                  <a:schemeClr val="tx1"/>
                </a:solidFill>
                <a:latin typeface="Tahoma" pitchFamily="34" charset="0"/>
                <a:ea typeface="ＭＳ Ｐゴシック" pitchFamily="50" charset="-128"/>
              </a:defRPr>
            </a:lvl2pPr>
            <a:lvl3pPr marL="1143000" indent="-228600" eaLnBrk="0" hangingPunct="0">
              <a:defRPr kumimoji="1" sz="2400">
                <a:solidFill>
                  <a:schemeClr val="tx1"/>
                </a:solidFill>
                <a:latin typeface="Tahoma" pitchFamily="34" charset="0"/>
                <a:ea typeface="ＭＳ Ｐゴシック" pitchFamily="50" charset="-128"/>
              </a:defRPr>
            </a:lvl3pPr>
            <a:lvl4pPr marL="1600200" indent="-228600" eaLnBrk="0" hangingPunct="0">
              <a:defRPr kumimoji="1" sz="2400">
                <a:solidFill>
                  <a:schemeClr val="tx1"/>
                </a:solidFill>
                <a:latin typeface="Tahoma" pitchFamily="34" charset="0"/>
                <a:ea typeface="ＭＳ Ｐゴシック" pitchFamily="50" charset="-128"/>
              </a:defRPr>
            </a:lvl4pPr>
            <a:lvl5pPr marL="2057400" indent="-228600" eaLnBrk="0" hangingPunct="0">
              <a:defRPr kumimoji="1" sz="2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ahoma" pitchFamily="34" charset="0"/>
                <a:ea typeface="ＭＳ Ｐゴシック" pitchFamily="50" charset="-128"/>
              </a:defRPr>
            </a:lvl9pPr>
          </a:lstStyle>
          <a:p>
            <a:pPr eaLnBrk="1" hangingPunct="1"/>
            <a:fld id="{23229C9A-AC04-431D-89CB-53B70B7052AD}" type="slidenum">
              <a:rPr kumimoji="0" lang="en-US" altLang="ja-JP" sz="1400" smtClean="0">
                <a:solidFill>
                  <a:schemeClr val="bg2"/>
                </a:solidFill>
              </a:rPr>
              <a:pPr eaLnBrk="1" hangingPunct="1"/>
              <a:t>1</a:t>
            </a:fld>
            <a:endParaRPr kumimoji="0" lang="en-US" altLang="ja-JP" sz="1400" dirty="0">
              <a:solidFill>
                <a:schemeClr val="bg2"/>
              </a:solidFill>
            </a:endParaRPr>
          </a:p>
        </p:txBody>
      </p:sp>
      <p:grpSp>
        <p:nvGrpSpPr>
          <p:cNvPr id="13" name="グループ化 12"/>
          <p:cNvGrpSpPr/>
          <p:nvPr/>
        </p:nvGrpSpPr>
        <p:grpSpPr>
          <a:xfrm>
            <a:off x="385393" y="6679305"/>
            <a:ext cx="8568952" cy="72008"/>
            <a:chOff x="969132" y="3140011"/>
            <a:chExt cx="9074564" cy="72008"/>
          </a:xfrm>
        </p:grpSpPr>
        <p:sp>
          <p:nvSpPr>
            <p:cNvPr id="14" name="正方形/長方形 13"/>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6" name="正方形/長方形 15"/>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7" name="正方形/長方形 16"/>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8" name="正方形/長方形 17"/>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9" name="正方形/長方形 18"/>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grpSp>
        <p:nvGrpSpPr>
          <p:cNvPr id="20" name="グループ化 19"/>
          <p:cNvGrpSpPr/>
          <p:nvPr/>
        </p:nvGrpSpPr>
        <p:grpSpPr>
          <a:xfrm>
            <a:off x="422139" y="870578"/>
            <a:ext cx="8568952" cy="72008"/>
            <a:chOff x="969132" y="3140011"/>
            <a:chExt cx="9074564" cy="72008"/>
          </a:xfrm>
        </p:grpSpPr>
        <p:sp>
          <p:nvSpPr>
            <p:cNvPr id="21" name="正方形/長方形 20"/>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2" name="正方形/長方形 21"/>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3" name="正方形/長方形 22"/>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4" name="正方形/長方形 23"/>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5" name="正方形/長方形 24"/>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6" name="正方形/長方形 25"/>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3" name="四角形吹き出し 2"/>
          <p:cNvSpPr/>
          <p:nvPr/>
        </p:nvSpPr>
        <p:spPr bwMode="auto">
          <a:xfrm>
            <a:off x="6139083" y="5759355"/>
            <a:ext cx="2161168" cy="369332"/>
          </a:xfrm>
          <a:prstGeom prst="wedgeRectCallout">
            <a:avLst>
              <a:gd name="adj1" fmla="val -55565"/>
              <a:gd name="adj2" fmla="val -7710"/>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rgbClr val="FF0000"/>
                </a:solidFill>
                <a:effectLst/>
                <a:latin typeface="Tahoma" pitchFamily="34" charset="0"/>
                <a:ea typeface="ＭＳ Ｐゴシック" pitchFamily="50" charset="-128"/>
              </a:rPr>
              <a:t>８９４万アクセス感謝</a:t>
            </a:r>
            <a:endParaRPr kumimoji="1" lang="ja-JP" altLang="en-US" sz="1800" b="1" i="0" u="none" strike="noStrike" cap="none" normalizeH="0" baseline="0" dirty="0" smtClean="0">
              <a:ln>
                <a:noFill/>
              </a:ln>
              <a:solidFill>
                <a:srgbClr val="FF0000"/>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1259226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endParaRPr lang="ja-JP" altLang="en-US"/>
          </a:p>
        </p:txBody>
      </p:sp>
      <p:sp>
        <p:nvSpPr>
          <p:cNvPr id="8195" name="コンテンツ プレースホルダー 2"/>
          <p:cNvSpPr>
            <a:spLocks noGrp="1"/>
          </p:cNvSpPr>
          <p:nvPr>
            <p:ph idx="1"/>
          </p:nvPr>
        </p:nvSpPr>
        <p:spPr/>
        <p:txBody>
          <a:bodyPr/>
          <a:lstStyle/>
          <a:p>
            <a:endParaRPr lang="ja-JP" altLang="en-US"/>
          </a:p>
        </p:txBody>
      </p:sp>
      <p:sp>
        <p:nvSpPr>
          <p:cNvPr id="819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ＭＳ Ｐゴシック" charset="-128"/>
              </a:defRPr>
            </a:lvl1pPr>
            <a:lvl2pPr marL="742950" indent="-285750" algn="l"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ＭＳ Ｐゴシック" charset="-128"/>
              </a:defRPr>
            </a:lvl2pPr>
            <a:lvl3pPr marL="1143000" indent="-228600" algn="l"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ＭＳ Ｐゴシック" charset="-128"/>
              </a:defRPr>
            </a:lvl3pPr>
            <a:lvl4pPr marL="1600200" indent="-228600" algn="l"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ＭＳ Ｐゴシック" charset="-128"/>
              </a:defRPr>
            </a:lvl4pPr>
            <a:lvl5pPr marL="2057400" indent="-228600" algn="l"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9pPr>
          </a:lstStyle>
          <a:p>
            <a:pPr algn="r" eaLnBrk="1" hangingPunct="1">
              <a:spcBef>
                <a:spcPct val="0"/>
              </a:spcBef>
              <a:buClrTx/>
              <a:buSzTx/>
              <a:buFontTx/>
              <a:buNone/>
            </a:pPr>
            <a:fld id="{E6176B9F-0CBE-4B68-A900-4DD1971718C1}" type="slidenum">
              <a:rPr kumimoji="0" lang="en-US" altLang="ja-JP" sz="1400" smtClean="0"/>
              <a:pPr algn="r" eaLnBrk="1" hangingPunct="1">
                <a:spcBef>
                  <a:spcPct val="0"/>
                </a:spcBef>
                <a:buClrTx/>
                <a:buSzTx/>
                <a:buFontTx/>
                <a:buNone/>
              </a:pPr>
              <a:t>10</a:t>
            </a:fld>
            <a:endParaRPr kumimoji="0" lang="en-US" altLang="ja-JP" sz="1400"/>
          </a:p>
        </p:txBody>
      </p:sp>
      <p:pic>
        <p:nvPicPr>
          <p:cNvPr id="8197" name="Picture 2" descr="C:\Users\IY\Documents\My Dropbox\通常用\Cumulative total Emission vs Te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4" y="72323"/>
            <a:ext cx="9053466" cy="671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テキスト ボックス 1"/>
          <p:cNvSpPr txBox="1">
            <a:spLocks noChangeArrowheads="1"/>
          </p:cNvSpPr>
          <p:nvPr/>
        </p:nvSpPr>
        <p:spPr bwMode="auto">
          <a:xfrm>
            <a:off x="5593626" y="5774199"/>
            <a:ext cx="2582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ＭＳ Ｐゴシック" charset="-128"/>
              </a:defRPr>
            </a:lvl1pPr>
            <a:lvl2pPr marL="742950" indent="-285750" algn="l"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ＭＳ Ｐゴシック" charset="-128"/>
              </a:defRPr>
            </a:lvl2pPr>
            <a:lvl3pPr marL="1143000" indent="-228600" algn="l"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ＭＳ Ｐゴシック" charset="-128"/>
              </a:defRPr>
            </a:lvl3pPr>
            <a:lvl4pPr marL="1600200" indent="-228600" algn="l"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ＭＳ Ｐゴシック" charset="-128"/>
              </a:defRPr>
            </a:lvl4pPr>
            <a:lvl5pPr marL="2057400" indent="-228600" algn="l"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9pPr>
          </a:lstStyle>
          <a:p>
            <a:pPr algn="ctr" eaLnBrk="1" hangingPunct="1">
              <a:spcBef>
                <a:spcPct val="0"/>
              </a:spcBef>
              <a:buClrTx/>
              <a:buSzTx/>
              <a:buFontTx/>
              <a:buNone/>
            </a:pPr>
            <a:r>
              <a:rPr lang="en-US" altLang="ja-JP" sz="2400" dirty="0"/>
              <a:t>IPCC</a:t>
            </a:r>
            <a:r>
              <a:rPr lang="ja-JP" altLang="en-US" sz="2400" dirty="0"/>
              <a:t>　</a:t>
            </a:r>
            <a:r>
              <a:rPr lang="en-US" altLang="ja-JP" sz="2400" dirty="0"/>
              <a:t>AR5</a:t>
            </a:r>
            <a:r>
              <a:rPr lang="ja-JP" altLang="en-US" sz="2400" dirty="0"/>
              <a:t>　</a:t>
            </a:r>
            <a:r>
              <a:rPr lang="en-US" altLang="ja-JP" sz="2400" dirty="0" err="1"/>
              <a:t>WGⅠ</a:t>
            </a:r>
            <a:endParaRPr lang="ja-JP" altLang="en-US" sz="2400" dirty="0"/>
          </a:p>
        </p:txBody>
      </p:sp>
      <p:grpSp>
        <p:nvGrpSpPr>
          <p:cNvPr id="16" name="グループ化 15"/>
          <p:cNvGrpSpPr>
            <a:grpSpLocks/>
          </p:cNvGrpSpPr>
          <p:nvPr/>
        </p:nvGrpSpPr>
        <p:grpSpPr bwMode="auto">
          <a:xfrm>
            <a:off x="1979613" y="3097870"/>
            <a:ext cx="554037" cy="1596336"/>
            <a:chOff x="1835696" y="3201192"/>
            <a:chExt cx="553998" cy="1595960"/>
          </a:xfrm>
        </p:grpSpPr>
        <p:sp>
          <p:nvSpPr>
            <p:cNvPr id="2" name="下矢印 1"/>
            <p:cNvSpPr/>
            <p:nvPr/>
          </p:nvSpPr>
          <p:spPr bwMode="auto">
            <a:xfrm>
              <a:off x="1980148" y="3933762"/>
              <a:ext cx="287318" cy="863390"/>
            </a:xfrm>
            <a:prstGeom prst="downArrow">
              <a:avLst/>
            </a:prstGeom>
            <a:solidFill>
              <a:schemeClr val="accent2">
                <a:lumMod val="40000"/>
                <a:lumOff val="60000"/>
              </a:schemeClr>
            </a:solidFill>
            <a:ln w="9525" cap="flat" cmpd="sng" algn="ctr">
              <a:solidFill>
                <a:schemeClr val="tx1"/>
              </a:solidFill>
              <a:prstDash val="solid"/>
              <a:miter lim="800000"/>
              <a:headEnd type="none" w="med" len="med"/>
              <a:tailEnd type="none" w="med" len="med"/>
            </a:ln>
            <a:effectLst/>
            <a:extLst/>
          </p:spPr>
          <p:txBody>
            <a:bodyPr wrap="none"/>
            <a:lstStyle/>
            <a:p>
              <a:pPr algn="l">
                <a:defRPr/>
              </a:pPr>
              <a:endParaRPr lang="ja-JP" altLang="en-US"/>
            </a:p>
          </p:txBody>
        </p:sp>
        <p:sp>
          <p:nvSpPr>
            <p:cNvPr id="8209" name="テキスト ボックス 4"/>
            <p:cNvSpPr txBox="1">
              <a:spLocks noChangeArrowheads="1"/>
            </p:cNvSpPr>
            <p:nvPr/>
          </p:nvSpPr>
          <p:spPr bwMode="auto">
            <a:xfrm>
              <a:off x="1835696" y="3201192"/>
              <a:ext cx="5539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lgn="l" eaLnBrk="0" hangingPunct="0">
                <a:spcBef>
                  <a:spcPct val="20000"/>
                </a:spcBef>
                <a:buClr>
                  <a:schemeClr val="folHlink"/>
                </a:buClr>
                <a:buSzPct val="60000"/>
                <a:buFont typeface="Wingdings" pitchFamily="2" charset="2"/>
                <a:buChar char="n"/>
                <a:defRPr kumimoji="1" sz="3200">
                  <a:solidFill>
                    <a:schemeClr val="tx1"/>
                  </a:solidFill>
                  <a:latin typeface="Tahoma" pitchFamily="34" charset="0"/>
                  <a:ea typeface="ＭＳ Ｐゴシック" charset="-128"/>
                </a:defRPr>
              </a:lvl1pPr>
              <a:lvl2pPr marL="742950" indent="-285750" algn="l" eaLnBrk="0" hangingPunct="0">
                <a:spcBef>
                  <a:spcPct val="20000"/>
                </a:spcBef>
                <a:buClr>
                  <a:schemeClr val="hlink"/>
                </a:buClr>
                <a:buSzPct val="55000"/>
                <a:buFont typeface="Wingdings" pitchFamily="2" charset="2"/>
                <a:buChar char="n"/>
                <a:defRPr kumimoji="1" sz="2800">
                  <a:solidFill>
                    <a:schemeClr val="tx1"/>
                  </a:solidFill>
                  <a:latin typeface="Tahoma" pitchFamily="34" charset="0"/>
                  <a:ea typeface="ＭＳ Ｐゴシック" charset="-128"/>
                </a:defRPr>
              </a:lvl2pPr>
              <a:lvl3pPr marL="1143000" indent="-228600" algn="l" eaLnBrk="0" hangingPunct="0">
                <a:spcBef>
                  <a:spcPct val="20000"/>
                </a:spcBef>
                <a:buClr>
                  <a:schemeClr val="folHlink"/>
                </a:buClr>
                <a:buSzPct val="50000"/>
                <a:buFont typeface="Wingdings" pitchFamily="2" charset="2"/>
                <a:buChar char="n"/>
                <a:defRPr kumimoji="1" sz="2400">
                  <a:solidFill>
                    <a:schemeClr val="tx1"/>
                  </a:solidFill>
                  <a:latin typeface="Tahoma" pitchFamily="34" charset="0"/>
                  <a:ea typeface="ＭＳ Ｐゴシック" charset="-128"/>
                </a:defRPr>
              </a:lvl3pPr>
              <a:lvl4pPr marL="1600200" indent="-228600" algn="l" eaLnBrk="0" hangingPunct="0">
                <a:spcBef>
                  <a:spcPct val="20000"/>
                </a:spcBef>
                <a:buClr>
                  <a:schemeClr val="accent2"/>
                </a:buClr>
                <a:buSzPct val="55000"/>
                <a:buFont typeface="Wingdings" pitchFamily="2" charset="2"/>
                <a:buChar char="n"/>
                <a:defRPr kumimoji="1" sz="2000">
                  <a:solidFill>
                    <a:schemeClr val="tx1"/>
                  </a:solidFill>
                  <a:latin typeface="Tahoma" pitchFamily="34" charset="0"/>
                  <a:ea typeface="ＭＳ Ｐゴシック" charset="-128"/>
                </a:defRPr>
              </a:lvl4pPr>
              <a:lvl5pPr marL="2057400" indent="-228600" algn="l" eaLnBrk="0" hangingPunct="0">
                <a:spcBef>
                  <a:spcPct val="20000"/>
                </a:spcBef>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Tahoma" pitchFamily="34" charset="0"/>
                  <a:ea typeface="ＭＳ Ｐゴシック" charset="-128"/>
                </a:defRPr>
              </a:lvl9pPr>
            </a:lstStyle>
            <a:p>
              <a:pPr algn="ctr" eaLnBrk="1" hangingPunct="1">
                <a:spcBef>
                  <a:spcPct val="0"/>
                </a:spcBef>
                <a:buClrTx/>
                <a:buSzTx/>
                <a:buFontTx/>
                <a:buNone/>
              </a:pPr>
              <a:r>
                <a:rPr lang="ja-JP" altLang="en-US" sz="2400" dirty="0"/>
                <a:t>現在</a:t>
              </a:r>
            </a:p>
          </p:txBody>
        </p:sp>
      </p:grpSp>
      <p:sp>
        <p:nvSpPr>
          <p:cNvPr id="5" name="左右矢印 4"/>
          <p:cNvSpPr/>
          <p:nvPr/>
        </p:nvSpPr>
        <p:spPr bwMode="auto">
          <a:xfrm>
            <a:off x="1895149" y="1942538"/>
            <a:ext cx="1159427" cy="349450"/>
          </a:xfrm>
          <a:prstGeom prst="leftRightArrow">
            <a:avLst/>
          </a:prstGeom>
          <a:solidFill>
            <a:srgbClr val="FFC000"/>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6" name="テキスト ボックス 5"/>
          <p:cNvSpPr txBox="1"/>
          <p:nvPr/>
        </p:nvSpPr>
        <p:spPr>
          <a:xfrm>
            <a:off x="1714880" y="1491339"/>
            <a:ext cx="1181734" cy="461665"/>
          </a:xfrm>
          <a:prstGeom prst="rect">
            <a:avLst/>
          </a:prstGeom>
          <a:noFill/>
        </p:spPr>
        <p:txBody>
          <a:bodyPr wrap="none" rtlCol="0">
            <a:spAutoFit/>
          </a:bodyPr>
          <a:lstStyle/>
          <a:p>
            <a:r>
              <a:rPr lang="en-US" altLang="ja-JP" dirty="0">
                <a:solidFill>
                  <a:schemeClr val="tx2">
                    <a:lumMod val="75000"/>
                  </a:schemeClr>
                </a:solidFill>
              </a:rPr>
              <a:t>400</a:t>
            </a:r>
            <a:r>
              <a:rPr kumimoji="1" lang="en-US" altLang="ja-JP" dirty="0">
                <a:solidFill>
                  <a:schemeClr val="tx2">
                    <a:lumMod val="75000"/>
                  </a:schemeClr>
                </a:solidFill>
              </a:rPr>
              <a:t>GtC</a:t>
            </a:r>
            <a:endParaRPr kumimoji="1" lang="ja-JP" altLang="en-US" dirty="0">
              <a:solidFill>
                <a:schemeClr val="tx2">
                  <a:lumMod val="75000"/>
                </a:schemeClr>
              </a:solidFill>
            </a:endParaRPr>
          </a:p>
        </p:txBody>
      </p:sp>
      <p:sp>
        <p:nvSpPr>
          <p:cNvPr id="7" name="テキスト ボックス 6"/>
          <p:cNvSpPr txBox="1"/>
          <p:nvPr/>
        </p:nvSpPr>
        <p:spPr>
          <a:xfrm>
            <a:off x="1360712" y="2383959"/>
            <a:ext cx="1489510" cy="400110"/>
          </a:xfrm>
          <a:prstGeom prst="rect">
            <a:avLst/>
          </a:prstGeom>
          <a:noFill/>
        </p:spPr>
        <p:txBody>
          <a:bodyPr wrap="none" rtlCol="0">
            <a:spAutoFit/>
          </a:bodyPr>
          <a:lstStyle/>
          <a:p>
            <a:r>
              <a:rPr lang="en-US" altLang="ja-JP" sz="2000" dirty="0">
                <a:solidFill>
                  <a:schemeClr val="tx2">
                    <a:lumMod val="75000"/>
                  </a:schemeClr>
                </a:solidFill>
              </a:rPr>
              <a:t>21</a:t>
            </a:r>
            <a:r>
              <a:rPr lang="ja-JP" altLang="en-US" sz="2000" dirty="0">
                <a:solidFill>
                  <a:schemeClr val="tx2">
                    <a:lumMod val="75000"/>
                  </a:schemeClr>
                </a:solidFill>
              </a:rPr>
              <a:t>世紀前半</a:t>
            </a:r>
            <a:endParaRPr kumimoji="1" lang="ja-JP" altLang="en-US" sz="2000" dirty="0">
              <a:solidFill>
                <a:schemeClr val="tx2">
                  <a:lumMod val="75000"/>
                </a:schemeClr>
              </a:solidFill>
            </a:endParaRPr>
          </a:p>
        </p:txBody>
      </p:sp>
      <p:sp>
        <p:nvSpPr>
          <p:cNvPr id="8" name="左右矢印 7"/>
          <p:cNvSpPr/>
          <p:nvPr/>
        </p:nvSpPr>
        <p:spPr bwMode="auto">
          <a:xfrm>
            <a:off x="3069109" y="1953598"/>
            <a:ext cx="359229" cy="306416"/>
          </a:xfrm>
          <a:prstGeom prst="leftRightArrow">
            <a:avLst/>
          </a:prstGeom>
          <a:solidFill>
            <a:srgbClr val="FFC000"/>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9" name="テキスト ボックス 8"/>
          <p:cNvSpPr txBox="1"/>
          <p:nvPr/>
        </p:nvSpPr>
        <p:spPr>
          <a:xfrm>
            <a:off x="2971774" y="2383997"/>
            <a:ext cx="697627" cy="400110"/>
          </a:xfrm>
          <a:prstGeom prst="rect">
            <a:avLst/>
          </a:prstGeom>
          <a:noFill/>
        </p:spPr>
        <p:txBody>
          <a:bodyPr wrap="none" rtlCol="0">
            <a:spAutoFit/>
          </a:bodyPr>
          <a:lstStyle/>
          <a:p>
            <a:r>
              <a:rPr lang="ja-JP" altLang="en-US" sz="2000" dirty="0">
                <a:solidFill>
                  <a:schemeClr val="tx2">
                    <a:lumMod val="75000"/>
                  </a:schemeClr>
                </a:solidFill>
              </a:rPr>
              <a:t>後半</a:t>
            </a:r>
            <a:endParaRPr kumimoji="1" lang="ja-JP" altLang="en-US" sz="2000" dirty="0">
              <a:solidFill>
                <a:schemeClr val="tx2">
                  <a:lumMod val="75000"/>
                </a:schemeClr>
              </a:solidFill>
            </a:endParaRPr>
          </a:p>
        </p:txBody>
      </p:sp>
      <p:sp>
        <p:nvSpPr>
          <p:cNvPr id="10" name="テキスト ボックス 9"/>
          <p:cNvSpPr txBox="1"/>
          <p:nvPr/>
        </p:nvSpPr>
        <p:spPr>
          <a:xfrm>
            <a:off x="2946526" y="1502228"/>
            <a:ext cx="1013419" cy="461665"/>
          </a:xfrm>
          <a:prstGeom prst="rect">
            <a:avLst/>
          </a:prstGeom>
          <a:noFill/>
        </p:spPr>
        <p:txBody>
          <a:bodyPr wrap="none" rtlCol="0">
            <a:spAutoFit/>
          </a:bodyPr>
          <a:lstStyle/>
          <a:p>
            <a:r>
              <a:rPr lang="en-US" altLang="ja-JP" dirty="0">
                <a:solidFill>
                  <a:schemeClr val="tx2">
                    <a:lumMod val="75000"/>
                  </a:schemeClr>
                </a:solidFill>
              </a:rPr>
              <a:t>8</a:t>
            </a:r>
            <a:r>
              <a:rPr kumimoji="1" lang="en-US" altLang="ja-JP" dirty="0">
                <a:solidFill>
                  <a:schemeClr val="tx2">
                    <a:lumMod val="75000"/>
                  </a:schemeClr>
                </a:solidFill>
              </a:rPr>
              <a:t>0GtC</a:t>
            </a:r>
            <a:endParaRPr kumimoji="1" lang="ja-JP" altLang="en-US" dirty="0">
              <a:solidFill>
                <a:schemeClr val="tx2">
                  <a:lumMod val="75000"/>
                </a:schemeClr>
              </a:solidFill>
            </a:endParaRPr>
          </a:p>
        </p:txBody>
      </p:sp>
      <p:grpSp>
        <p:nvGrpSpPr>
          <p:cNvPr id="3" name="グループ化 2"/>
          <p:cNvGrpSpPr/>
          <p:nvPr/>
        </p:nvGrpSpPr>
        <p:grpSpPr>
          <a:xfrm>
            <a:off x="5499709" y="714674"/>
            <a:ext cx="3036393" cy="5446008"/>
            <a:chOff x="5486400" y="689653"/>
            <a:chExt cx="3066757" cy="5446008"/>
          </a:xfrm>
        </p:grpSpPr>
        <p:sp>
          <p:nvSpPr>
            <p:cNvPr id="4" name="正方形/長方形 3"/>
            <p:cNvSpPr/>
            <p:nvPr/>
          </p:nvSpPr>
          <p:spPr bwMode="auto">
            <a:xfrm>
              <a:off x="5486400" y="689653"/>
              <a:ext cx="3066757" cy="5446008"/>
            </a:xfrm>
            <a:prstGeom prst="rect">
              <a:avLst/>
            </a:prstGeom>
            <a:solidFill>
              <a:srgbClr val="FF6699">
                <a:alpha val="19000"/>
              </a:srgbClr>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endParaRPr>
            </a:p>
          </p:txBody>
        </p:sp>
        <p:sp>
          <p:nvSpPr>
            <p:cNvPr id="11" name="テキスト ボックス 10"/>
            <p:cNvSpPr txBox="1"/>
            <p:nvPr/>
          </p:nvSpPr>
          <p:spPr>
            <a:xfrm>
              <a:off x="5554245" y="2993391"/>
              <a:ext cx="2964273" cy="1200329"/>
            </a:xfrm>
            <a:prstGeom prst="rect">
              <a:avLst/>
            </a:prstGeom>
            <a:noFill/>
          </p:spPr>
          <p:txBody>
            <a:bodyPr wrap="none" rtlCol="0">
              <a:spAutoFit/>
            </a:bodyPr>
            <a:lstStyle/>
            <a:p>
              <a:r>
                <a:rPr kumimoji="1" lang="ja-JP" altLang="en-US" sz="3600" b="1" dirty="0">
                  <a:effectLst>
                    <a:outerShdw blurRad="38100" dist="38100" dir="2700000" algn="tl">
                      <a:srgbClr val="000000">
                        <a:alpha val="43137"/>
                      </a:srgbClr>
                    </a:outerShdw>
                  </a:effectLst>
                </a:rPr>
                <a:t>化石燃料枯渇</a:t>
              </a:r>
              <a:endParaRPr kumimoji="1" lang="en-US" altLang="ja-JP" sz="3600" b="1" dirty="0">
                <a:effectLst>
                  <a:outerShdw blurRad="38100" dist="38100" dir="2700000" algn="tl">
                    <a:srgbClr val="000000">
                      <a:alpha val="43137"/>
                    </a:srgbClr>
                  </a:outerShdw>
                </a:effectLst>
              </a:endParaRPr>
            </a:p>
            <a:p>
              <a:endParaRPr kumimoji="1" lang="ja-JP" altLang="en-US" sz="3600" b="1" dirty="0">
                <a:effectLst>
                  <a:outerShdw blurRad="38100" dist="38100" dir="2700000" algn="tl">
                    <a:srgbClr val="000000">
                      <a:alpha val="43137"/>
                    </a:srgbClr>
                  </a:outerShdw>
                </a:effectLst>
              </a:endParaRPr>
            </a:p>
          </p:txBody>
        </p:sp>
      </p:grpSp>
      <p:cxnSp>
        <p:nvCxnSpPr>
          <p:cNvPr id="13" name="直線コネクタ 12"/>
          <p:cNvCxnSpPr/>
          <p:nvPr/>
        </p:nvCxnSpPr>
        <p:spPr bwMode="auto">
          <a:xfrm>
            <a:off x="3444240" y="689317"/>
            <a:ext cx="0" cy="5500468"/>
          </a:xfrm>
          <a:prstGeom prst="line">
            <a:avLst/>
          </a:prstGeom>
          <a:noFill/>
          <a:ln w="19050" cap="flat" cmpd="sng" algn="ctr">
            <a:solidFill>
              <a:schemeClr val="accent5">
                <a:lumMod val="25000"/>
              </a:schemeClr>
            </a:solidFill>
            <a:prstDash val="solid"/>
            <a:round/>
            <a:headEnd type="none" w="med" len="med"/>
            <a:tailEnd type="none"/>
          </a:ln>
          <a:effectLst/>
        </p:spPr>
      </p:cxnSp>
      <p:sp>
        <p:nvSpPr>
          <p:cNvPr id="12" name="下矢印 11"/>
          <p:cNvSpPr/>
          <p:nvPr/>
        </p:nvSpPr>
        <p:spPr bwMode="auto">
          <a:xfrm>
            <a:off x="3903478" y="2326327"/>
            <a:ext cx="318901" cy="874058"/>
          </a:xfrm>
          <a:prstGeom prst="downArrow">
            <a:avLst/>
          </a:prstGeom>
          <a:solidFill>
            <a:schemeClr val="accent1">
              <a:lumMod val="40000"/>
              <a:lumOff val="60000"/>
            </a:schemeClr>
          </a:solidFill>
          <a:ln w="19050" cap="flat" cmpd="sng" algn="ctr">
            <a:solidFill>
              <a:schemeClr val="accent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22" name="下矢印 21"/>
          <p:cNvSpPr/>
          <p:nvPr/>
        </p:nvSpPr>
        <p:spPr bwMode="auto">
          <a:xfrm>
            <a:off x="4822357" y="1658460"/>
            <a:ext cx="318901" cy="874058"/>
          </a:xfrm>
          <a:prstGeom prst="downArrow">
            <a:avLst/>
          </a:prstGeom>
          <a:solidFill>
            <a:srgbClr val="FF6699">
              <a:alpha val="63000"/>
            </a:srgbClr>
          </a:solidFill>
          <a:ln w="19050" cap="flat" cmpd="sng" algn="ctr">
            <a:solidFill>
              <a:srgbClr val="FF6699"/>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4" name="テキスト ボックス 13"/>
          <p:cNvSpPr txBox="1"/>
          <p:nvPr/>
        </p:nvSpPr>
        <p:spPr>
          <a:xfrm>
            <a:off x="3455342" y="714473"/>
            <a:ext cx="2042160" cy="5455915"/>
          </a:xfrm>
          <a:prstGeom prst="rect">
            <a:avLst/>
          </a:prstGeom>
          <a:solidFill>
            <a:srgbClr val="FFC000">
              <a:alpha val="43000"/>
            </a:srgbClr>
          </a:solidFill>
          <a:ln>
            <a:solidFill>
              <a:srgbClr val="FF0000"/>
            </a:solidFill>
          </a:ln>
        </p:spPr>
        <p:txBody>
          <a:bodyPr wrap="square" rtlCol="0" anchor="b">
            <a:spAutoFit/>
          </a:bodyPr>
          <a:lstStyle/>
          <a:p>
            <a:pPr algn="ctr"/>
            <a:r>
              <a:rPr kumimoji="1" lang="ja-JP" altLang="en-US" sz="3200" b="1" dirty="0"/>
              <a:t>化石燃料</a:t>
            </a:r>
            <a:endParaRPr kumimoji="1" lang="en-US" altLang="ja-JP" sz="3200" b="1" dirty="0"/>
          </a:p>
          <a:p>
            <a:pPr algn="ctr"/>
            <a:r>
              <a:rPr lang="ja-JP" altLang="en-US" sz="3200" dirty="0"/>
              <a:t>は</a:t>
            </a:r>
            <a:endParaRPr lang="en-US" altLang="ja-JP" sz="3200" dirty="0"/>
          </a:p>
          <a:p>
            <a:pPr algn="ctr"/>
            <a:r>
              <a:rPr lang="en-US" altLang="ja-JP" sz="3200" dirty="0"/>
              <a:t>CO</a:t>
            </a:r>
            <a:r>
              <a:rPr lang="ja-JP" altLang="en-US" sz="2800" b="1" dirty="0"/>
              <a:t>２</a:t>
            </a:r>
            <a:endParaRPr lang="en-US" altLang="ja-JP" sz="2800" b="1" dirty="0"/>
          </a:p>
          <a:p>
            <a:pPr algn="ctr"/>
            <a:r>
              <a:rPr lang="ja-JP" altLang="en-US" sz="3200" dirty="0"/>
              <a:t>限界</a:t>
            </a:r>
            <a:r>
              <a:rPr kumimoji="1" lang="ja-JP" altLang="en-US" sz="3200" dirty="0"/>
              <a:t>によって余る</a:t>
            </a:r>
            <a:endParaRPr kumimoji="1" lang="en-US" altLang="ja-JP" sz="3200" dirty="0"/>
          </a:p>
          <a:p>
            <a:pPr algn="ctr"/>
            <a:endParaRPr lang="en-US" altLang="ja-JP" dirty="0"/>
          </a:p>
          <a:p>
            <a:pPr algn="ctr"/>
            <a:endParaRPr kumimoji="1" lang="en-US" altLang="ja-JP" dirty="0"/>
          </a:p>
        </p:txBody>
      </p:sp>
      <p:sp>
        <p:nvSpPr>
          <p:cNvPr id="23" name="下矢印 22"/>
          <p:cNvSpPr/>
          <p:nvPr/>
        </p:nvSpPr>
        <p:spPr bwMode="auto">
          <a:xfrm>
            <a:off x="2984601" y="3047984"/>
            <a:ext cx="318901" cy="874058"/>
          </a:xfrm>
          <a:prstGeom prst="downArrow">
            <a:avLst/>
          </a:prstGeom>
          <a:solidFill>
            <a:schemeClr val="bg2">
              <a:lumMod val="10000"/>
              <a:lumOff val="90000"/>
              <a:alpha val="63000"/>
            </a:schemeClr>
          </a:solidFill>
          <a:ln w="19050" cap="flat" cmpd="sng" algn="ctr">
            <a:solidFill>
              <a:schemeClr val="tx1">
                <a:lumMod val="65000"/>
                <a:lumOff val="35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5" name="四角形吹き出し 14"/>
          <p:cNvSpPr/>
          <p:nvPr/>
        </p:nvSpPr>
        <p:spPr bwMode="auto">
          <a:xfrm>
            <a:off x="3529258" y="968181"/>
            <a:ext cx="1914307" cy="1200329"/>
          </a:xfrm>
          <a:prstGeom prst="wedgeRectCallout">
            <a:avLst>
              <a:gd name="adj1" fmla="val -20131"/>
              <a:gd name="adj2" fmla="val 49057"/>
            </a:avLst>
          </a:prstGeom>
          <a:solidFill>
            <a:schemeClr val="bg2">
              <a:lumMod val="10000"/>
              <a:lumOff val="90000"/>
            </a:schemeClr>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グリーランド</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氷床の融解</a:t>
            </a: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７ｍ海面上昇</a:t>
            </a:r>
          </a:p>
        </p:txBody>
      </p:sp>
    </p:spTree>
    <p:extLst>
      <p:ext uri="{BB962C8B-B14F-4D97-AF65-F5344CB8AC3E}">
        <p14:creationId xmlns:p14="http://schemas.microsoft.com/office/powerpoint/2010/main" val="170266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617538"/>
            <a:ext cx="7793037" cy="363190"/>
          </a:xfrm>
        </p:spPr>
        <p:txBody>
          <a:bodyPr/>
          <a:lstStyle/>
          <a:p>
            <a:r>
              <a:rPr kumimoji="1" lang="ja-JP" altLang="en-US" sz="4000" dirty="0"/>
              <a:t>持続性のピラミッド　その変遷</a:t>
            </a:r>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solidFill>
                  <a:srgbClr val="000000"/>
                </a:solidFill>
              </a:rPr>
              <a:pPr>
                <a:defRPr/>
              </a:pPr>
              <a:t>11</a:t>
            </a:fld>
            <a:endParaRPr lang="en-US" altLang="ja-JP">
              <a:solidFill>
                <a:srgbClr val="000000"/>
              </a:solidFill>
            </a:endParaRPr>
          </a:p>
        </p:txBody>
      </p:sp>
      <p:pic>
        <p:nvPicPr>
          <p:cNvPr id="5" name="コンテンツ プレースホルダー 4" descr="C:\Users\IY\OneDrive\ドキュメントOneDrive\SDPollution.jpg"/>
          <p:cNvPicPr>
            <a:picLocks noGrp="1"/>
          </p:cNvPicPr>
          <p:nvPr>
            <p:ph idx="1"/>
          </p:nvPr>
        </p:nvPicPr>
        <p:blipFill>
          <a:blip r:embed="rId2" cstate="print"/>
          <a:srcRect/>
          <a:stretch>
            <a:fillRect/>
          </a:stretch>
        </p:blipFill>
        <p:spPr bwMode="auto">
          <a:xfrm>
            <a:off x="-180528" y="1387376"/>
            <a:ext cx="4824536" cy="3744415"/>
          </a:xfrm>
          <a:prstGeom prst="rect">
            <a:avLst/>
          </a:prstGeom>
          <a:noFill/>
          <a:ln w="9525">
            <a:noFill/>
            <a:miter lim="800000"/>
            <a:headEnd/>
            <a:tailEnd/>
          </a:ln>
        </p:spPr>
      </p:pic>
      <p:pic>
        <p:nvPicPr>
          <p:cNvPr id="6" name="図 5" descr="C:\Users\IY\OneDrive\ドキュメントOneDrive\SDNow.jpg"/>
          <p:cNvPicPr/>
          <p:nvPr/>
        </p:nvPicPr>
        <p:blipFill>
          <a:blip r:embed="rId3" cstate="print"/>
          <a:srcRect/>
          <a:stretch>
            <a:fillRect/>
          </a:stretch>
        </p:blipFill>
        <p:spPr bwMode="auto">
          <a:xfrm>
            <a:off x="4427984" y="1844824"/>
            <a:ext cx="4530046" cy="3240360"/>
          </a:xfrm>
          <a:prstGeom prst="rect">
            <a:avLst/>
          </a:prstGeom>
          <a:noFill/>
          <a:ln w="9525">
            <a:noFill/>
            <a:miter lim="800000"/>
            <a:headEnd/>
            <a:tailEnd/>
          </a:ln>
        </p:spPr>
      </p:pic>
      <p:sp>
        <p:nvSpPr>
          <p:cNvPr id="7" name="テキスト ボックス 6"/>
          <p:cNvSpPr txBox="1"/>
          <p:nvPr/>
        </p:nvSpPr>
        <p:spPr>
          <a:xfrm>
            <a:off x="1176552" y="5487615"/>
            <a:ext cx="6934912" cy="461665"/>
          </a:xfrm>
          <a:prstGeom prst="rect">
            <a:avLst/>
          </a:prstGeom>
          <a:noFill/>
        </p:spPr>
        <p:txBody>
          <a:bodyPr wrap="none" rtlCol="0">
            <a:spAutoFit/>
          </a:bodyPr>
          <a:lstStyle/>
          <a:p>
            <a:pPr algn="l"/>
            <a:r>
              <a:rPr kumimoji="1" lang="ja-JP" altLang="en-US" dirty="0"/>
              <a:t>産業公害時代と現時点における持続性のピラミッド</a:t>
            </a:r>
          </a:p>
        </p:txBody>
      </p:sp>
      <p:grpSp>
        <p:nvGrpSpPr>
          <p:cNvPr id="8" name="グループ化 7"/>
          <p:cNvGrpSpPr/>
          <p:nvPr/>
        </p:nvGrpSpPr>
        <p:grpSpPr>
          <a:xfrm>
            <a:off x="299536" y="932631"/>
            <a:ext cx="8568952" cy="72008"/>
            <a:chOff x="969132" y="3140011"/>
            <a:chExt cx="9074564" cy="72008"/>
          </a:xfrm>
        </p:grpSpPr>
        <p:sp>
          <p:nvSpPr>
            <p:cNvPr id="9" name="正方形/長方形 8"/>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3" name="正方形/長方形 12"/>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4165771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9979" y="260648"/>
            <a:ext cx="7793037" cy="867246"/>
          </a:xfrm>
        </p:spPr>
        <p:txBody>
          <a:bodyPr/>
          <a:lstStyle/>
          <a:p>
            <a:pPr algn="ctr"/>
            <a:r>
              <a:rPr kumimoji="1" lang="ja-JP" altLang="en-US" dirty="0"/>
              <a:t>環境問題の歴史</a:t>
            </a:r>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solidFill>
                  <a:srgbClr val="000000"/>
                </a:solidFill>
              </a:rPr>
              <a:pPr>
                <a:defRPr/>
              </a:pPr>
              <a:t>12</a:t>
            </a:fld>
            <a:endParaRPr lang="en-US" altLang="ja-JP">
              <a:solidFill>
                <a:srgbClr val="000000"/>
              </a:solidFill>
            </a:endParaRPr>
          </a:p>
        </p:txBody>
      </p:sp>
      <p:pic>
        <p:nvPicPr>
          <p:cNvPr id="5" name="コンテンツ プレースホルダー 4" descr="HistoryEnvJpn.jpg"/>
          <p:cNvPicPr>
            <a:picLocks noGrp="1"/>
          </p:cNvPicPr>
          <p:nvPr>
            <p:ph idx="1"/>
          </p:nvPr>
        </p:nvPicPr>
        <p:blipFill>
          <a:blip r:embed="rId2" cstate="print"/>
          <a:stretch>
            <a:fillRect/>
          </a:stretch>
        </p:blipFill>
        <p:spPr>
          <a:xfrm>
            <a:off x="859979" y="1340768"/>
            <a:ext cx="7528445" cy="4824536"/>
          </a:xfrm>
          <a:prstGeom prst="rect">
            <a:avLst/>
          </a:prstGeom>
        </p:spPr>
      </p:pic>
      <p:grpSp>
        <p:nvGrpSpPr>
          <p:cNvPr id="6" name="グループ化 5"/>
          <p:cNvGrpSpPr/>
          <p:nvPr/>
        </p:nvGrpSpPr>
        <p:grpSpPr>
          <a:xfrm>
            <a:off x="299536" y="1082759"/>
            <a:ext cx="8568952" cy="72008"/>
            <a:chOff x="969132" y="3140011"/>
            <a:chExt cx="9074564" cy="72008"/>
          </a:xfrm>
        </p:grpSpPr>
        <p:sp>
          <p:nvSpPr>
            <p:cNvPr id="7" name="正方形/長方形 6"/>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1897505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13</a:t>
            </a:fld>
            <a:endParaRPr lang="en-US" altLang="ja-JP"/>
          </a:p>
        </p:txBody>
      </p:sp>
      <p:pic>
        <p:nvPicPr>
          <p:cNvPr id="1026" name="Picture 2" descr="C:\Users\IY\Google ドライブ\通常用\sdg-logo-640x4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2652"/>
            <a:ext cx="9142743" cy="599992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100704" y="5734860"/>
            <a:ext cx="4814138" cy="1077218"/>
          </a:xfrm>
          <a:prstGeom prst="rect">
            <a:avLst/>
          </a:prstGeom>
          <a:noFill/>
        </p:spPr>
        <p:txBody>
          <a:bodyPr wrap="none" rtlCol="0">
            <a:spAutoFit/>
          </a:bodyPr>
          <a:lstStyle/>
          <a:p>
            <a:r>
              <a:rPr lang="ja-JP" altLang="en-US" sz="3200" dirty="0">
                <a:solidFill>
                  <a:schemeClr val="tx2">
                    <a:lumMod val="75000"/>
                  </a:schemeClr>
                </a:solidFill>
              </a:rPr>
              <a:t>持続可能な開発</a:t>
            </a:r>
            <a:r>
              <a:rPr lang="ja-JP" altLang="en-US" sz="3200" dirty="0" smtClean="0">
                <a:solidFill>
                  <a:srgbClr val="FF0000"/>
                </a:solidFill>
              </a:rPr>
              <a:t>目標</a:t>
            </a:r>
            <a:endParaRPr lang="en-US" altLang="ja-JP" sz="3200" dirty="0" smtClean="0">
              <a:solidFill>
                <a:srgbClr val="FF0000"/>
              </a:solidFill>
            </a:endParaRPr>
          </a:p>
          <a:p>
            <a:r>
              <a:rPr lang="ja-JP" altLang="en-US" sz="3200" dirty="0" smtClean="0">
                <a:solidFill>
                  <a:srgbClr val="FF0000"/>
                </a:solidFill>
              </a:rPr>
              <a:t>実は、ゴールと目標が混在</a:t>
            </a:r>
            <a:endParaRPr lang="en-US" altLang="ja-JP" sz="3200" dirty="0">
              <a:solidFill>
                <a:srgbClr val="FF0000"/>
              </a:solidFill>
            </a:endParaRPr>
          </a:p>
        </p:txBody>
      </p:sp>
      <p:sp>
        <p:nvSpPr>
          <p:cNvPr id="6" name="楕円 5"/>
          <p:cNvSpPr/>
          <p:nvPr/>
        </p:nvSpPr>
        <p:spPr bwMode="auto">
          <a:xfrm>
            <a:off x="5473074" y="5900499"/>
            <a:ext cx="1494938" cy="649188"/>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ゴール</a:t>
            </a:r>
          </a:p>
        </p:txBody>
      </p:sp>
      <p:grpSp>
        <p:nvGrpSpPr>
          <p:cNvPr id="9" name="グループ化 8"/>
          <p:cNvGrpSpPr/>
          <p:nvPr/>
        </p:nvGrpSpPr>
        <p:grpSpPr>
          <a:xfrm>
            <a:off x="217649" y="54592"/>
            <a:ext cx="8568952" cy="72008"/>
            <a:chOff x="969132" y="3140011"/>
            <a:chExt cx="9074564" cy="72008"/>
          </a:xfrm>
        </p:grpSpPr>
        <p:sp>
          <p:nvSpPr>
            <p:cNvPr id="10" name="正方形/長方形 9"/>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3" name="正方形/長方形 12"/>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8" name="角丸四角形 7"/>
          <p:cNvSpPr/>
          <p:nvPr/>
        </p:nvSpPr>
        <p:spPr bwMode="auto">
          <a:xfrm>
            <a:off x="7219425" y="5977719"/>
            <a:ext cx="846653" cy="510778"/>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目標</a:t>
            </a:r>
          </a:p>
        </p:txBody>
      </p:sp>
    </p:spTree>
    <p:extLst>
      <p:ext uri="{BB962C8B-B14F-4D97-AF65-F5344CB8AC3E}">
        <p14:creationId xmlns:p14="http://schemas.microsoft.com/office/powerpoint/2010/main" val="4032401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5969" y="264069"/>
            <a:ext cx="8737927" cy="6462408"/>
          </a:xfrm>
        </p:spPr>
        <p:txBody>
          <a:bodyPr/>
          <a:lstStyle/>
          <a:p>
            <a:r>
              <a:rPr lang="ja-JP" altLang="en-US" sz="2100" b="1" dirty="0">
                <a:solidFill>
                  <a:schemeClr val="accent1">
                    <a:lumMod val="50000"/>
                  </a:schemeClr>
                </a:solidFill>
              </a:rPr>
              <a:t>目標１．</a:t>
            </a:r>
            <a:r>
              <a:rPr lang="ja-JP" altLang="en-US" sz="2100" b="1" dirty="0"/>
              <a:t>あらゆる場所のあらゆる形態の貧困を終わらせる</a:t>
            </a:r>
          </a:p>
          <a:p>
            <a:r>
              <a:rPr lang="ja-JP" altLang="en-US" sz="2100" b="1" dirty="0">
                <a:solidFill>
                  <a:schemeClr val="accent1">
                    <a:lumMod val="50000"/>
                  </a:schemeClr>
                </a:solidFill>
              </a:rPr>
              <a:t>目標２．</a:t>
            </a:r>
            <a:r>
              <a:rPr lang="ja-JP" altLang="en-US" sz="2100" b="1" dirty="0"/>
              <a:t>飢餓を終わらせ、食糧安全保障および栄養改善を実現し、持続可能な農業を促進する</a:t>
            </a:r>
          </a:p>
          <a:p>
            <a:r>
              <a:rPr lang="ja-JP" altLang="en-US" sz="2100" b="1" dirty="0">
                <a:solidFill>
                  <a:schemeClr val="accent1">
                    <a:lumMod val="50000"/>
                  </a:schemeClr>
                </a:solidFill>
              </a:rPr>
              <a:t>目標３．</a:t>
            </a:r>
            <a:r>
              <a:rPr lang="ja-JP" altLang="en-US" sz="2100" b="1" dirty="0"/>
              <a:t>あらゆる年齢のすべての人々の健康的な生活を確保し、福祉を促進する</a:t>
            </a:r>
          </a:p>
          <a:p>
            <a:r>
              <a:rPr lang="ja-JP" altLang="en-US" sz="2100" b="1" dirty="0">
                <a:solidFill>
                  <a:schemeClr val="accent1">
                    <a:lumMod val="50000"/>
                  </a:schemeClr>
                </a:solidFill>
              </a:rPr>
              <a:t>目標４．</a:t>
            </a:r>
            <a:r>
              <a:rPr lang="ja-JP" altLang="en-US" sz="2100" b="1" dirty="0"/>
              <a:t>すべての人々への包括的かつ公平な質の高い教育を提供し、生涯学習の機会を促進する</a:t>
            </a:r>
          </a:p>
          <a:p>
            <a:r>
              <a:rPr lang="ja-JP" altLang="en-US" sz="2100" b="1" dirty="0">
                <a:solidFill>
                  <a:schemeClr val="accent1">
                    <a:lumMod val="50000"/>
                  </a:schemeClr>
                </a:solidFill>
              </a:rPr>
              <a:t>目標５．</a:t>
            </a:r>
            <a:r>
              <a:rPr lang="ja-JP" altLang="en-US" sz="2100" b="1" dirty="0"/>
              <a:t>ジェンダー平等を達成し、すべての女性および女子のエンパワーメントを行う</a:t>
            </a:r>
          </a:p>
          <a:p>
            <a:r>
              <a:rPr lang="ja-JP" altLang="en-US" sz="2100" b="1" dirty="0">
                <a:solidFill>
                  <a:schemeClr val="accent1">
                    <a:lumMod val="50000"/>
                  </a:schemeClr>
                </a:solidFill>
              </a:rPr>
              <a:t>目標６．</a:t>
            </a:r>
            <a:r>
              <a:rPr lang="ja-JP" altLang="en-US" sz="2100" b="1" dirty="0"/>
              <a:t>すべての人々の水と衛生の利用可能性と持続可能な管理を確保する</a:t>
            </a:r>
          </a:p>
          <a:p>
            <a:r>
              <a:rPr lang="ja-JP" altLang="en-US" sz="2100" b="1" dirty="0">
                <a:solidFill>
                  <a:schemeClr val="accent1">
                    <a:lumMod val="50000"/>
                  </a:schemeClr>
                </a:solidFill>
              </a:rPr>
              <a:t>目標７．</a:t>
            </a:r>
            <a:r>
              <a:rPr lang="ja-JP" altLang="en-US" sz="2100" b="1" dirty="0"/>
              <a:t>すべての人々の、安価かつ信頼できる持続可能な現代的エネルギーへのアクセスを確保する</a:t>
            </a:r>
          </a:p>
          <a:p>
            <a:r>
              <a:rPr lang="ja-JP" altLang="en-US" sz="2100" b="1" dirty="0">
                <a:solidFill>
                  <a:schemeClr val="accent1">
                    <a:lumMod val="50000"/>
                  </a:schemeClr>
                </a:solidFill>
              </a:rPr>
              <a:t>目標８．</a:t>
            </a:r>
            <a:r>
              <a:rPr lang="ja-JP" altLang="en-US" sz="2100" b="1" dirty="0"/>
              <a:t>包括的かつ持続可能な経済成長、およびすべての人々の完全かつ生産的な雇用とディーセント・ワーク（適切な雇用）を促進する</a:t>
            </a:r>
          </a:p>
          <a:p>
            <a:r>
              <a:rPr lang="ja-JP" altLang="en-US" sz="2100" b="1" dirty="0">
                <a:solidFill>
                  <a:schemeClr val="accent1">
                    <a:lumMod val="50000"/>
                  </a:schemeClr>
                </a:solidFill>
              </a:rPr>
              <a:t>目標９．</a:t>
            </a:r>
            <a:r>
              <a:rPr lang="ja-JP" altLang="en-US" sz="2100" b="1" dirty="0"/>
              <a:t>レジリエントなインフラ構築、包括的かつ持続可能な産業化の促進、およびイノベーションの拡大を図る</a:t>
            </a:r>
          </a:p>
          <a:p>
            <a:r>
              <a:rPr lang="ja-JP" altLang="en-US" sz="2100" b="1" dirty="0">
                <a:solidFill>
                  <a:schemeClr val="accent1">
                    <a:lumMod val="50000"/>
                  </a:schemeClr>
                </a:solidFill>
              </a:rPr>
              <a:t>目標１０．</a:t>
            </a:r>
            <a:r>
              <a:rPr lang="ja-JP" altLang="en-US" sz="2100" b="1" dirty="0"/>
              <a:t>各国内および各国間の不平等を是正する</a:t>
            </a:r>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14</a:t>
            </a:fld>
            <a:endParaRPr lang="en-US" altLang="ja-JP"/>
          </a:p>
        </p:txBody>
      </p:sp>
      <p:grpSp>
        <p:nvGrpSpPr>
          <p:cNvPr id="15" name="グループ化 14"/>
          <p:cNvGrpSpPr/>
          <p:nvPr/>
        </p:nvGrpSpPr>
        <p:grpSpPr>
          <a:xfrm>
            <a:off x="1640910" y="250521"/>
            <a:ext cx="5849654" cy="5060515"/>
            <a:chOff x="1640910" y="250521"/>
            <a:chExt cx="5849654" cy="5060515"/>
          </a:xfrm>
        </p:grpSpPr>
        <p:sp>
          <p:nvSpPr>
            <p:cNvPr id="5" name="円/楕円 4"/>
            <p:cNvSpPr/>
            <p:nvPr/>
          </p:nvSpPr>
          <p:spPr bwMode="auto">
            <a:xfrm>
              <a:off x="1640910" y="313151"/>
              <a:ext cx="1089764" cy="363254"/>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6" name="円/楕円 5"/>
            <p:cNvSpPr/>
            <p:nvPr/>
          </p:nvSpPr>
          <p:spPr bwMode="auto">
            <a:xfrm>
              <a:off x="3419605" y="250521"/>
              <a:ext cx="1077239" cy="463463"/>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7" name="円/楕円 6"/>
            <p:cNvSpPr/>
            <p:nvPr/>
          </p:nvSpPr>
          <p:spPr bwMode="auto">
            <a:xfrm>
              <a:off x="1640910" y="1390389"/>
              <a:ext cx="1127342" cy="388307"/>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8" name="円/楕円 7"/>
            <p:cNvSpPr/>
            <p:nvPr/>
          </p:nvSpPr>
          <p:spPr bwMode="auto">
            <a:xfrm>
              <a:off x="3469710" y="1377863"/>
              <a:ext cx="1064712" cy="413359"/>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9" name="円/楕円 8"/>
            <p:cNvSpPr/>
            <p:nvPr/>
          </p:nvSpPr>
          <p:spPr bwMode="auto">
            <a:xfrm>
              <a:off x="1665962" y="2116899"/>
              <a:ext cx="1164920" cy="325676"/>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0" name="円/楕円 9"/>
            <p:cNvSpPr/>
            <p:nvPr/>
          </p:nvSpPr>
          <p:spPr bwMode="auto">
            <a:xfrm>
              <a:off x="4521896" y="2768252"/>
              <a:ext cx="1164920" cy="413359"/>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1" name="円/楕円 10"/>
            <p:cNvSpPr/>
            <p:nvPr/>
          </p:nvSpPr>
          <p:spPr bwMode="auto">
            <a:xfrm>
              <a:off x="1678488" y="3469710"/>
              <a:ext cx="1139868" cy="425885"/>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2" name="円/楕円 11"/>
            <p:cNvSpPr/>
            <p:nvPr/>
          </p:nvSpPr>
          <p:spPr bwMode="auto">
            <a:xfrm>
              <a:off x="1691014" y="4183693"/>
              <a:ext cx="1102290" cy="425885"/>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3" name="円/楕円 12"/>
            <p:cNvSpPr/>
            <p:nvPr/>
          </p:nvSpPr>
          <p:spPr bwMode="auto">
            <a:xfrm>
              <a:off x="6350696" y="4885151"/>
              <a:ext cx="1139868" cy="425885"/>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grpSp>
      <p:grpSp>
        <p:nvGrpSpPr>
          <p:cNvPr id="17" name="グループ化 16"/>
          <p:cNvGrpSpPr/>
          <p:nvPr/>
        </p:nvGrpSpPr>
        <p:grpSpPr>
          <a:xfrm>
            <a:off x="384561" y="6284"/>
            <a:ext cx="8568952" cy="72008"/>
            <a:chOff x="969132" y="3140011"/>
            <a:chExt cx="9074564" cy="72008"/>
          </a:xfrm>
        </p:grpSpPr>
        <p:sp>
          <p:nvSpPr>
            <p:cNvPr id="18" name="正方形/長方形 17"/>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9" name="正方形/長方形 18"/>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0" name="正方形/長方形 19"/>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1" name="正方形/長方形 20"/>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2" name="正方形/長方形 21"/>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3" name="正方形/長方形 22"/>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grpSp>
        <p:nvGrpSpPr>
          <p:cNvPr id="24" name="グループ化 23"/>
          <p:cNvGrpSpPr/>
          <p:nvPr/>
        </p:nvGrpSpPr>
        <p:grpSpPr>
          <a:xfrm>
            <a:off x="437262" y="6773466"/>
            <a:ext cx="8568952" cy="72008"/>
            <a:chOff x="969132" y="3140011"/>
            <a:chExt cx="9074564" cy="72008"/>
          </a:xfrm>
        </p:grpSpPr>
        <p:sp>
          <p:nvSpPr>
            <p:cNvPr id="25" name="正方形/長方形 24"/>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6" name="正方形/長方形 25"/>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7" name="正方形/長方形 26"/>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8" name="正方形/長方形 27"/>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9" name="正方形/長方形 28"/>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0" name="正方形/長方形 29"/>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2" name="角丸四角形 1"/>
          <p:cNvSpPr/>
          <p:nvPr/>
        </p:nvSpPr>
        <p:spPr bwMode="auto">
          <a:xfrm>
            <a:off x="2019869" y="5902657"/>
            <a:ext cx="2442949" cy="409433"/>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4" name="角丸四角形 13"/>
          <p:cNvSpPr/>
          <p:nvPr/>
        </p:nvSpPr>
        <p:spPr bwMode="auto">
          <a:xfrm>
            <a:off x="4503761" y="6291618"/>
            <a:ext cx="1665027" cy="395785"/>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31" name="角丸四角形 30"/>
          <p:cNvSpPr/>
          <p:nvPr/>
        </p:nvSpPr>
        <p:spPr bwMode="auto">
          <a:xfrm>
            <a:off x="8229600" y="614149"/>
            <a:ext cx="709684" cy="423081"/>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32" name="角丸四角形 31"/>
          <p:cNvSpPr/>
          <p:nvPr/>
        </p:nvSpPr>
        <p:spPr bwMode="auto">
          <a:xfrm>
            <a:off x="696036" y="955343"/>
            <a:ext cx="2292824" cy="423081"/>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245916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3047" y="338203"/>
            <a:ext cx="8780745" cy="6338170"/>
          </a:xfrm>
        </p:spPr>
        <p:txBody>
          <a:bodyPr/>
          <a:lstStyle/>
          <a:p>
            <a:r>
              <a:rPr lang="ja-JP" altLang="en-US" sz="2400" dirty="0">
                <a:solidFill>
                  <a:schemeClr val="accent1">
                    <a:lumMod val="50000"/>
                  </a:schemeClr>
                </a:solidFill>
              </a:rPr>
              <a:t>目標</a:t>
            </a:r>
            <a:r>
              <a:rPr lang="en-US" altLang="ja-JP" sz="2400" dirty="0">
                <a:solidFill>
                  <a:schemeClr val="accent1">
                    <a:lumMod val="50000"/>
                  </a:schemeClr>
                </a:solidFill>
              </a:rPr>
              <a:t>11. </a:t>
            </a:r>
            <a:r>
              <a:rPr lang="ja-JP" altLang="en-US" sz="2400" dirty="0"/>
              <a:t>包括的で安全かつレジリエントで持続可能な都市および人間居住を実現する</a:t>
            </a:r>
          </a:p>
          <a:p>
            <a:r>
              <a:rPr lang="ja-JP" altLang="en-US" sz="2400" dirty="0">
                <a:solidFill>
                  <a:schemeClr val="accent1">
                    <a:lumMod val="50000"/>
                  </a:schemeClr>
                </a:solidFill>
              </a:rPr>
              <a:t>目標</a:t>
            </a:r>
            <a:r>
              <a:rPr lang="en-US" altLang="ja-JP" sz="2400" dirty="0">
                <a:solidFill>
                  <a:schemeClr val="accent1">
                    <a:lumMod val="50000"/>
                  </a:schemeClr>
                </a:solidFill>
              </a:rPr>
              <a:t>12. </a:t>
            </a:r>
            <a:r>
              <a:rPr lang="ja-JP" altLang="en-US" sz="2400" dirty="0"/>
              <a:t>持続可能な生産消費形態を確保する</a:t>
            </a:r>
          </a:p>
          <a:p>
            <a:r>
              <a:rPr lang="ja-JP" altLang="en-US" sz="2400" dirty="0">
                <a:solidFill>
                  <a:schemeClr val="accent1">
                    <a:lumMod val="50000"/>
                  </a:schemeClr>
                </a:solidFill>
              </a:rPr>
              <a:t>目標</a:t>
            </a:r>
            <a:r>
              <a:rPr lang="en-US" altLang="ja-JP" sz="2400" dirty="0">
                <a:solidFill>
                  <a:schemeClr val="accent1">
                    <a:lumMod val="50000"/>
                  </a:schemeClr>
                </a:solidFill>
              </a:rPr>
              <a:t>13. </a:t>
            </a:r>
            <a:r>
              <a:rPr lang="ja-JP" altLang="en-US" sz="2400" dirty="0"/>
              <a:t>気候変動およびその影響を軽減するための緊急対策を講じる</a:t>
            </a:r>
          </a:p>
          <a:p>
            <a:r>
              <a:rPr lang="ja-JP" altLang="en-US" sz="2400" dirty="0">
                <a:solidFill>
                  <a:schemeClr val="accent1">
                    <a:lumMod val="50000"/>
                  </a:schemeClr>
                </a:solidFill>
              </a:rPr>
              <a:t>目標</a:t>
            </a:r>
            <a:r>
              <a:rPr lang="en-US" altLang="ja-JP" sz="2400" dirty="0">
                <a:solidFill>
                  <a:schemeClr val="accent1">
                    <a:lumMod val="50000"/>
                  </a:schemeClr>
                </a:solidFill>
              </a:rPr>
              <a:t>14. </a:t>
            </a:r>
            <a:r>
              <a:rPr lang="ja-JP" altLang="en-US" sz="2400" dirty="0"/>
              <a:t>持続可能な開発のために海洋資源を保全し、持続的に利用する</a:t>
            </a:r>
          </a:p>
          <a:p>
            <a:r>
              <a:rPr lang="ja-JP" altLang="en-US" sz="2400" dirty="0">
                <a:solidFill>
                  <a:schemeClr val="accent1">
                    <a:lumMod val="50000"/>
                  </a:schemeClr>
                </a:solidFill>
              </a:rPr>
              <a:t>目標</a:t>
            </a:r>
            <a:r>
              <a:rPr lang="en-US" altLang="ja-JP" sz="2400" dirty="0">
                <a:solidFill>
                  <a:schemeClr val="accent1">
                    <a:lumMod val="50000"/>
                  </a:schemeClr>
                </a:solidFill>
              </a:rPr>
              <a:t>15. </a:t>
            </a:r>
            <a:r>
              <a:rPr lang="ja-JP" altLang="en-US" sz="2400" dirty="0"/>
              <a:t>陸域生態系の保護・回復・持続可能な利用の推進、森林の持続可能な管理、砂漠化への対処、ならびに土地の劣化の阻止・防止および生物多様性の損失の阻止を促進する</a:t>
            </a:r>
          </a:p>
          <a:p>
            <a:r>
              <a:rPr lang="ja-JP" altLang="en-US" sz="2400" dirty="0">
                <a:solidFill>
                  <a:schemeClr val="accent1">
                    <a:lumMod val="50000"/>
                  </a:schemeClr>
                </a:solidFill>
              </a:rPr>
              <a:t>目標</a:t>
            </a:r>
            <a:r>
              <a:rPr lang="en-US" altLang="ja-JP" sz="2400" dirty="0">
                <a:solidFill>
                  <a:schemeClr val="accent1">
                    <a:lumMod val="50000"/>
                  </a:schemeClr>
                </a:solidFill>
              </a:rPr>
              <a:t>16. </a:t>
            </a:r>
            <a:r>
              <a:rPr lang="ja-JP" altLang="en-US" sz="2400" dirty="0"/>
              <a:t>持続可能な開発のための平和で包括的な社会の促進、すべての人々への司法へのアクセス提供、及び、あらゆるレベルにおいて効果的で説明責任のある包括的な制度の構築を図る</a:t>
            </a:r>
          </a:p>
          <a:p>
            <a:r>
              <a:rPr lang="ja-JP" altLang="en-US" sz="2400" dirty="0">
                <a:solidFill>
                  <a:schemeClr val="accent1">
                    <a:lumMod val="50000"/>
                  </a:schemeClr>
                </a:solidFill>
              </a:rPr>
              <a:t>目標</a:t>
            </a:r>
            <a:r>
              <a:rPr lang="en-US" altLang="ja-JP" sz="2400" dirty="0">
                <a:solidFill>
                  <a:schemeClr val="accent1">
                    <a:lumMod val="50000"/>
                  </a:schemeClr>
                </a:solidFill>
              </a:rPr>
              <a:t>17. </a:t>
            </a:r>
            <a:r>
              <a:rPr lang="ja-JP" altLang="en-US" sz="2400" dirty="0"/>
              <a:t>持続可能な開発のための実施手段を強化し、グローバル・パートナーシップを活性化する</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15</a:t>
            </a:fld>
            <a:endParaRPr lang="en-US" altLang="ja-JP"/>
          </a:p>
        </p:txBody>
      </p:sp>
      <p:grpSp>
        <p:nvGrpSpPr>
          <p:cNvPr id="5" name="グループ化 4"/>
          <p:cNvGrpSpPr/>
          <p:nvPr/>
        </p:nvGrpSpPr>
        <p:grpSpPr>
          <a:xfrm>
            <a:off x="437262" y="6773466"/>
            <a:ext cx="8568952" cy="72008"/>
            <a:chOff x="969132" y="3140011"/>
            <a:chExt cx="9074564" cy="72008"/>
          </a:xfrm>
        </p:grpSpPr>
        <p:sp>
          <p:nvSpPr>
            <p:cNvPr id="6" name="正方形/長方形 5"/>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7" name="正方形/長方形 6"/>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grpSp>
        <p:nvGrpSpPr>
          <p:cNvPr id="12" name="グループ化 11"/>
          <p:cNvGrpSpPr/>
          <p:nvPr/>
        </p:nvGrpSpPr>
        <p:grpSpPr>
          <a:xfrm>
            <a:off x="384561" y="6284"/>
            <a:ext cx="8568952" cy="72008"/>
            <a:chOff x="969132" y="3140011"/>
            <a:chExt cx="9074564" cy="72008"/>
          </a:xfrm>
        </p:grpSpPr>
        <p:sp>
          <p:nvSpPr>
            <p:cNvPr id="13" name="正方形/長方形 12"/>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6" name="正方形/長方形 15"/>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7" name="正方形/長方形 16"/>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8" name="正方形/長方形 17"/>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2" name="楕円 1"/>
          <p:cNvSpPr/>
          <p:nvPr/>
        </p:nvSpPr>
        <p:spPr bwMode="auto">
          <a:xfrm>
            <a:off x="587335" y="4553962"/>
            <a:ext cx="1358932" cy="732053"/>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9" name="角丸四角形 18"/>
          <p:cNvSpPr/>
          <p:nvPr/>
        </p:nvSpPr>
        <p:spPr bwMode="auto">
          <a:xfrm>
            <a:off x="6005015" y="382137"/>
            <a:ext cx="2906973" cy="409433"/>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20" name="角丸四角形 19"/>
          <p:cNvSpPr/>
          <p:nvPr/>
        </p:nvSpPr>
        <p:spPr bwMode="auto">
          <a:xfrm>
            <a:off x="655093" y="791570"/>
            <a:ext cx="2142698" cy="341194"/>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22" name="角丸四角形 21"/>
          <p:cNvSpPr/>
          <p:nvPr/>
        </p:nvSpPr>
        <p:spPr bwMode="auto">
          <a:xfrm>
            <a:off x="7328848" y="1583140"/>
            <a:ext cx="1214651" cy="436729"/>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24" name="角丸四角形 23"/>
          <p:cNvSpPr/>
          <p:nvPr/>
        </p:nvSpPr>
        <p:spPr bwMode="auto">
          <a:xfrm>
            <a:off x="3316406" y="1078173"/>
            <a:ext cx="2661313" cy="545911"/>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25" name="角丸四角形 24"/>
          <p:cNvSpPr/>
          <p:nvPr/>
        </p:nvSpPr>
        <p:spPr bwMode="auto">
          <a:xfrm>
            <a:off x="5008728" y="2374710"/>
            <a:ext cx="2483893" cy="464024"/>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26" name="角丸四角形 25"/>
          <p:cNvSpPr/>
          <p:nvPr/>
        </p:nvSpPr>
        <p:spPr bwMode="auto">
          <a:xfrm>
            <a:off x="586854" y="3916907"/>
            <a:ext cx="6496334" cy="464024"/>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27" name="角丸四角形 26"/>
          <p:cNvSpPr/>
          <p:nvPr/>
        </p:nvSpPr>
        <p:spPr bwMode="auto">
          <a:xfrm>
            <a:off x="1160059" y="5936775"/>
            <a:ext cx="3234519" cy="423081"/>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316842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30389" y="150979"/>
            <a:ext cx="7793037" cy="687280"/>
          </a:xfrm>
        </p:spPr>
        <p:txBody>
          <a:bodyPr/>
          <a:lstStyle/>
          <a:p>
            <a:r>
              <a:rPr kumimoji="1" lang="en-US" altLang="ja-JP" sz="4000" dirty="0"/>
              <a:t>Olympic</a:t>
            </a:r>
            <a:r>
              <a:rPr kumimoji="1" lang="ja-JP" altLang="en-US" sz="4000" dirty="0"/>
              <a:t>　</a:t>
            </a:r>
            <a:r>
              <a:rPr kumimoji="1" lang="en-US" altLang="ja-JP" sz="4000" dirty="0"/>
              <a:t>10000</a:t>
            </a:r>
            <a:r>
              <a:rPr kumimoji="1" lang="ja-JP" altLang="en-US" sz="4000" dirty="0" err="1"/>
              <a:t>ｍ</a:t>
            </a:r>
            <a:r>
              <a:rPr kumimoji="1" lang="ja-JP" altLang="en-US" sz="4000" dirty="0"/>
              <a:t>トラック競技で</a:t>
            </a:r>
          </a:p>
        </p:txBody>
      </p:sp>
      <p:sp>
        <p:nvSpPr>
          <p:cNvPr id="3" name="コンテンツ プレースホルダー 2"/>
          <p:cNvSpPr>
            <a:spLocks noGrp="1"/>
          </p:cNvSpPr>
          <p:nvPr>
            <p:ph idx="1"/>
          </p:nvPr>
        </p:nvSpPr>
        <p:spPr>
          <a:xfrm>
            <a:off x="617609" y="917674"/>
            <a:ext cx="8218166" cy="5153650"/>
          </a:xfrm>
        </p:spPr>
        <p:txBody>
          <a:bodyPr/>
          <a:lstStyle/>
          <a:p>
            <a:r>
              <a:rPr kumimoji="1" lang="ja-JP" altLang="en-US" dirty="0"/>
              <a:t>一着のランナーが拍手を受けるのは当然</a:t>
            </a:r>
            <a:endParaRPr kumimoji="1" lang="en-US" altLang="ja-JP" dirty="0"/>
          </a:p>
          <a:p>
            <a:r>
              <a:rPr lang="ja-JP" altLang="en-US" dirty="0"/>
              <a:t>しかし、最下位のランナーが、たとえ２周遅れでも、盛大な拍手を貰える理由はなぜ？</a:t>
            </a:r>
            <a:endParaRPr lang="en-US" altLang="ja-JP" dirty="0"/>
          </a:p>
          <a:p>
            <a:endParaRPr lang="en-US" altLang="ja-JP" dirty="0"/>
          </a:p>
          <a:p>
            <a:r>
              <a:rPr kumimoji="1" lang="ja-JP" altLang="en-US" dirty="0">
                <a:solidFill>
                  <a:schemeClr val="accent1">
                    <a:lumMod val="50000"/>
                  </a:schemeClr>
                </a:solidFill>
              </a:rPr>
              <a:t>途中であきらめずに、ゴールを目指したから</a:t>
            </a:r>
            <a:endParaRPr kumimoji="1" lang="en-US" altLang="ja-JP" dirty="0">
              <a:solidFill>
                <a:schemeClr val="accent1">
                  <a:lumMod val="50000"/>
                </a:schemeClr>
              </a:solidFill>
            </a:endParaRPr>
          </a:p>
          <a:p>
            <a:r>
              <a:rPr lang="ja-JP" altLang="en-US" dirty="0">
                <a:solidFill>
                  <a:schemeClr val="accent1">
                    <a:lumMod val="50000"/>
                  </a:schemeClr>
                </a:solidFill>
              </a:rPr>
              <a:t>多分、体力的にかなり苦しい状況にありながら、ゴールを目指す姿勢を持ち続けたから</a:t>
            </a:r>
            <a:endParaRPr kumimoji="1" lang="ja-JP" altLang="en-US" dirty="0">
              <a:solidFill>
                <a:schemeClr val="accent1">
                  <a:lumMod val="50000"/>
                </a:schemeClr>
              </a:solidFill>
            </a:endParaRPr>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16</a:t>
            </a:fld>
            <a:endParaRPr lang="en-US" altLang="ja-JP"/>
          </a:p>
        </p:txBody>
      </p:sp>
      <p:sp>
        <p:nvSpPr>
          <p:cNvPr id="7" name="タイトル 1"/>
          <p:cNvSpPr txBox="1">
            <a:spLocks/>
          </p:cNvSpPr>
          <p:nvPr/>
        </p:nvSpPr>
        <p:spPr bwMode="auto">
          <a:xfrm>
            <a:off x="360628" y="4972833"/>
            <a:ext cx="8783372" cy="157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a:lstStyle>
          <a:p>
            <a:r>
              <a:rPr lang="ja-JP" altLang="en-US" sz="3200" kern="0" dirty="0"/>
              <a:t>英語では“</a:t>
            </a:r>
            <a:r>
              <a:rPr lang="en-US" altLang="ja-JP" sz="3200" kern="0" dirty="0"/>
              <a:t>Goal</a:t>
            </a:r>
            <a:r>
              <a:rPr lang="ja-JP" altLang="en-US" sz="3200" kern="0" dirty="0"/>
              <a:t>”が日本では“目標”、なぜ？　</a:t>
            </a:r>
            <a:endParaRPr lang="en-US" altLang="ja-JP" sz="3200" kern="0" dirty="0"/>
          </a:p>
          <a:p>
            <a:r>
              <a:rPr lang="ja-JP" altLang="en-US" sz="3200" kern="0" dirty="0"/>
              <a:t>目標は</a:t>
            </a:r>
            <a:r>
              <a:rPr lang="en-US" altLang="ja-JP" sz="3200" kern="0" dirty="0"/>
              <a:t>Target</a:t>
            </a:r>
            <a:r>
              <a:rPr lang="ja-JP" altLang="en-US" sz="3200" kern="0" dirty="0"/>
              <a:t>ではないの？　さらに、同じ</a:t>
            </a:r>
            <a:r>
              <a:rPr lang="en-US" altLang="ja-JP" sz="3200" kern="0" dirty="0"/>
              <a:t>Goal</a:t>
            </a:r>
            <a:r>
              <a:rPr lang="ja-JP" altLang="en-US" sz="3200" kern="0" dirty="0"/>
              <a:t>でも</a:t>
            </a:r>
            <a:r>
              <a:rPr lang="en-US" altLang="ja-JP" sz="3200" kern="0" dirty="0"/>
              <a:t>Aspiration Goal</a:t>
            </a:r>
            <a:r>
              <a:rPr lang="ja-JP" altLang="en-US" sz="3200" kern="0" dirty="0"/>
              <a:t>というものがあるらしい。</a:t>
            </a:r>
          </a:p>
        </p:txBody>
      </p:sp>
      <p:grpSp>
        <p:nvGrpSpPr>
          <p:cNvPr id="8" name="グループ化 7"/>
          <p:cNvGrpSpPr/>
          <p:nvPr/>
        </p:nvGrpSpPr>
        <p:grpSpPr>
          <a:xfrm>
            <a:off x="384561" y="807948"/>
            <a:ext cx="8568952" cy="72008"/>
            <a:chOff x="969132" y="3140011"/>
            <a:chExt cx="9074564" cy="72008"/>
          </a:xfrm>
        </p:grpSpPr>
        <p:sp>
          <p:nvSpPr>
            <p:cNvPr id="9" name="正方形/長方形 8"/>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3" name="正方形/長方形 12"/>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3204475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6514" y="200583"/>
            <a:ext cx="7793037" cy="621792"/>
          </a:xfrm>
        </p:spPr>
        <p:txBody>
          <a:bodyPr/>
          <a:lstStyle/>
          <a:p>
            <a:r>
              <a:rPr lang="ja-JP" altLang="en-US" sz="3200" dirty="0"/>
              <a:t>英語では“</a:t>
            </a:r>
            <a:r>
              <a:rPr lang="en-US" altLang="ja-JP" sz="3200" dirty="0"/>
              <a:t>Goal</a:t>
            </a:r>
            <a:r>
              <a:rPr lang="ja-JP" altLang="en-US" sz="3200" dirty="0"/>
              <a:t>”が日本では“目標”　なぜ？</a:t>
            </a:r>
            <a:endParaRPr kumimoji="1" lang="ja-JP" altLang="en-US" sz="3200" dirty="0"/>
          </a:p>
        </p:txBody>
      </p:sp>
      <p:sp>
        <p:nvSpPr>
          <p:cNvPr id="3" name="コンテンツ プレースホルダー 2"/>
          <p:cNvSpPr>
            <a:spLocks noGrp="1"/>
          </p:cNvSpPr>
          <p:nvPr>
            <p:ph idx="1"/>
          </p:nvPr>
        </p:nvSpPr>
        <p:spPr>
          <a:xfrm>
            <a:off x="187890" y="992730"/>
            <a:ext cx="8956110" cy="5071871"/>
          </a:xfrm>
        </p:spPr>
        <p:txBody>
          <a:bodyPr/>
          <a:lstStyle/>
          <a:p>
            <a:r>
              <a:rPr lang="ja-JP" altLang="en-US" sz="2800" dirty="0"/>
              <a:t>目標は日本語、そこに、目標では表現できない言葉が入ってきた。それが“</a:t>
            </a:r>
            <a:r>
              <a:rPr lang="en-US" altLang="ja-JP" sz="2800" dirty="0"/>
              <a:t>Goal</a:t>
            </a:r>
            <a:r>
              <a:rPr lang="ja-JP" altLang="en-US" sz="2800" dirty="0"/>
              <a:t>”。外来語“ゴール”ができた。</a:t>
            </a:r>
            <a:endParaRPr lang="en-US" altLang="ja-JP" sz="2800" dirty="0"/>
          </a:p>
          <a:p>
            <a:r>
              <a:rPr kumimoji="1" lang="en-US" altLang="ja-JP" sz="2800" dirty="0"/>
              <a:t>Goal</a:t>
            </a:r>
            <a:r>
              <a:rPr kumimoji="1" lang="ja-JP" altLang="en-US" sz="2800" dirty="0"/>
              <a:t>の本当の意味は？　“</a:t>
            </a:r>
            <a:r>
              <a:rPr kumimoji="1" lang="ja-JP" altLang="en-US" sz="2800" dirty="0">
                <a:solidFill>
                  <a:srgbClr val="0070C0"/>
                </a:solidFill>
              </a:rPr>
              <a:t>向かうべきところ</a:t>
            </a:r>
            <a:r>
              <a:rPr kumimoji="1" lang="ja-JP" altLang="en-US" sz="2800" dirty="0"/>
              <a:t>”</a:t>
            </a:r>
            <a:endParaRPr kumimoji="1" lang="en-US" altLang="ja-JP" sz="2800" dirty="0"/>
          </a:p>
          <a:p>
            <a:r>
              <a:rPr lang="ja-JP" altLang="en-US" sz="2800" dirty="0"/>
              <a:t>１００ｍ競走なら、</a:t>
            </a:r>
            <a:r>
              <a:rPr lang="en-US" altLang="ja-JP" sz="2800" dirty="0">
                <a:solidFill>
                  <a:srgbClr val="0070C0"/>
                </a:solidFill>
              </a:rPr>
              <a:t>Goal Tape</a:t>
            </a:r>
            <a:r>
              <a:rPr lang="ja-JP" altLang="en-US" sz="2800" dirty="0">
                <a:solidFill>
                  <a:srgbClr val="0070C0"/>
                </a:solidFill>
              </a:rPr>
              <a:t>があるところ</a:t>
            </a:r>
            <a:r>
              <a:rPr lang="ja-JP" altLang="en-US" sz="2800" dirty="0"/>
              <a:t>。</a:t>
            </a:r>
            <a:endParaRPr lang="en-US" altLang="ja-JP" sz="2800" dirty="0"/>
          </a:p>
          <a:p>
            <a:r>
              <a:rPr lang="ja-JP" altLang="en-US" sz="2800" dirty="0"/>
              <a:t>“目標”の英語は、本来なら“</a:t>
            </a:r>
            <a:r>
              <a:rPr lang="en-US" altLang="ja-JP" sz="2800" dirty="0"/>
              <a:t>Target</a:t>
            </a:r>
            <a:r>
              <a:rPr lang="ja-JP" altLang="en-US" sz="2800" dirty="0"/>
              <a:t>”</a:t>
            </a:r>
            <a:endParaRPr lang="en-US" altLang="ja-JP" sz="2800" dirty="0"/>
          </a:p>
          <a:p>
            <a:r>
              <a:rPr lang="en-US" altLang="ja-JP" sz="2800" dirty="0"/>
              <a:t>Target </a:t>
            </a:r>
            <a:r>
              <a:rPr lang="ja-JP" altLang="en-US" sz="2800" dirty="0"/>
              <a:t>には、</a:t>
            </a:r>
            <a:r>
              <a:rPr lang="ja-JP" altLang="en-US" sz="2800" dirty="0">
                <a:solidFill>
                  <a:srgbClr val="0070C0"/>
                </a:solidFill>
              </a:rPr>
              <a:t>点がある：中心が１０点</a:t>
            </a:r>
            <a:endParaRPr lang="en-US" altLang="ja-JP" sz="2800" dirty="0">
              <a:solidFill>
                <a:srgbClr val="0070C0"/>
              </a:solidFill>
            </a:endParaRPr>
          </a:p>
          <a:p>
            <a:pPr>
              <a:lnSpc>
                <a:spcPts val="2100"/>
              </a:lnSpc>
            </a:pPr>
            <a:endParaRPr lang="en-US" altLang="ja-JP" sz="2800" dirty="0"/>
          </a:p>
          <a:p>
            <a:pPr>
              <a:lnSpc>
                <a:spcPts val="2100"/>
              </a:lnSpc>
            </a:pPr>
            <a:r>
              <a:rPr lang="ja-JP" altLang="en-US" sz="2800" dirty="0"/>
              <a:t>ここで、</a:t>
            </a:r>
            <a:r>
              <a:rPr lang="ja-JP" altLang="en-US" sz="2800" dirty="0">
                <a:solidFill>
                  <a:schemeClr val="tx2">
                    <a:lumMod val="75000"/>
                  </a:schemeClr>
                </a:solidFill>
              </a:rPr>
              <a:t>英文版</a:t>
            </a:r>
            <a:r>
              <a:rPr lang="en-US" altLang="ja-JP" sz="2800" dirty="0">
                <a:solidFill>
                  <a:schemeClr val="tx2">
                    <a:lumMod val="75000"/>
                  </a:schemeClr>
                </a:solidFill>
              </a:rPr>
              <a:t>Wikipedia</a:t>
            </a:r>
            <a:r>
              <a:rPr lang="ja-JP" altLang="en-US" sz="2800" dirty="0">
                <a:solidFill>
                  <a:schemeClr val="tx2">
                    <a:lumMod val="75000"/>
                  </a:schemeClr>
                </a:solidFill>
              </a:rPr>
              <a:t>を参照</a:t>
            </a:r>
            <a:endParaRPr lang="en-US" altLang="ja-JP" sz="2800" dirty="0">
              <a:solidFill>
                <a:schemeClr val="tx2">
                  <a:lumMod val="75000"/>
                </a:schemeClr>
              </a:solidFill>
            </a:endParaRPr>
          </a:p>
          <a:p>
            <a:pPr>
              <a:lnSpc>
                <a:spcPts val="2100"/>
              </a:lnSpc>
            </a:pPr>
            <a:r>
              <a:rPr lang="en-US" altLang="ja-JP" sz="2800" dirty="0">
                <a:solidFill>
                  <a:srgbClr val="FF0000"/>
                </a:solidFill>
              </a:rPr>
              <a:t>an intergovernmental set of 17</a:t>
            </a:r>
          </a:p>
          <a:p>
            <a:pPr marL="0" indent="0">
              <a:lnSpc>
                <a:spcPts val="2100"/>
              </a:lnSpc>
              <a:buNone/>
            </a:pPr>
            <a:r>
              <a:rPr lang="ja-JP" altLang="en-US" sz="2800" dirty="0">
                <a:solidFill>
                  <a:srgbClr val="FF0000"/>
                </a:solidFill>
              </a:rPr>
              <a:t>　</a:t>
            </a:r>
            <a:r>
              <a:rPr lang="en-US" altLang="ja-JP" sz="2800" dirty="0">
                <a:solidFill>
                  <a:srgbClr val="FF0000"/>
                </a:solidFill>
              </a:rPr>
              <a:t>aspiration Goals with 169 targets</a:t>
            </a: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17</a:t>
            </a:fld>
            <a:endParaRPr lang="en-US" altLang="ja-JP"/>
          </a:p>
        </p:txBody>
      </p:sp>
      <p:grpSp>
        <p:nvGrpSpPr>
          <p:cNvPr id="5" name="グループ化 4"/>
          <p:cNvGrpSpPr/>
          <p:nvPr/>
        </p:nvGrpSpPr>
        <p:grpSpPr>
          <a:xfrm>
            <a:off x="446523" y="864566"/>
            <a:ext cx="8568952" cy="72008"/>
            <a:chOff x="969132" y="3140011"/>
            <a:chExt cx="9074564" cy="72008"/>
          </a:xfrm>
        </p:grpSpPr>
        <p:sp>
          <p:nvSpPr>
            <p:cNvPr id="6" name="正方形/長方形 5"/>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7" name="正方形/長方形 6"/>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pic>
        <p:nvPicPr>
          <p:cNvPr id="2050" name="Picture 2" descr="C:\Users\IY\Google ドライブ\通常用\TargetGu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4607" y="3028273"/>
            <a:ext cx="2826052" cy="2871486"/>
          </a:xfrm>
          <a:prstGeom prst="rect">
            <a:avLst/>
          </a:prstGeom>
          <a:noFill/>
          <a:extLst>
            <a:ext uri="{909E8E84-426E-40DD-AFC4-6F175D3DCCD1}">
              <a14:hiddenFill xmlns:a14="http://schemas.microsoft.com/office/drawing/2010/main">
                <a:solidFill>
                  <a:srgbClr val="FFFFFF"/>
                </a:solidFill>
              </a14:hiddenFill>
            </a:ext>
          </a:extLst>
        </p:spPr>
      </p:pic>
      <p:sp>
        <p:nvSpPr>
          <p:cNvPr id="12" name="円/楕円 11"/>
          <p:cNvSpPr/>
          <p:nvPr/>
        </p:nvSpPr>
        <p:spPr bwMode="auto">
          <a:xfrm>
            <a:off x="2033922" y="5776053"/>
            <a:ext cx="1393500" cy="74755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rgbClr val="FF0000"/>
                </a:solidFill>
                <a:effectLst/>
                <a:latin typeface="Tahoma" pitchFamily="34" charset="0"/>
                <a:ea typeface="ＭＳ Ｐゴシック" pitchFamily="50" charset="-128"/>
              </a:rPr>
              <a:t>Goal</a:t>
            </a:r>
            <a:endParaRPr kumimoji="1" lang="ja-JP" altLang="en-US" sz="3200" b="0" i="0" u="none" strike="noStrike" cap="none" normalizeH="0" baseline="0" dirty="0">
              <a:ln>
                <a:noFill/>
              </a:ln>
              <a:solidFill>
                <a:srgbClr val="FF0000"/>
              </a:solidFill>
              <a:effectLst/>
              <a:latin typeface="Tahoma" pitchFamily="34" charset="0"/>
              <a:ea typeface="ＭＳ Ｐゴシック" pitchFamily="50" charset="-128"/>
            </a:endParaRPr>
          </a:p>
        </p:txBody>
      </p:sp>
      <p:sp>
        <p:nvSpPr>
          <p:cNvPr id="14" name="円/楕円 13"/>
          <p:cNvSpPr/>
          <p:nvPr/>
        </p:nvSpPr>
        <p:spPr bwMode="auto">
          <a:xfrm>
            <a:off x="3340980" y="5774498"/>
            <a:ext cx="2249091" cy="822305"/>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3200" b="0" i="0" u="none" strike="noStrike" cap="none" normalizeH="0" baseline="0" dirty="0">
                <a:ln>
                  <a:noFill/>
                </a:ln>
                <a:solidFill>
                  <a:srgbClr val="FF0000"/>
                </a:solidFill>
                <a:effectLst/>
                <a:latin typeface="Tahoma" pitchFamily="34" charset="0"/>
                <a:ea typeface="ＭＳ Ｐゴシック" pitchFamily="50" charset="-128"/>
              </a:rPr>
              <a:t>Target</a:t>
            </a:r>
            <a:endParaRPr kumimoji="1" lang="ja-JP" altLang="en-US" sz="2400" b="0" i="0" u="none" strike="noStrike" cap="none" normalizeH="0" baseline="0" dirty="0">
              <a:ln>
                <a:noFill/>
              </a:ln>
              <a:solidFill>
                <a:srgbClr val="FF0000"/>
              </a:solidFill>
              <a:effectLst/>
              <a:latin typeface="Tahoma" pitchFamily="34" charset="0"/>
              <a:ea typeface="ＭＳ Ｐゴシック" pitchFamily="50" charset="-128"/>
            </a:endParaRPr>
          </a:p>
        </p:txBody>
      </p:sp>
      <p:grpSp>
        <p:nvGrpSpPr>
          <p:cNvPr id="18" name="グループ化 17"/>
          <p:cNvGrpSpPr/>
          <p:nvPr/>
        </p:nvGrpSpPr>
        <p:grpSpPr>
          <a:xfrm>
            <a:off x="591854" y="5807001"/>
            <a:ext cx="2686833" cy="786759"/>
            <a:chOff x="629432" y="6470879"/>
            <a:chExt cx="2686833" cy="786759"/>
          </a:xfrm>
        </p:grpSpPr>
        <p:sp>
          <p:nvSpPr>
            <p:cNvPr id="15" name="テキスト ボックス 14"/>
            <p:cNvSpPr txBox="1"/>
            <p:nvPr/>
          </p:nvSpPr>
          <p:spPr>
            <a:xfrm>
              <a:off x="676405" y="6576163"/>
              <a:ext cx="1751057" cy="523220"/>
            </a:xfrm>
            <a:prstGeom prst="rect">
              <a:avLst/>
            </a:prstGeom>
            <a:noFill/>
          </p:spPr>
          <p:txBody>
            <a:bodyPr wrap="none" rtlCol="0">
              <a:spAutoFit/>
            </a:bodyPr>
            <a:lstStyle/>
            <a:p>
              <a:r>
                <a:rPr kumimoji="1" lang="en-US" altLang="ja-JP" sz="2800" dirty="0">
                  <a:solidFill>
                    <a:srgbClr val="FF0000"/>
                  </a:solidFill>
                </a:rPr>
                <a:t>Aspiration</a:t>
              </a:r>
              <a:endParaRPr kumimoji="1" lang="ja-JP" altLang="en-US" sz="2800" dirty="0">
                <a:solidFill>
                  <a:srgbClr val="FF0000"/>
                </a:solidFill>
              </a:endParaRPr>
            </a:p>
          </p:txBody>
        </p:sp>
        <p:sp>
          <p:nvSpPr>
            <p:cNvPr id="16" name="円/楕円 15"/>
            <p:cNvSpPr/>
            <p:nvPr/>
          </p:nvSpPr>
          <p:spPr bwMode="auto">
            <a:xfrm>
              <a:off x="629432" y="6470879"/>
              <a:ext cx="2686833" cy="786759"/>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grpSp>
      <p:sp>
        <p:nvSpPr>
          <p:cNvPr id="17" name="円/楕円 16"/>
          <p:cNvSpPr/>
          <p:nvPr/>
        </p:nvSpPr>
        <p:spPr bwMode="auto">
          <a:xfrm>
            <a:off x="678160" y="5774298"/>
            <a:ext cx="2000657" cy="822305"/>
          </a:xfrm>
          <a:prstGeom prst="ellipse">
            <a:avLst/>
          </a:prstGeom>
          <a:solidFill>
            <a:schemeClr val="accent1">
              <a:lumMod val="20000"/>
              <a:lumOff val="80000"/>
              <a:alpha val="46000"/>
            </a:schemeClr>
          </a:solidFill>
          <a:ln w="19050" cap="flat" cmpd="sng" algn="ctr">
            <a:solidFill>
              <a:schemeClr val="tx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rgbClr val="0070C0"/>
                </a:solidFill>
                <a:effectLst>
                  <a:outerShdw blurRad="38100" dist="38100" dir="2700000" algn="tl">
                    <a:srgbClr val="000000">
                      <a:alpha val="43137"/>
                    </a:srgbClr>
                  </a:outerShdw>
                </a:effectLst>
                <a:latin typeface="Tahoma" pitchFamily="34" charset="0"/>
                <a:ea typeface="ＭＳ Ｐゴシック" pitchFamily="50" charset="-128"/>
              </a:rPr>
              <a:t>大志</a:t>
            </a:r>
          </a:p>
        </p:txBody>
      </p:sp>
      <p:sp>
        <p:nvSpPr>
          <p:cNvPr id="13" name="円/楕円 12"/>
          <p:cNvSpPr/>
          <p:nvPr/>
        </p:nvSpPr>
        <p:spPr bwMode="auto">
          <a:xfrm>
            <a:off x="2599506" y="5774499"/>
            <a:ext cx="3030580" cy="822305"/>
          </a:xfrm>
          <a:prstGeom prst="ellipse">
            <a:avLst/>
          </a:prstGeom>
          <a:solidFill>
            <a:schemeClr val="accent1">
              <a:lumMod val="20000"/>
              <a:lumOff val="80000"/>
              <a:alpha val="46000"/>
            </a:schemeClr>
          </a:solidFill>
          <a:ln w="19050" cap="flat" cmpd="sng" algn="ctr">
            <a:solidFill>
              <a:schemeClr val="tx2"/>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a:ln>
                  <a:noFill/>
                </a:ln>
                <a:solidFill>
                  <a:schemeClr val="tx2"/>
                </a:solidFill>
                <a:effectLst>
                  <a:outerShdw blurRad="38100" dist="38100" dir="2700000" algn="tl">
                    <a:srgbClr val="000000">
                      <a:alpha val="43137"/>
                    </a:srgbClr>
                  </a:outerShdw>
                </a:effectLst>
                <a:latin typeface="Tahoma" pitchFamily="34" charset="0"/>
                <a:ea typeface="ＭＳ Ｐゴシック" pitchFamily="50" charset="-128"/>
              </a:rPr>
              <a:t>目標</a:t>
            </a:r>
            <a:endParaRPr kumimoji="1" lang="ja-JP" altLang="en-US" sz="2800" b="0" i="0" u="none" strike="noStrike" cap="none" normalizeH="0" baseline="0" dirty="0">
              <a:ln>
                <a:noFill/>
              </a:ln>
              <a:solidFill>
                <a:schemeClr val="tx2"/>
              </a:solidFill>
              <a:effectLst>
                <a:outerShdw blurRad="38100" dist="38100" dir="2700000" algn="tl">
                  <a:srgbClr val="000000">
                    <a:alpha val="43137"/>
                  </a:srgbClr>
                </a:outerShdw>
              </a:effectLst>
              <a:latin typeface="Tahoma" pitchFamily="34" charset="0"/>
              <a:ea typeface="ＭＳ Ｐゴシック" pitchFamily="50" charset="-128"/>
            </a:endParaRPr>
          </a:p>
        </p:txBody>
      </p:sp>
    </p:spTree>
    <p:extLst>
      <p:ext uri="{BB962C8B-B14F-4D97-AF65-F5344CB8AC3E}">
        <p14:creationId xmlns:p14="http://schemas.microsoft.com/office/powerpoint/2010/main" val="30878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5218" y="91446"/>
            <a:ext cx="8338782" cy="610013"/>
          </a:xfrm>
        </p:spPr>
        <p:txBody>
          <a:bodyPr/>
          <a:lstStyle/>
          <a:p>
            <a:r>
              <a:rPr kumimoji="1" lang="ja-JP" altLang="en-US" sz="2800" dirty="0"/>
              <a:t>個別の</a:t>
            </a:r>
            <a:r>
              <a:rPr lang="ja-JP" altLang="en-US" sz="2800" dirty="0"/>
              <a:t>目標</a:t>
            </a:r>
            <a:r>
              <a:rPr kumimoji="1" lang="ja-JP" altLang="en-US" sz="2800" dirty="0"/>
              <a:t>に</a:t>
            </a:r>
            <a:r>
              <a:rPr kumimoji="1" lang="ja-JP" altLang="en-US" sz="2800" dirty="0" smtClean="0"/>
              <a:t>対する</a:t>
            </a:r>
            <a:r>
              <a:rPr lang="ja-JP" altLang="en-US" sz="2800" dirty="0" smtClean="0"/>
              <a:t>取組み</a:t>
            </a:r>
            <a:r>
              <a:rPr kumimoji="1" lang="ja-JP" altLang="en-US" sz="3600" dirty="0" smtClean="0"/>
              <a:t>　６．水を例に</a:t>
            </a:r>
            <a:endParaRPr kumimoji="1" lang="ja-JP" altLang="en-US" sz="3600" dirty="0"/>
          </a:p>
        </p:txBody>
      </p:sp>
      <p:sp>
        <p:nvSpPr>
          <p:cNvPr id="3" name="コンテンツ プレースホルダー 2"/>
          <p:cNvSpPr>
            <a:spLocks noGrp="1"/>
          </p:cNvSpPr>
          <p:nvPr>
            <p:ph idx="1"/>
          </p:nvPr>
        </p:nvSpPr>
        <p:spPr>
          <a:xfrm>
            <a:off x="556387" y="915424"/>
            <a:ext cx="8337092" cy="5134648"/>
          </a:xfrm>
        </p:spPr>
        <p:txBody>
          <a:bodyPr/>
          <a:lstStyle/>
          <a:p>
            <a:r>
              <a:rPr lang="ja-JP" altLang="en-US" dirty="0"/>
              <a:t>それぞれの</a:t>
            </a:r>
            <a:r>
              <a:rPr lang="ja-JP" altLang="en-US" dirty="0">
                <a:solidFill>
                  <a:srgbClr val="0070C0"/>
                </a:solidFill>
              </a:rPr>
              <a:t>目標をしっかり読み、解析</a:t>
            </a:r>
            <a:r>
              <a:rPr lang="ja-JP" altLang="en-US" dirty="0"/>
              <a:t>する</a:t>
            </a:r>
            <a:endParaRPr lang="en-US" altLang="ja-JP" dirty="0"/>
          </a:p>
          <a:p>
            <a:r>
              <a:rPr lang="ja-JP" altLang="en-US" dirty="0" smtClean="0"/>
              <a:t>例えば、次</a:t>
            </a:r>
            <a:r>
              <a:rPr lang="ja-JP" altLang="en-US" dirty="0"/>
              <a:t>のような分類をする</a:t>
            </a:r>
            <a:endParaRPr kumimoji="1" lang="en-US" altLang="ja-JP" dirty="0"/>
          </a:p>
          <a:p>
            <a:pPr lvl="1"/>
            <a:r>
              <a:rPr kumimoji="1" lang="ja-JP" altLang="en-US" dirty="0"/>
              <a:t>１．すべての国に</a:t>
            </a:r>
            <a:r>
              <a:rPr kumimoji="1" lang="ja-JP" altLang="en-US" dirty="0">
                <a:solidFill>
                  <a:srgbClr val="0070C0"/>
                </a:solidFill>
              </a:rPr>
              <a:t>共通の問題</a:t>
            </a:r>
            <a:r>
              <a:rPr kumimoji="1" lang="ja-JP" altLang="en-US" dirty="0"/>
              <a:t>はどれか</a:t>
            </a:r>
            <a:endParaRPr kumimoji="1" lang="en-US" altLang="ja-JP" dirty="0"/>
          </a:p>
          <a:p>
            <a:pPr lvl="1"/>
            <a:r>
              <a:rPr kumimoji="1" lang="ja-JP" altLang="en-US" dirty="0">
                <a:solidFill>
                  <a:schemeClr val="tx2">
                    <a:lumMod val="75000"/>
                  </a:schemeClr>
                </a:solidFill>
              </a:rPr>
              <a:t>２．</a:t>
            </a:r>
            <a:r>
              <a:rPr kumimoji="1" lang="ja-JP" altLang="en-US" dirty="0">
                <a:solidFill>
                  <a:srgbClr val="0070C0"/>
                </a:solidFill>
              </a:rPr>
              <a:t>日本</a:t>
            </a:r>
            <a:r>
              <a:rPr kumimoji="1" lang="ja-JP" altLang="en-US" dirty="0"/>
              <a:t>において重要な課題は何か</a:t>
            </a:r>
            <a:endParaRPr kumimoji="1" lang="en-US" altLang="ja-JP" dirty="0"/>
          </a:p>
          <a:p>
            <a:pPr lvl="1"/>
            <a:r>
              <a:rPr kumimoji="1" lang="ja-JP" altLang="en-US" dirty="0">
                <a:solidFill>
                  <a:schemeClr val="tx2">
                    <a:lumMod val="75000"/>
                  </a:schemeClr>
                </a:solidFill>
              </a:rPr>
              <a:t>３．</a:t>
            </a:r>
            <a:r>
              <a:rPr kumimoji="1" lang="ja-JP" altLang="en-US" dirty="0">
                <a:solidFill>
                  <a:srgbClr val="0070C0"/>
                </a:solidFill>
              </a:rPr>
              <a:t>日本に適合しない</a:t>
            </a:r>
            <a:r>
              <a:rPr kumimoji="1" lang="ja-JP" altLang="en-US" dirty="0"/>
              <a:t>課題の場合には、どの国が適合するか、その候補を考える</a:t>
            </a:r>
            <a:endParaRPr kumimoji="1" lang="en-US" altLang="ja-JP" dirty="0"/>
          </a:p>
          <a:p>
            <a:pPr lvl="1"/>
            <a:r>
              <a:rPr lang="ja-JP" altLang="en-US" dirty="0">
                <a:solidFill>
                  <a:schemeClr val="tx2">
                    <a:lumMod val="75000"/>
                  </a:schemeClr>
                </a:solidFill>
              </a:rPr>
              <a:t>４．</a:t>
            </a:r>
            <a:r>
              <a:rPr lang="ja-JP" altLang="en-US" dirty="0">
                <a:solidFill>
                  <a:srgbClr val="0070C0"/>
                </a:solidFill>
              </a:rPr>
              <a:t>記述の裏まで読んで</a:t>
            </a:r>
            <a:r>
              <a:rPr lang="ja-JP" altLang="en-US" dirty="0"/>
              <a:t>、日本で普通に行われている行為が指摘されているかどうかを考える</a:t>
            </a:r>
            <a:endParaRPr lang="en-US" altLang="ja-JP" dirty="0"/>
          </a:p>
          <a:p>
            <a:r>
              <a:rPr lang="ja-JP" altLang="en-US" dirty="0"/>
              <a:t>こんな</a:t>
            </a:r>
            <a:r>
              <a:rPr lang="ja-JP" altLang="en-US" u="sng" dirty="0">
                <a:solidFill>
                  <a:srgbClr val="FF0000"/>
                </a:solidFill>
              </a:rPr>
              <a:t>知的作業によって、世界を見る目を！</a:t>
            </a:r>
            <a:endParaRPr lang="en-US" altLang="ja-JP" u="sng" dirty="0">
              <a:solidFill>
                <a:srgbClr val="FF0000"/>
              </a:solidFill>
            </a:endParaRPr>
          </a:p>
          <a:p>
            <a:r>
              <a:rPr kumimoji="1" lang="ja-JP" altLang="en-US" dirty="0">
                <a:solidFill>
                  <a:srgbClr val="0070C0"/>
                </a:solidFill>
              </a:rPr>
              <a:t>最後に、気候変動、生物多様性との関係を</a:t>
            </a:r>
            <a:r>
              <a:rPr kumimoji="1" lang="ja-JP" altLang="en-US" dirty="0" smtClean="0">
                <a:solidFill>
                  <a:srgbClr val="0070C0"/>
                </a:solidFill>
              </a:rPr>
              <a:t>考えることが、現代流！</a:t>
            </a:r>
            <a:endParaRPr kumimoji="1" lang="en-US" altLang="ja-JP" dirty="0">
              <a:solidFill>
                <a:srgbClr val="0070C0"/>
              </a:solidFill>
            </a:endParaRPr>
          </a:p>
          <a:p>
            <a:pPr lvl="1"/>
            <a:endParaRPr lang="en-US" altLang="ja-JP" dirty="0"/>
          </a:p>
          <a:p>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18</a:t>
            </a:fld>
            <a:endParaRPr lang="en-US" altLang="ja-JP"/>
          </a:p>
        </p:txBody>
      </p:sp>
      <p:grpSp>
        <p:nvGrpSpPr>
          <p:cNvPr id="5" name="グループ化 4"/>
          <p:cNvGrpSpPr/>
          <p:nvPr/>
        </p:nvGrpSpPr>
        <p:grpSpPr>
          <a:xfrm>
            <a:off x="384561" y="795422"/>
            <a:ext cx="8568952" cy="72008"/>
            <a:chOff x="969132" y="3140011"/>
            <a:chExt cx="9074564" cy="72008"/>
          </a:xfrm>
        </p:grpSpPr>
        <p:sp>
          <p:nvSpPr>
            <p:cNvPr id="6" name="正方形/長方形 5"/>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7" name="正方形/長方形 6"/>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2819341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125260"/>
            <a:ext cx="7793037" cy="789139"/>
          </a:xfrm>
        </p:spPr>
        <p:txBody>
          <a:bodyPr/>
          <a:lstStyle/>
          <a:p>
            <a:r>
              <a:rPr lang="ja-JP" altLang="en-US" sz="2400" dirty="0" smtClean="0"/>
              <a:t>例として、目標 </a:t>
            </a:r>
            <a:r>
              <a:rPr lang="en-US" altLang="ja-JP" sz="2400" dirty="0"/>
              <a:t>6. </a:t>
            </a:r>
            <a:r>
              <a:rPr lang="en-US" altLang="ja-JP" sz="2400" dirty="0" smtClean="0"/>
              <a:t>『</a:t>
            </a:r>
            <a:r>
              <a:rPr lang="ja-JP" altLang="en-US" sz="2400" dirty="0" smtClean="0"/>
              <a:t>すべて</a:t>
            </a:r>
            <a:r>
              <a:rPr lang="ja-JP" altLang="en-US" sz="2400" dirty="0"/>
              <a:t>の人々の水と衛生の利用可能性と持続可能な管理を確保</a:t>
            </a:r>
            <a:r>
              <a:rPr lang="ja-JP" altLang="en-US" sz="2400" dirty="0" smtClean="0"/>
              <a:t>する</a:t>
            </a:r>
            <a:r>
              <a:rPr lang="en-US" altLang="ja-JP" sz="2400" dirty="0" smtClean="0"/>
              <a:t>』</a:t>
            </a:r>
            <a:r>
              <a:rPr lang="ja-JP" altLang="en-US" sz="2400" dirty="0" smtClean="0"/>
              <a:t>を考える </a:t>
            </a:r>
            <a:endParaRPr kumimoji="1" lang="ja-JP" altLang="en-US" sz="2400" dirty="0"/>
          </a:p>
        </p:txBody>
      </p:sp>
      <p:sp>
        <p:nvSpPr>
          <p:cNvPr id="3" name="コンテンツ プレースホルダー 2"/>
          <p:cNvSpPr>
            <a:spLocks noGrp="1"/>
          </p:cNvSpPr>
          <p:nvPr>
            <p:ph idx="1"/>
          </p:nvPr>
        </p:nvSpPr>
        <p:spPr>
          <a:xfrm>
            <a:off x="443652" y="1103312"/>
            <a:ext cx="8512458" cy="4609119"/>
          </a:xfrm>
        </p:spPr>
        <p:txBody>
          <a:bodyPr/>
          <a:lstStyle/>
          <a:p>
            <a:r>
              <a:rPr lang="en-US" altLang="ja-JP" sz="2800" dirty="0"/>
              <a:t>6.1 2030</a:t>
            </a:r>
            <a:r>
              <a:rPr lang="ja-JP" altLang="en-US" sz="2800" dirty="0"/>
              <a:t>年までに、すべての人々の、</a:t>
            </a:r>
            <a:r>
              <a:rPr lang="ja-JP" altLang="en-US" sz="2800" dirty="0">
                <a:solidFill>
                  <a:srgbClr val="FF0000"/>
                </a:solidFill>
              </a:rPr>
              <a:t>安全で安価な飲料水</a:t>
            </a:r>
            <a:r>
              <a:rPr lang="ja-JP" altLang="en-US" sz="2800" dirty="0"/>
              <a:t>の普遍的かつ衡平なアクセスを達成する。 </a:t>
            </a:r>
            <a:endParaRPr lang="en-US" altLang="ja-JP" sz="2800" dirty="0"/>
          </a:p>
          <a:p>
            <a:r>
              <a:rPr lang="en-US" altLang="ja-JP" sz="2800" dirty="0"/>
              <a:t>6.2 2030</a:t>
            </a:r>
            <a:r>
              <a:rPr lang="ja-JP" altLang="en-US" sz="2800" dirty="0"/>
              <a:t>年までに、すべての人々の、</a:t>
            </a:r>
            <a:r>
              <a:rPr lang="ja-JP" altLang="en-US" sz="2800" dirty="0">
                <a:solidFill>
                  <a:srgbClr val="FF0000"/>
                </a:solidFill>
              </a:rPr>
              <a:t>適切かつ平等な下水施設・衛生施設</a:t>
            </a:r>
            <a:r>
              <a:rPr lang="ja-JP" altLang="en-US" sz="2800" dirty="0"/>
              <a:t>へのアクセスを達成し、</a:t>
            </a:r>
            <a:r>
              <a:rPr lang="ja-JP" altLang="en-US" sz="2800" dirty="0">
                <a:solidFill>
                  <a:srgbClr val="7030A0"/>
                </a:solidFill>
              </a:rPr>
              <a:t>野外での排泄をなくす</a:t>
            </a:r>
            <a:r>
              <a:rPr lang="ja-JP" altLang="en-US" sz="2800" dirty="0"/>
              <a:t>。女性及び女児、ならびに脆弱な立場にある人々のニーズに特に注意を払う。</a:t>
            </a:r>
            <a:endParaRPr lang="en-US" altLang="ja-JP" sz="2800" dirty="0"/>
          </a:p>
          <a:p>
            <a:r>
              <a:rPr lang="en-US" altLang="ja-JP" sz="2800" dirty="0"/>
              <a:t>6.3 2030</a:t>
            </a:r>
            <a:r>
              <a:rPr lang="ja-JP" altLang="en-US" sz="2800" dirty="0"/>
              <a:t>年までに、</a:t>
            </a:r>
            <a:r>
              <a:rPr lang="ja-JP" altLang="en-US" sz="2800" dirty="0">
                <a:solidFill>
                  <a:srgbClr val="FF0000"/>
                </a:solidFill>
              </a:rPr>
              <a:t>汚染の減少</a:t>
            </a:r>
            <a:r>
              <a:rPr lang="ja-JP" altLang="en-US" sz="2800" dirty="0"/>
              <a:t>、投棄の廃絶と有害な化学物・物質の放出の最小化、未処理の排水の割合半減及び再生利用と安全な再利用の世界的規模での大幅な増加させることにより、</a:t>
            </a:r>
            <a:r>
              <a:rPr lang="ja-JP" altLang="en-US" sz="2800" dirty="0">
                <a:solidFill>
                  <a:srgbClr val="FF0000"/>
                </a:solidFill>
              </a:rPr>
              <a:t>水質を改善</a:t>
            </a:r>
            <a:r>
              <a:rPr lang="ja-JP" altLang="en-US" sz="2800" dirty="0"/>
              <a:t>する。 </a:t>
            </a:r>
            <a:endParaRPr lang="en-US" altLang="ja-JP" sz="2800"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19</a:t>
            </a:fld>
            <a:endParaRPr lang="en-US" altLang="ja-JP"/>
          </a:p>
        </p:txBody>
      </p:sp>
      <p:sp>
        <p:nvSpPr>
          <p:cNvPr id="5" name="テキスト ボックス 4"/>
          <p:cNvSpPr txBox="1"/>
          <p:nvPr/>
        </p:nvSpPr>
        <p:spPr>
          <a:xfrm>
            <a:off x="168063" y="5670517"/>
            <a:ext cx="8907695" cy="1569660"/>
          </a:xfrm>
          <a:prstGeom prst="rect">
            <a:avLst/>
          </a:prstGeom>
          <a:noFill/>
        </p:spPr>
        <p:txBody>
          <a:bodyPr wrap="square" rtlCol="0">
            <a:spAutoFit/>
          </a:bodyPr>
          <a:lstStyle/>
          <a:p>
            <a:r>
              <a:rPr kumimoji="1" lang="ja-JP" altLang="en-US" b="1" dirty="0" smtClean="0">
                <a:solidFill>
                  <a:srgbClr val="0070C0"/>
                </a:solidFill>
              </a:rPr>
              <a:t>持つべき発想：この</a:t>
            </a:r>
            <a:r>
              <a:rPr kumimoji="1" lang="ja-JP" altLang="en-US" b="1" dirty="0">
                <a:solidFill>
                  <a:srgbClr val="0070C0"/>
                </a:solidFill>
              </a:rPr>
              <a:t>項目</a:t>
            </a:r>
            <a:r>
              <a:rPr kumimoji="1" lang="ja-JP" altLang="en-US" b="1" dirty="0" smtClean="0">
                <a:solidFill>
                  <a:srgbClr val="0070C0"/>
                </a:solidFill>
              </a:rPr>
              <a:t>は？</a:t>
            </a:r>
            <a:endParaRPr kumimoji="1" lang="en-US" altLang="ja-JP" b="1" dirty="0">
              <a:solidFill>
                <a:srgbClr val="0070C0"/>
              </a:solidFill>
            </a:endParaRPr>
          </a:p>
          <a:p>
            <a:r>
              <a:rPr kumimoji="1" lang="ja-JP" altLang="en-US" b="1" dirty="0">
                <a:solidFill>
                  <a:srgbClr val="0070C0"/>
                </a:solidFill>
              </a:rPr>
              <a:t>共通問題、　日本で重要、　日本に不適合</a:t>
            </a:r>
            <a:r>
              <a:rPr kumimoji="1" lang="ja-JP" altLang="en-US" b="1" dirty="0" smtClean="0">
                <a:solidFill>
                  <a:srgbClr val="0070C0"/>
                </a:solidFill>
              </a:rPr>
              <a:t>：</a:t>
            </a:r>
            <a:r>
              <a:rPr lang="ja-JP" altLang="en-US" b="1" dirty="0">
                <a:solidFill>
                  <a:srgbClr val="0070C0"/>
                </a:solidFill>
              </a:rPr>
              <a:t>何が</a:t>
            </a:r>
            <a:r>
              <a:rPr kumimoji="1" lang="ja-JP" altLang="en-US" b="1" dirty="0" smtClean="0">
                <a:solidFill>
                  <a:srgbClr val="0070C0"/>
                </a:solidFill>
              </a:rPr>
              <a:t>？</a:t>
            </a:r>
            <a:r>
              <a:rPr kumimoji="1" lang="ja-JP" altLang="en-US" b="1" dirty="0">
                <a:solidFill>
                  <a:srgbClr val="0070C0"/>
                </a:solidFill>
              </a:rPr>
              <a:t>　日本の現状に</a:t>
            </a:r>
            <a:r>
              <a:rPr kumimoji="1" lang="ja-JP" altLang="en-US" b="1" dirty="0" smtClean="0">
                <a:solidFill>
                  <a:srgbClr val="0070C0"/>
                </a:solidFill>
              </a:rPr>
              <a:t>も</a:t>
            </a:r>
            <a:endParaRPr kumimoji="1" lang="en-US" altLang="ja-JP" b="1" dirty="0" smtClean="0">
              <a:solidFill>
                <a:srgbClr val="0070C0"/>
              </a:solidFill>
            </a:endParaRPr>
          </a:p>
          <a:p>
            <a:r>
              <a:rPr lang="ja-JP" altLang="en-US" b="1" dirty="0">
                <a:solidFill>
                  <a:srgbClr val="0070C0"/>
                </a:solidFill>
              </a:rPr>
              <a:t>ある特定の国で重要　　</a:t>
            </a:r>
            <a:r>
              <a:rPr lang="ja-JP" altLang="en-US" b="1" dirty="0" smtClean="0">
                <a:solidFill>
                  <a:srgbClr val="0070C0"/>
                </a:solidFill>
              </a:rPr>
              <a:t>さて</a:t>
            </a:r>
            <a:r>
              <a:rPr lang="ja-JP" altLang="en-US" b="1" dirty="0">
                <a:solidFill>
                  <a:srgbClr val="0070C0"/>
                </a:solidFill>
              </a:rPr>
              <a:t>、どう取り組むか？　　</a:t>
            </a:r>
          </a:p>
          <a:p>
            <a:r>
              <a:rPr kumimoji="1" lang="ja-JP" altLang="en-US" dirty="0">
                <a:solidFill>
                  <a:srgbClr val="0070C0"/>
                </a:solidFill>
              </a:rPr>
              <a:t>　　</a:t>
            </a:r>
          </a:p>
        </p:txBody>
      </p:sp>
      <p:grpSp>
        <p:nvGrpSpPr>
          <p:cNvPr id="6" name="グループ化 5"/>
          <p:cNvGrpSpPr/>
          <p:nvPr/>
        </p:nvGrpSpPr>
        <p:grpSpPr>
          <a:xfrm>
            <a:off x="384561" y="933208"/>
            <a:ext cx="8568952" cy="72008"/>
            <a:chOff x="969132" y="3140011"/>
            <a:chExt cx="9074564" cy="72008"/>
          </a:xfrm>
        </p:grpSpPr>
        <p:sp>
          <p:nvSpPr>
            <p:cNvPr id="7" name="正方形/長方形 6"/>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grpSp>
        <p:nvGrpSpPr>
          <p:cNvPr id="15" name="グループ化 14"/>
          <p:cNvGrpSpPr/>
          <p:nvPr/>
        </p:nvGrpSpPr>
        <p:grpSpPr>
          <a:xfrm>
            <a:off x="6563638" y="601249"/>
            <a:ext cx="1691014" cy="560799"/>
            <a:chOff x="6563638" y="601249"/>
            <a:chExt cx="1691014" cy="560799"/>
          </a:xfrm>
        </p:grpSpPr>
        <p:sp>
          <p:nvSpPr>
            <p:cNvPr id="13" name="テキスト ボックス 12"/>
            <p:cNvSpPr txBox="1"/>
            <p:nvPr/>
          </p:nvSpPr>
          <p:spPr>
            <a:xfrm>
              <a:off x="6588691" y="638828"/>
              <a:ext cx="1620957" cy="523220"/>
            </a:xfrm>
            <a:prstGeom prst="rect">
              <a:avLst/>
            </a:prstGeom>
            <a:solidFill>
              <a:schemeClr val="accent1">
                <a:lumMod val="20000"/>
                <a:lumOff val="80000"/>
              </a:schemeClr>
            </a:solidFill>
          </p:spPr>
          <p:txBody>
            <a:bodyPr wrap="none" rtlCol="0">
              <a:spAutoFit/>
            </a:bodyPr>
            <a:lstStyle/>
            <a:p>
              <a:r>
                <a:rPr kumimoji="1" lang="ja-JP" altLang="en-US" sz="2800" dirty="0"/>
                <a:t>＝水道水</a:t>
              </a:r>
            </a:p>
          </p:txBody>
        </p:sp>
        <p:sp>
          <p:nvSpPr>
            <p:cNvPr id="14" name="角丸四角形吹き出し 13"/>
            <p:cNvSpPr/>
            <p:nvPr/>
          </p:nvSpPr>
          <p:spPr bwMode="auto">
            <a:xfrm>
              <a:off x="6563638" y="601249"/>
              <a:ext cx="1691014" cy="551146"/>
            </a:xfrm>
            <a:prstGeom prst="wedgeRoundRectCallou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grpSp>
      <p:sp>
        <p:nvSpPr>
          <p:cNvPr id="16" name="円/楕円 15"/>
          <p:cNvSpPr/>
          <p:nvPr/>
        </p:nvSpPr>
        <p:spPr bwMode="auto">
          <a:xfrm>
            <a:off x="3630304" y="1119116"/>
            <a:ext cx="1460311" cy="504968"/>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7" name="円/楕円 16"/>
          <p:cNvSpPr/>
          <p:nvPr/>
        </p:nvSpPr>
        <p:spPr bwMode="auto">
          <a:xfrm>
            <a:off x="3766782" y="2060812"/>
            <a:ext cx="1433015" cy="559558"/>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8" name="角丸四角形 17"/>
          <p:cNvSpPr/>
          <p:nvPr/>
        </p:nvSpPr>
        <p:spPr bwMode="auto">
          <a:xfrm>
            <a:off x="5854890" y="5172501"/>
            <a:ext cx="1815152" cy="436729"/>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399992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8195" y="494249"/>
            <a:ext cx="5886861" cy="605087"/>
          </a:xfrm>
        </p:spPr>
        <p:txBody>
          <a:bodyPr/>
          <a:lstStyle/>
          <a:p>
            <a:r>
              <a:rPr kumimoji="1" lang="ja-JP" altLang="en-US" sz="3200" dirty="0"/>
              <a:t>パリ協定の一つの大原則と</a:t>
            </a:r>
            <a:r>
              <a:rPr kumimoji="1" lang="en-US" altLang="ja-JP" sz="3200" dirty="0"/>
              <a:t/>
            </a:r>
            <a:br>
              <a:rPr kumimoji="1" lang="en-US" altLang="ja-JP" sz="3200" dirty="0"/>
            </a:br>
            <a:r>
              <a:rPr kumimoji="1" lang="ja-JP" altLang="en-US" sz="3200" dirty="0"/>
              <a:t>３つの要求事項</a:t>
            </a:r>
          </a:p>
        </p:txBody>
      </p:sp>
      <p:sp>
        <p:nvSpPr>
          <p:cNvPr id="3" name="コンテンツ プレースホルダー 2"/>
          <p:cNvSpPr>
            <a:spLocks noGrp="1"/>
          </p:cNvSpPr>
          <p:nvPr>
            <p:ph idx="1"/>
          </p:nvPr>
        </p:nvSpPr>
        <p:spPr>
          <a:xfrm>
            <a:off x="504594" y="1993197"/>
            <a:ext cx="8372278" cy="4561711"/>
          </a:xfrm>
        </p:spPr>
        <p:txBody>
          <a:bodyPr/>
          <a:lstStyle/>
          <a:p>
            <a:r>
              <a:rPr kumimoji="1" lang="ja-JP" altLang="en-US" sz="2800" dirty="0"/>
              <a:t>１．各国の</a:t>
            </a:r>
            <a:r>
              <a:rPr kumimoji="1" lang="ja-JP" altLang="en-US" sz="2800" dirty="0">
                <a:solidFill>
                  <a:srgbClr val="FF0000"/>
                </a:solidFill>
              </a:rPr>
              <a:t>２０３０年の削減量</a:t>
            </a:r>
            <a:r>
              <a:rPr kumimoji="1" lang="ja-JP" altLang="en-US" sz="2800" dirty="0"/>
              <a:t>に関する</a:t>
            </a:r>
            <a:r>
              <a:rPr kumimoji="1" lang="en-US" altLang="ja-JP" sz="2800" dirty="0"/>
              <a:t>INDC</a:t>
            </a:r>
            <a:r>
              <a:rPr kumimoji="1" lang="ja-JP" altLang="en-US" sz="2800" dirty="0"/>
              <a:t>（約束草案）をそのまま採用（</a:t>
            </a:r>
            <a:r>
              <a:rPr kumimoji="1" lang="ja-JP" altLang="en-US" sz="2800" dirty="0">
                <a:solidFill>
                  <a:srgbClr val="0070C0"/>
                </a:solidFill>
              </a:rPr>
              <a:t>現状はここまで</a:t>
            </a:r>
            <a:r>
              <a:rPr kumimoji="1" lang="ja-JP" altLang="en-US" sz="2800" dirty="0"/>
              <a:t>）</a:t>
            </a:r>
            <a:endParaRPr kumimoji="1" lang="en-US" altLang="ja-JP" sz="2800" dirty="0"/>
          </a:p>
          <a:p>
            <a:pPr lvl="1"/>
            <a:r>
              <a:rPr kumimoji="1" lang="ja-JP" altLang="en-US" sz="2400" dirty="0">
                <a:solidFill>
                  <a:schemeClr val="tx2">
                    <a:lumMod val="75000"/>
                  </a:schemeClr>
                </a:solidFill>
              </a:rPr>
              <a:t>しかし、２０２３年に第一回グローバル・ストックテイク（棚卸し）が行われ、２℃目標達成の可能性がチェックされ、同時に、</a:t>
            </a:r>
            <a:r>
              <a:rPr lang="ja-JP" altLang="en-US" sz="2400" dirty="0">
                <a:solidFill>
                  <a:schemeClr val="tx2">
                    <a:lumMod val="75000"/>
                  </a:schemeClr>
                </a:solidFill>
              </a:rPr>
              <a:t>各</a:t>
            </a:r>
            <a:r>
              <a:rPr kumimoji="1" lang="ja-JP" altLang="en-US" sz="2400" dirty="0">
                <a:solidFill>
                  <a:schemeClr val="tx2">
                    <a:lumMod val="75000"/>
                  </a:schemeClr>
                </a:solidFill>
              </a:rPr>
              <a:t>国が２０３５年目標を提案し、決める。それ以後、５年ごとに変更。</a:t>
            </a:r>
            <a:endParaRPr kumimoji="1" lang="en-US" altLang="ja-JP" sz="2400" dirty="0">
              <a:solidFill>
                <a:schemeClr val="tx2">
                  <a:lumMod val="75000"/>
                </a:schemeClr>
              </a:solidFill>
            </a:endParaRPr>
          </a:p>
          <a:p>
            <a:r>
              <a:rPr lang="ja-JP" altLang="en-US" sz="2800" dirty="0"/>
              <a:t>２．２０５０年までに、</a:t>
            </a:r>
            <a:r>
              <a:rPr lang="en-US" altLang="ja-JP" sz="2800" dirty="0"/>
              <a:t>CO</a:t>
            </a:r>
            <a:r>
              <a:rPr lang="en-US" altLang="ja-JP" sz="2400" dirty="0"/>
              <a:t>2</a:t>
            </a:r>
            <a:r>
              <a:rPr lang="ja-JP" altLang="en-US" sz="2800" dirty="0"/>
              <a:t>排出量を地球全体で４０～７０％削減。</a:t>
            </a:r>
            <a:r>
              <a:rPr lang="ja-JP" altLang="en-US" sz="2800" dirty="0">
                <a:solidFill>
                  <a:schemeClr val="accent1">
                    <a:lumMod val="50000"/>
                  </a:schemeClr>
                </a:solidFill>
              </a:rPr>
              <a:t>先進国は</a:t>
            </a:r>
            <a:r>
              <a:rPr lang="ja-JP" altLang="en-US" sz="2800" dirty="0" smtClean="0">
                <a:solidFill>
                  <a:schemeClr val="accent1">
                    <a:lumMod val="50000"/>
                  </a:schemeClr>
                </a:solidFill>
              </a:rPr>
              <a:t>８０％削減</a:t>
            </a:r>
            <a:r>
              <a:rPr lang="ja-JP" altLang="en-US" sz="2800" dirty="0" smtClean="0"/>
              <a:t>ぐらい</a:t>
            </a:r>
            <a:r>
              <a:rPr lang="ja-JP" altLang="en-US" sz="2800" dirty="0"/>
              <a:t>（日本も）。</a:t>
            </a:r>
            <a:endParaRPr lang="en-US" altLang="ja-JP" sz="2800" dirty="0"/>
          </a:p>
          <a:p>
            <a:r>
              <a:rPr kumimoji="1" lang="ja-JP" altLang="en-US" sz="2800" dirty="0"/>
              <a:t>３．今世紀後半のどこかで、</a:t>
            </a:r>
            <a:r>
              <a:rPr kumimoji="1" lang="en-US" altLang="ja-JP" sz="2800" dirty="0">
                <a:solidFill>
                  <a:schemeClr val="accent1">
                    <a:lumMod val="50000"/>
                  </a:schemeClr>
                </a:solidFill>
              </a:rPr>
              <a:t>Net Zero</a:t>
            </a:r>
            <a:r>
              <a:rPr lang="ja-JP" altLang="en-US" sz="2800" dirty="0">
                <a:solidFill>
                  <a:schemeClr val="accent1">
                    <a:lumMod val="50000"/>
                  </a:schemeClr>
                </a:solidFill>
              </a:rPr>
              <a:t> </a:t>
            </a:r>
            <a:r>
              <a:rPr lang="en-US" altLang="ja-JP" sz="2800" dirty="0">
                <a:solidFill>
                  <a:schemeClr val="accent1">
                    <a:lumMod val="50000"/>
                  </a:schemeClr>
                </a:solidFill>
              </a:rPr>
              <a:t>Emission</a:t>
            </a:r>
            <a:r>
              <a:rPr lang="ja-JP" altLang="en-US" sz="2800" dirty="0"/>
              <a:t>（人為的な排出量が、人為的な吸収量と等しい）を実現</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2</a:t>
            </a:fld>
            <a:endParaRPr lang="en-US" altLang="ja-JP"/>
          </a:p>
        </p:txBody>
      </p:sp>
      <p:sp>
        <p:nvSpPr>
          <p:cNvPr id="5" name="テキスト ボックス 4"/>
          <p:cNvSpPr txBox="1"/>
          <p:nvPr/>
        </p:nvSpPr>
        <p:spPr>
          <a:xfrm>
            <a:off x="462337" y="1284270"/>
            <a:ext cx="6234784" cy="584775"/>
          </a:xfrm>
          <a:prstGeom prst="rect">
            <a:avLst/>
          </a:prstGeom>
          <a:noFill/>
        </p:spPr>
        <p:txBody>
          <a:bodyPr wrap="none" rtlCol="0">
            <a:spAutoFit/>
          </a:bodyPr>
          <a:lstStyle/>
          <a:p>
            <a:r>
              <a:rPr kumimoji="1" lang="ja-JP" altLang="en-US" sz="3200" dirty="0"/>
              <a:t>大原則：</a:t>
            </a:r>
            <a:r>
              <a:rPr kumimoji="1" lang="ja-JP" altLang="en-US" sz="3200" dirty="0">
                <a:solidFill>
                  <a:srgbClr val="0070C0"/>
                </a:solidFill>
              </a:rPr>
              <a:t>気候正義、</a:t>
            </a:r>
            <a:r>
              <a:rPr kumimoji="1" lang="en-US" altLang="ja-JP" sz="3200" dirty="0">
                <a:solidFill>
                  <a:srgbClr val="0070C0"/>
                </a:solidFill>
              </a:rPr>
              <a:t>Climate Justice</a:t>
            </a:r>
            <a:endParaRPr kumimoji="1" lang="ja-JP" altLang="en-US" sz="3200" dirty="0">
              <a:solidFill>
                <a:srgbClr val="0070C0"/>
              </a:solidFill>
            </a:endParaRPr>
          </a:p>
        </p:txBody>
      </p:sp>
      <p:grpSp>
        <p:nvGrpSpPr>
          <p:cNvPr id="6" name="グループ化 5"/>
          <p:cNvGrpSpPr/>
          <p:nvPr/>
        </p:nvGrpSpPr>
        <p:grpSpPr>
          <a:xfrm>
            <a:off x="386136" y="1091600"/>
            <a:ext cx="8568952" cy="72008"/>
            <a:chOff x="969132" y="3140011"/>
            <a:chExt cx="9074564" cy="72008"/>
          </a:xfrm>
        </p:grpSpPr>
        <p:sp>
          <p:nvSpPr>
            <p:cNvPr id="7" name="正方形/長方形 6"/>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FFFF"/>
                </a:solidFill>
              </a:endParaRPr>
            </a:p>
          </p:txBody>
        </p:sp>
        <p:sp>
          <p:nvSpPr>
            <p:cNvPr id="8" name="正方形/長方形 7"/>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FFFF"/>
                </a:solidFill>
              </a:endParaRPr>
            </a:p>
          </p:txBody>
        </p:sp>
        <p:sp>
          <p:nvSpPr>
            <p:cNvPr id="9" name="正方形/長方形 8"/>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FFFF"/>
                </a:solidFill>
              </a:endParaRPr>
            </a:p>
          </p:txBody>
        </p:sp>
        <p:sp>
          <p:nvSpPr>
            <p:cNvPr id="10" name="正方形/長方形 9"/>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FFFF"/>
                </a:solidFill>
              </a:endParaRPr>
            </a:p>
          </p:txBody>
        </p:sp>
        <p:sp>
          <p:nvSpPr>
            <p:cNvPr id="11" name="正方形/長方形 10"/>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FFFF"/>
                </a:solidFill>
              </a:endParaRPr>
            </a:p>
          </p:txBody>
        </p:sp>
        <p:sp>
          <p:nvSpPr>
            <p:cNvPr id="12" name="正方形/長方形 11"/>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FFFF"/>
                </a:solidFill>
              </a:endParaRPr>
            </a:p>
          </p:txBody>
        </p:sp>
      </p:grpSp>
    </p:spTree>
    <p:extLst>
      <p:ext uri="{BB962C8B-B14F-4D97-AF65-F5344CB8AC3E}">
        <p14:creationId xmlns:p14="http://schemas.microsoft.com/office/powerpoint/2010/main" val="3893997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125260"/>
            <a:ext cx="7793037" cy="789139"/>
          </a:xfrm>
        </p:spPr>
        <p:txBody>
          <a:bodyPr/>
          <a:lstStyle/>
          <a:p>
            <a:r>
              <a:rPr lang="ja-JP" altLang="en-US" sz="2400" dirty="0"/>
              <a:t>目標 </a:t>
            </a:r>
            <a:r>
              <a:rPr lang="en-US" altLang="ja-JP" sz="2400" dirty="0"/>
              <a:t>6. </a:t>
            </a:r>
            <a:r>
              <a:rPr lang="ja-JP" altLang="en-US" sz="2400" dirty="0"/>
              <a:t>すべての人々の水と衛生の利用可能性と持続可能な管理を確保する </a:t>
            </a:r>
            <a:endParaRPr kumimoji="1" lang="ja-JP" altLang="en-US" sz="2400" dirty="0"/>
          </a:p>
        </p:txBody>
      </p:sp>
      <p:sp>
        <p:nvSpPr>
          <p:cNvPr id="3" name="コンテンツ プレースホルダー 2"/>
          <p:cNvSpPr>
            <a:spLocks noGrp="1"/>
          </p:cNvSpPr>
          <p:nvPr>
            <p:ph idx="1"/>
          </p:nvPr>
        </p:nvSpPr>
        <p:spPr>
          <a:xfrm>
            <a:off x="443652" y="1115838"/>
            <a:ext cx="8512458" cy="5372643"/>
          </a:xfrm>
        </p:spPr>
        <p:txBody>
          <a:bodyPr/>
          <a:lstStyle/>
          <a:p>
            <a:r>
              <a:rPr lang="en-US" altLang="ja-JP" sz="2800" dirty="0"/>
              <a:t>6.4 2030</a:t>
            </a:r>
            <a:r>
              <a:rPr lang="ja-JP" altLang="en-US" sz="2800" dirty="0"/>
              <a:t>年までに、全セクターにおいて</a:t>
            </a:r>
            <a:r>
              <a:rPr lang="ja-JP" altLang="en-US" sz="2800" dirty="0">
                <a:solidFill>
                  <a:srgbClr val="FF0000"/>
                </a:solidFill>
              </a:rPr>
              <a:t>水利用の効率を大幅に改善</a:t>
            </a:r>
            <a:r>
              <a:rPr lang="ja-JP" altLang="en-US" sz="2800" dirty="0"/>
              <a:t>し、淡水の持続可能な採取及び供給を確保し水不足に対処するとともに、水不足に悩む人々の数を大幅に減少させる。 </a:t>
            </a:r>
            <a:endParaRPr lang="en-US" altLang="ja-JP" sz="2800" dirty="0"/>
          </a:p>
          <a:p>
            <a:endParaRPr kumimoji="1" lang="en-US" altLang="ja-JP" sz="2800" dirty="0"/>
          </a:p>
          <a:p>
            <a:r>
              <a:rPr lang="en-US" altLang="ja-JP" sz="2800" dirty="0"/>
              <a:t>6.5 2030</a:t>
            </a:r>
            <a:r>
              <a:rPr lang="ja-JP" altLang="en-US" sz="2800" dirty="0"/>
              <a:t>年までに、</a:t>
            </a:r>
            <a:r>
              <a:rPr lang="ja-JP" altLang="en-US" sz="2800" dirty="0">
                <a:solidFill>
                  <a:srgbClr val="FF0000"/>
                </a:solidFill>
              </a:rPr>
              <a:t>国境を越えた</a:t>
            </a:r>
            <a:r>
              <a:rPr lang="ja-JP" altLang="en-US" sz="2800" dirty="0"/>
              <a:t>適切な協力を含む、あらゆるレベルでの</a:t>
            </a:r>
            <a:r>
              <a:rPr lang="ja-JP" altLang="en-US" sz="2800" dirty="0">
                <a:solidFill>
                  <a:srgbClr val="FF0000"/>
                </a:solidFill>
              </a:rPr>
              <a:t>統合水資源管理</a:t>
            </a:r>
            <a:r>
              <a:rPr lang="ja-JP" altLang="en-US" sz="2800" dirty="0"/>
              <a:t>を実施する。</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20</a:t>
            </a:fld>
            <a:endParaRPr lang="en-US" altLang="ja-JP"/>
          </a:p>
        </p:txBody>
      </p:sp>
      <p:sp>
        <p:nvSpPr>
          <p:cNvPr id="5" name="テキスト ボックス 4"/>
          <p:cNvSpPr txBox="1"/>
          <p:nvPr/>
        </p:nvSpPr>
        <p:spPr>
          <a:xfrm>
            <a:off x="154417" y="5160183"/>
            <a:ext cx="8907695" cy="1200329"/>
          </a:xfrm>
          <a:prstGeom prst="rect">
            <a:avLst/>
          </a:prstGeom>
          <a:noFill/>
        </p:spPr>
        <p:txBody>
          <a:bodyPr wrap="square" rtlCol="0">
            <a:spAutoFit/>
          </a:bodyPr>
          <a:lstStyle/>
          <a:p>
            <a:r>
              <a:rPr lang="ja-JP" altLang="en-US" b="1" dirty="0">
                <a:solidFill>
                  <a:srgbClr val="0070C0"/>
                </a:solidFill>
              </a:rPr>
              <a:t>持つべき発想：この</a:t>
            </a:r>
            <a:r>
              <a:rPr kumimoji="1" lang="ja-JP" altLang="en-US" b="1" dirty="0">
                <a:solidFill>
                  <a:srgbClr val="0070C0"/>
                </a:solidFill>
              </a:rPr>
              <a:t>項目</a:t>
            </a:r>
            <a:r>
              <a:rPr kumimoji="1" lang="ja-JP" altLang="en-US" b="1" dirty="0" smtClean="0">
                <a:solidFill>
                  <a:srgbClr val="0070C0"/>
                </a:solidFill>
              </a:rPr>
              <a:t>は？</a:t>
            </a:r>
            <a:endParaRPr kumimoji="1" lang="en-US" altLang="ja-JP" b="1" dirty="0">
              <a:solidFill>
                <a:srgbClr val="0070C0"/>
              </a:solidFill>
            </a:endParaRPr>
          </a:p>
          <a:p>
            <a:r>
              <a:rPr kumimoji="1" lang="ja-JP" altLang="en-US" b="1" dirty="0">
                <a:solidFill>
                  <a:srgbClr val="0070C0"/>
                </a:solidFill>
              </a:rPr>
              <a:t>共通問題、　日本で重要、　日本に不適合</a:t>
            </a:r>
            <a:r>
              <a:rPr kumimoji="1" lang="ja-JP" altLang="en-US" b="1" dirty="0" smtClean="0">
                <a:solidFill>
                  <a:srgbClr val="0070C0"/>
                </a:solidFill>
              </a:rPr>
              <a:t>：</a:t>
            </a:r>
            <a:r>
              <a:rPr lang="ja-JP" altLang="en-US" b="1" dirty="0">
                <a:solidFill>
                  <a:srgbClr val="0070C0"/>
                </a:solidFill>
              </a:rPr>
              <a:t>何が</a:t>
            </a:r>
            <a:r>
              <a:rPr kumimoji="1" lang="ja-JP" altLang="en-US" b="1" dirty="0" smtClean="0">
                <a:solidFill>
                  <a:srgbClr val="0070C0"/>
                </a:solidFill>
              </a:rPr>
              <a:t>？</a:t>
            </a:r>
            <a:r>
              <a:rPr kumimoji="1" lang="ja-JP" altLang="en-US" b="1" dirty="0">
                <a:solidFill>
                  <a:srgbClr val="0070C0"/>
                </a:solidFill>
              </a:rPr>
              <a:t>　日本の現状にも</a:t>
            </a:r>
            <a:r>
              <a:rPr kumimoji="1" lang="ja-JP" altLang="en-US" b="1" dirty="0" smtClean="0">
                <a:solidFill>
                  <a:srgbClr val="0070C0"/>
                </a:solidFill>
              </a:rPr>
              <a:t>。</a:t>
            </a:r>
            <a:endParaRPr kumimoji="1" lang="en-US" altLang="ja-JP" b="1" dirty="0" smtClean="0">
              <a:solidFill>
                <a:srgbClr val="0070C0"/>
              </a:solidFill>
            </a:endParaRPr>
          </a:p>
          <a:p>
            <a:r>
              <a:rPr lang="ja-JP" altLang="en-US" b="1" dirty="0" smtClean="0">
                <a:solidFill>
                  <a:srgbClr val="0070C0"/>
                </a:solidFill>
              </a:rPr>
              <a:t>ある特定の国で重要　　</a:t>
            </a:r>
            <a:r>
              <a:rPr kumimoji="1" lang="ja-JP" altLang="en-US" b="1" dirty="0" smtClean="0">
                <a:solidFill>
                  <a:srgbClr val="0070C0"/>
                </a:solidFill>
              </a:rPr>
              <a:t>さて、どう取り組むか？</a:t>
            </a:r>
            <a:r>
              <a:rPr kumimoji="1" lang="ja-JP" altLang="en-US" b="1" dirty="0">
                <a:solidFill>
                  <a:srgbClr val="0070C0"/>
                </a:solidFill>
              </a:rPr>
              <a:t>　　</a:t>
            </a:r>
          </a:p>
        </p:txBody>
      </p:sp>
      <p:grpSp>
        <p:nvGrpSpPr>
          <p:cNvPr id="6" name="グループ化 5"/>
          <p:cNvGrpSpPr/>
          <p:nvPr/>
        </p:nvGrpSpPr>
        <p:grpSpPr>
          <a:xfrm>
            <a:off x="384561" y="958260"/>
            <a:ext cx="8568952" cy="72008"/>
            <a:chOff x="969132" y="3140011"/>
            <a:chExt cx="9074564" cy="72008"/>
          </a:xfrm>
        </p:grpSpPr>
        <p:sp>
          <p:nvSpPr>
            <p:cNvPr id="7" name="正方形/長方形 6"/>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13" name="角丸四角形 12"/>
          <p:cNvSpPr/>
          <p:nvPr/>
        </p:nvSpPr>
        <p:spPr bwMode="auto">
          <a:xfrm>
            <a:off x="6250675" y="2060812"/>
            <a:ext cx="2565779" cy="409433"/>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4" name="角丸四角形 13"/>
          <p:cNvSpPr/>
          <p:nvPr/>
        </p:nvSpPr>
        <p:spPr bwMode="auto">
          <a:xfrm>
            <a:off x="764275" y="2483893"/>
            <a:ext cx="3166280" cy="368489"/>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5" name="角丸四角形 14"/>
          <p:cNvSpPr/>
          <p:nvPr/>
        </p:nvSpPr>
        <p:spPr bwMode="auto">
          <a:xfrm>
            <a:off x="3753134" y="3848669"/>
            <a:ext cx="3616657" cy="545910"/>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3055277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5262" y="266810"/>
            <a:ext cx="7793037" cy="760325"/>
          </a:xfrm>
        </p:spPr>
        <p:txBody>
          <a:bodyPr/>
          <a:lstStyle/>
          <a:p>
            <a:r>
              <a:rPr lang="ja-JP" altLang="en-US" sz="2400" dirty="0"/>
              <a:t>目標 </a:t>
            </a:r>
            <a:r>
              <a:rPr lang="en-US" altLang="ja-JP" sz="2400" dirty="0"/>
              <a:t>6. </a:t>
            </a:r>
            <a:r>
              <a:rPr lang="ja-JP" altLang="en-US" sz="2400" dirty="0"/>
              <a:t>すべての人々の水と衛生の利用可能性と持続可能な管理を確保する</a:t>
            </a:r>
            <a:endParaRPr kumimoji="1" lang="ja-JP" altLang="en-US" sz="2400" dirty="0"/>
          </a:p>
        </p:txBody>
      </p:sp>
      <p:sp>
        <p:nvSpPr>
          <p:cNvPr id="3" name="コンテンツ プレースホルダー 2"/>
          <p:cNvSpPr>
            <a:spLocks noGrp="1"/>
          </p:cNvSpPr>
          <p:nvPr>
            <p:ph idx="1"/>
          </p:nvPr>
        </p:nvSpPr>
        <p:spPr>
          <a:xfrm>
            <a:off x="325677" y="1341306"/>
            <a:ext cx="8655485" cy="3980707"/>
          </a:xfrm>
        </p:spPr>
        <p:txBody>
          <a:bodyPr/>
          <a:lstStyle/>
          <a:p>
            <a:r>
              <a:rPr lang="en-US" altLang="ja-JP" sz="2800" dirty="0"/>
              <a:t>6.6 2020</a:t>
            </a:r>
            <a:r>
              <a:rPr lang="ja-JP" altLang="en-US" sz="2800" dirty="0"/>
              <a:t>年までに、山地、森林、湿地、河川、帯水層、湖沼を含む</a:t>
            </a:r>
            <a:r>
              <a:rPr lang="ja-JP" altLang="en-US" sz="2800" dirty="0">
                <a:solidFill>
                  <a:srgbClr val="FF0000"/>
                </a:solidFill>
              </a:rPr>
              <a:t>水に関連する生態系の保護・回復</a:t>
            </a:r>
            <a:r>
              <a:rPr lang="ja-JP" altLang="en-US" sz="2800" dirty="0"/>
              <a:t>を行う。</a:t>
            </a:r>
            <a:endParaRPr lang="en-US" altLang="ja-JP" sz="2800" dirty="0"/>
          </a:p>
          <a:p>
            <a:r>
              <a:rPr lang="en-US" altLang="ja-JP" sz="2800" dirty="0"/>
              <a:t>6.a 2030</a:t>
            </a:r>
            <a:r>
              <a:rPr lang="ja-JP" altLang="en-US" sz="2800" dirty="0"/>
              <a:t>年までに、集水、海水淡水化、水の効率的利用、排水処理、リサイクル・再利用技術を含む開発途上国における</a:t>
            </a:r>
            <a:r>
              <a:rPr lang="ja-JP" altLang="en-US" sz="2800" dirty="0">
                <a:solidFill>
                  <a:srgbClr val="FF0000"/>
                </a:solidFill>
              </a:rPr>
              <a:t>水と衛生分野での活動と計画を対象とした国際協力と能力構築支援</a:t>
            </a:r>
            <a:r>
              <a:rPr lang="ja-JP" altLang="en-US" sz="2800" dirty="0"/>
              <a:t>を拡大する。 </a:t>
            </a:r>
            <a:endParaRPr lang="en-US" altLang="ja-JP" sz="2800" dirty="0"/>
          </a:p>
          <a:p>
            <a:r>
              <a:rPr lang="en-US" altLang="ja-JP" sz="2800" dirty="0"/>
              <a:t>6.b </a:t>
            </a:r>
            <a:r>
              <a:rPr lang="ja-JP" altLang="en-US" sz="2800" dirty="0"/>
              <a:t>水と衛生の管理向上における</a:t>
            </a:r>
            <a:r>
              <a:rPr lang="ja-JP" altLang="en-US" sz="2800" dirty="0">
                <a:solidFill>
                  <a:srgbClr val="FF0000"/>
                </a:solidFill>
              </a:rPr>
              <a:t>地域コミュニティの参加を支援・強化</a:t>
            </a:r>
            <a:r>
              <a:rPr lang="ja-JP" altLang="en-US" sz="2800" dirty="0"/>
              <a:t>する。 </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21</a:t>
            </a:fld>
            <a:endParaRPr lang="en-US" altLang="ja-JP"/>
          </a:p>
        </p:txBody>
      </p:sp>
      <p:sp>
        <p:nvSpPr>
          <p:cNvPr id="5" name="テキスト ボックス 4"/>
          <p:cNvSpPr txBox="1"/>
          <p:nvPr/>
        </p:nvSpPr>
        <p:spPr>
          <a:xfrm>
            <a:off x="140766" y="5403541"/>
            <a:ext cx="8907695" cy="1569660"/>
          </a:xfrm>
          <a:prstGeom prst="rect">
            <a:avLst/>
          </a:prstGeom>
          <a:noFill/>
        </p:spPr>
        <p:txBody>
          <a:bodyPr wrap="square" rtlCol="0">
            <a:spAutoFit/>
          </a:bodyPr>
          <a:lstStyle/>
          <a:p>
            <a:r>
              <a:rPr lang="ja-JP" altLang="en-US" b="1" dirty="0">
                <a:solidFill>
                  <a:srgbClr val="0070C0"/>
                </a:solidFill>
              </a:rPr>
              <a:t>持つべき発想：この</a:t>
            </a:r>
            <a:r>
              <a:rPr kumimoji="1" lang="ja-JP" altLang="en-US" b="1" dirty="0">
                <a:solidFill>
                  <a:srgbClr val="0070C0"/>
                </a:solidFill>
              </a:rPr>
              <a:t>項目</a:t>
            </a:r>
            <a:r>
              <a:rPr kumimoji="1" lang="ja-JP" altLang="en-US" b="1" dirty="0" smtClean="0">
                <a:solidFill>
                  <a:srgbClr val="0070C0"/>
                </a:solidFill>
              </a:rPr>
              <a:t>は？</a:t>
            </a:r>
            <a:endParaRPr kumimoji="1" lang="en-US" altLang="ja-JP" b="1" dirty="0">
              <a:solidFill>
                <a:srgbClr val="0070C0"/>
              </a:solidFill>
            </a:endParaRPr>
          </a:p>
          <a:p>
            <a:r>
              <a:rPr kumimoji="1" lang="ja-JP" altLang="en-US" b="1" dirty="0">
                <a:solidFill>
                  <a:srgbClr val="0070C0"/>
                </a:solidFill>
              </a:rPr>
              <a:t>共通問題、　日本で重要、　日本に不適合</a:t>
            </a:r>
            <a:r>
              <a:rPr kumimoji="1" lang="ja-JP" altLang="en-US" b="1" dirty="0" smtClean="0">
                <a:solidFill>
                  <a:srgbClr val="0070C0"/>
                </a:solidFill>
              </a:rPr>
              <a:t>：</a:t>
            </a:r>
            <a:r>
              <a:rPr lang="ja-JP" altLang="en-US" b="1" dirty="0">
                <a:solidFill>
                  <a:srgbClr val="0070C0"/>
                </a:solidFill>
              </a:rPr>
              <a:t>何が</a:t>
            </a:r>
            <a:r>
              <a:rPr kumimoji="1" lang="ja-JP" altLang="en-US" b="1" dirty="0" smtClean="0">
                <a:solidFill>
                  <a:srgbClr val="0070C0"/>
                </a:solidFill>
              </a:rPr>
              <a:t>？</a:t>
            </a:r>
            <a:r>
              <a:rPr kumimoji="1" lang="ja-JP" altLang="en-US" b="1" dirty="0">
                <a:solidFill>
                  <a:srgbClr val="0070C0"/>
                </a:solidFill>
              </a:rPr>
              <a:t>　日本の現状に</a:t>
            </a:r>
            <a:r>
              <a:rPr kumimoji="1" lang="ja-JP" altLang="en-US" b="1" dirty="0" smtClean="0">
                <a:solidFill>
                  <a:srgbClr val="0070C0"/>
                </a:solidFill>
              </a:rPr>
              <a:t>も</a:t>
            </a:r>
            <a:endParaRPr kumimoji="1" lang="en-US" altLang="ja-JP" b="1" dirty="0" smtClean="0">
              <a:solidFill>
                <a:srgbClr val="0070C0"/>
              </a:solidFill>
            </a:endParaRPr>
          </a:p>
          <a:p>
            <a:r>
              <a:rPr lang="ja-JP" altLang="en-US" b="1" dirty="0">
                <a:solidFill>
                  <a:srgbClr val="0070C0"/>
                </a:solidFill>
              </a:rPr>
              <a:t>ある特定の国で重要　　</a:t>
            </a:r>
            <a:r>
              <a:rPr lang="ja-JP" altLang="en-US" b="1" dirty="0" smtClean="0">
                <a:solidFill>
                  <a:srgbClr val="0070C0"/>
                </a:solidFill>
              </a:rPr>
              <a:t>　　さて</a:t>
            </a:r>
            <a:r>
              <a:rPr lang="ja-JP" altLang="en-US" b="1" dirty="0">
                <a:solidFill>
                  <a:srgbClr val="0070C0"/>
                </a:solidFill>
              </a:rPr>
              <a:t>、どう取り組むか？　　</a:t>
            </a:r>
          </a:p>
          <a:p>
            <a:r>
              <a:rPr kumimoji="1" lang="ja-JP" altLang="en-US" dirty="0">
                <a:solidFill>
                  <a:srgbClr val="0070C0"/>
                </a:solidFill>
              </a:rPr>
              <a:t>　　</a:t>
            </a:r>
          </a:p>
        </p:txBody>
      </p:sp>
      <p:grpSp>
        <p:nvGrpSpPr>
          <p:cNvPr id="6" name="グループ化 5"/>
          <p:cNvGrpSpPr/>
          <p:nvPr/>
        </p:nvGrpSpPr>
        <p:grpSpPr>
          <a:xfrm>
            <a:off x="384561" y="1083520"/>
            <a:ext cx="8568952" cy="72008"/>
            <a:chOff x="969132" y="3140011"/>
            <a:chExt cx="9074564" cy="72008"/>
          </a:xfrm>
        </p:grpSpPr>
        <p:sp>
          <p:nvSpPr>
            <p:cNvPr id="7" name="正方形/長方形 6"/>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13" name="角丸四角形 12"/>
          <p:cNvSpPr/>
          <p:nvPr/>
        </p:nvSpPr>
        <p:spPr bwMode="auto">
          <a:xfrm>
            <a:off x="2442949" y="1774209"/>
            <a:ext cx="5049672" cy="504967"/>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4" name="角丸四角形 13"/>
          <p:cNvSpPr/>
          <p:nvPr/>
        </p:nvSpPr>
        <p:spPr bwMode="auto">
          <a:xfrm>
            <a:off x="1050878" y="3589361"/>
            <a:ext cx="4940489" cy="504967"/>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5" name="角丸四角形 14"/>
          <p:cNvSpPr/>
          <p:nvPr/>
        </p:nvSpPr>
        <p:spPr bwMode="auto">
          <a:xfrm>
            <a:off x="5773003" y="4148919"/>
            <a:ext cx="2456597" cy="436729"/>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
        <p:nvSpPr>
          <p:cNvPr id="16" name="角丸四角形 15"/>
          <p:cNvSpPr/>
          <p:nvPr/>
        </p:nvSpPr>
        <p:spPr bwMode="auto">
          <a:xfrm>
            <a:off x="682388" y="4558352"/>
            <a:ext cx="2715905" cy="464024"/>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349086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9467" y="780856"/>
            <a:ext cx="8050123" cy="1143000"/>
          </a:xfrm>
        </p:spPr>
        <p:txBody>
          <a:bodyPr/>
          <a:lstStyle/>
          <a:p>
            <a:r>
              <a:rPr kumimoji="1" lang="ja-JP" altLang="en-US" sz="3200" dirty="0" smtClean="0"/>
              <a:t>気候変動との関連を考える例えば</a:t>
            </a:r>
            <a:r>
              <a:rPr kumimoji="1" lang="en-US" altLang="ja-JP" sz="3600" dirty="0" smtClean="0"/>
              <a:t/>
            </a:r>
            <a:br>
              <a:rPr kumimoji="1" lang="en-US" altLang="ja-JP" sz="3600" dirty="0" smtClean="0"/>
            </a:br>
            <a:r>
              <a:rPr kumimoji="1" lang="ja-JP" altLang="en-US" sz="3600" dirty="0" smtClean="0"/>
              <a:t>もし</a:t>
            </a:r>
            <a:r>
              <a:rPr kumimoji="1" lang="ja-JP" altLang="en-US" sz="3600" dirty="0"/>
              <a:t>も、今世紀末の温度上昇が２．５℃を超したら、使える水はどうなるか？</a:t>
            </a:r>
          </a:p>
        </p:txBody>
      </p:sp>
      <p:sp>
        <p:nvSpPr>
          <p:cNvPr id="3" name="コンテンツ プレースホルダー 2"/>
          <p:cNvSpPr>
            <a:spLocks noGrp="1"/>
          </p:cNvSpPr>
          <p:nvPr>
            <p:ph idx="1"/>
          </p:nvPr>
        </p:nvSpPr>
        <p:spPr>
          <a:xfrm>
            <a:off x="390419" y="2296810"/>
            <a:ext cx="8564670" cy="4114800"/>
          </a:xfrm>
        </p:spPr>
        <p:txBody>
          <a:bodyPr/>
          <a:lstStyle/>
          <a:p>
            <a:r>
              <a:rPr kumimoji="1" lang="ja-JP" altLang="en-US" sz="2800" dirty="0"/>
              <a:t>トルコ、スペイン、フランス、アフリカ地中海沿岸、オーストラリア、メキシコ西部、中米、南アフリカ、チリ南部は降水量が半減する</a:t>
            </a:r>
            <a:endParaRPr kumimoji="1" lang="en-US" altLang="ja-JP" sz="2800" dirty="0"/>
          </a:p>
          <a:p>
            <a:r>
              <a:rPr lang="ja-JP" altLang="en-US" sz="2800" dirty="0"/>
              <a:t>サハラ砂漠、アラビア半島、イラン、イラクは、降水量が増えるが、耕作適地になる訳ではない</a:t>
            </a:r>
            <a:endParaRPr lang="en-US" altLang="ja-JP" sz="2800" dirty="0"/>
          </a:p>
          <a:p>
            <a:endParaRPr lang="en-US" altLang="ja-JP" sz="2800" dirty="0"/>
          </a:p>
          <a:p>
            <a:r>
              <a:rPr lang="ja-JP" altLang="en-US" sz="2800" dirty="0"/>
              <a:t>これに対してどのような対策が取り得るか</a:t>
            </a:r>
            <a:endParaRPr lang="en-US"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22</a:t>
            </a:fld>
            <a:endParaRPr lang="en-US" altLang="ja-JP"/>
          </a:p>
        </p:txBody>
      </p:sp>
      <p:sp>
        <p:nvSpPr>
          <p:cNvPr id="5" name="テキスト ボックス 4"/>
          <p:cNvSpPr txBox="1"/>
          <p:nvPr/>
        </p:nvSpPr>
        <p:spPr>
          <a:xfrm>
            <a:off x="1633591" y="5816868"/>
            <a:ext cx="4004622" cy="646331"/>
          </a:xfrm>
          <a:prstGeom prst="rect">
            <a:avLst/>
          </a:prstGeom>
          <a:solidFill>
            <a:schemeClr val="accent3">
              <a:lumMod val="85000"/>
            </a:schemeClr>
          </a:solidFill>
        </p:spPr>
        <p:txBody>
          <a:bodyPr wrap="none" rtlCol="0">
            <a:spAutoFit/>
          </a:bodyPr>
          <a:lstStyle/>
          <a:p>
            <a:r>
              <a:rPr kumimoji="1" lang="ja-JP" altLang="en-US" sz="3600" dirty="0">
                <a:solidFill>
                  <a:srgbClr val="FF0000"/>
                </a:solidFill>
              </a:rPr>
              <a:t>答えを考えて下さい</a:t>
            </a:r>
          </a:p>
        </p:txBody>
      </p:sp>
      <p:grpSp>
        <p:nvGrpSpPr>
          <p:cNvPr id="6" name="グループ化 5"/>
          <p:cNvGrpSpPr/>
          <p:nvPr/>
        </p:nvGrpSpPr>
        <p:grpSpPr>
          <a:xfrm>
            <a:off x="384561" y="2014564"/>
            <a:ext cx="8568952" cy="72008"/>
            <a:chOff x="969132" y="3140011"/>
            <a:chExt cx="9074564" cy="72008"/>
          </a:xfrm>
        </p:grpSpPr>
        <p:sp>
          <p:nvSpPr>
            <p:cNvPr id="7" name="正方形/長方形 6"/>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8" name="正方形/長方形 7"/>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9" name="正方形/長方形 8"/>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0" name="正方形/長方形 9"/>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2259894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7FA4200A-5E57-4645-8FC3-4943ADD14800}" type="slidenum">
              <a:rPr lang="en-US" altLang="ja-JP" smtClean="0"/>
              <a:pPr>
                <a:defRPr/>
              </a:pPr>
              <a:t>3</a:t>
            </a:fld>
            <a:endParaRPr lang="en-US" altLang="ja-JP"/>
          </a:p>
        </p:txBody>
      </p:sp>
      <p:pic>
        <p:nvPicPr>
          <p:cNvPr id="1026" name="Picture 2" descr="C:\Users\IY\OneDrive\ドキュメントOneDrive\Tipping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9389"/>
            <a:ext cx="9143999" cy="7387389"/>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
          <p:cNvSpPr/>
          <p:nvPr/>
        </p:nvSpPr>
        <p:spPr bwMode="auto">
          <a:xfrm>
            <a:off x="3493971" y="1809549"/>
            <a:ext cx="1655545" cy="404262"/>
          </a:xfrm>
          <a:prstGeom prst="round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4" name="テキスト ボックス 3"/>
          <p:cNvSpPr txBox="1"/>
          <p:nvPr/>
        </p:nvSpPr>
        <p:spPr>
          <a:xfrm>
            <a:off x="7478830" y="1867301"/>
            <a:ext cx="1563248" cy="1323439"/>
          </a:xfrm>
          <a:prstGeom prst="rect">
            <a:avLst/>
          </a:prstGeom>
          <a:solidFill>
            <a:schemeClr val="accent2">
              <a:lumMod val="40000"/>
              <a:lumOff val="60000"/>
            </a:schemeClr>
          </a:solidFill>
        </p:spPr>
        <p:txBody>
          <a:bodyPr wrap="none" rtlCol="0">
            <a:spAutoFit/>
          </a:bodyPr>
          <a:lstStyle/>
          <a:p>
            <a:r>
              <a:rPr kumimoji="1" lang="ja-JP" altLang="en-US" sz="2000" dirty="0"/>
              <a:t>一度スイッチ</a:t>
            </a:r>
            <a:endParaRPr kumimoji="1" lang="en-US" altLang="ja-JP" sz="2000" dirty="0"/>
          </a:p>
          <a:p>
            <a:r>
              <a:rPr lang="ja-JP" altLang="en-US" sz="2000" dirty="0"/>
              <a:t>が入ると、</a:t>
            </a:r>
            <a:endParaRPr lang="en-US" altLang="ja-JP" sz="2000" dirty="0"/>
          </a:p>
          <a:p>
            <a:r>
              <a:rPr lang="ja-JP" altLang="en-US" sz="2000" dirty="0"/>
              <a:t>止まらない</a:t>
            </a:r>
            <a:endParaRPr lang="en-US" altLang="ja-JP" sz="2000" dirty="0"/>
          </a:p>
          <a:p>
            <a:r>
              <a:rPr lang="ja-JP" altLang="en-US" sz="2000" dirty="0"/>
              <a:t>現象を言う。</a:t>
            </a:r>
            <a:endParaRPr kumimoji="1" lang="ja-JP" altLang="en-US" sz="2000" dirty="0"/>
          </a:p>
        </p:txBody>
      </p:sp>
      <p:sp>
        <p:nvSpPr>
          <p:cNvPr id="5" name="テキスト ボックス 4"/>
          <p:cNvSpPr txBox="1"/>
          <p:nvPr/>
        </p:nvSpPr>
        <p:spPr>
          <a:xfrm>
            <a:off x="7495792" y="4706754"/>
            <a:ext cx="1648208" cy="1631216"/>
          </a:xfrm>
          <a:prstGeom prst="rect">
            <a:avLst/>
          </a:prstGeom>
          <a:solidFill>
            <a:schemeClr val="accent2">
              <a:lumMod val="40000"/>
              <a:lumOff val="60000"/>
            </a:schemeClr>
          </a:solidFill>
        </p:spPr>
        <p:txBody>
          <a:bodyPr wrap="none" rtlCol="0">
            <a:spAutoFit/>
          </a:bodyPr>
          <a:lstStyle/>
          <a:p>
            <a:r>
              <a:rPr kumimoji="1" lang="ja-JP" altLang="en-US" sz="2000" dirty="0"/>
              <a:t>気候変動</a:t>
            </a:r>
            <a:endParaRPr kumimoji="1" lang="en-US" altLang="ja-JP" sz="2000" dirty="0"/>
          </a:p>
          <a:p>
            <a:r>
              <a:rPr lang="ja-JP" altLang="en-US" sz="2000" dirty="0"/>
              <a:t>では、温度</a:t>
            </a:r>
            <a:endParaRPr lang="en-US" altLang="ja-JP" sz="2000" dirty="0"/>
          </a:p>
          <a:p>
            <a:r>
              <a:rPr kumimoji="1" lang="ja-JP" altLang="en-US" sz="2000" dirty="0"/>
              <a:t>上昇が起きる</a:t>
            </a:r>
            <a:endParaRPr kumimoji="1" lang="en-US" altLang="ja-JP" sz="2000" dirty="0"/>
          </a:p>
          <a:p>
            <a:r>
              <a:rPr lang="ja-JP" altLang="en-US" sz="2000" dirty="0"/>
              <a:t>と低下する</a:t>
            </a:r>
            <a:endParaRPr lang="en-US" altLang="ja-JP" sz="2000" dirty="0"/>
          </a:p>
          <a:p>
            <a:r>
              <a:rPr lang="ja-JP" altLang="en-US" sz="2000" dirty="0"/>
              <a:t>ことはない</a:t>
            </a:r>
            <a:endParaRPr lang="en-US" altLang="ja-JP" sz="2000" dirty="0"/>
          </a:p>
        </p:txBody>
      </p:sp>
      <p:sp>
        <p:nvSpPr>
          <p:cNvPr id="6" name="正方形/長方形 5"/>
          <p:cNvSpPr/>
          <p:nvPr/>
        </p:nvSpPr>
        <p:spPr bwMode="auto">
          <a:xfrm>
            <a:off x="5801445" y="353466"/>
            <a:ext cx="2804673" cy="391885"/>
          </a:xfrm>
          <a:prstGeom prst="rect">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Tree>
    <p:extLst>
      <p:ext uri="{BB962C8B-B14F-4D97-AF65-F5344CB8AC3E}">
        <p14:creationId xmlns:p14="http://schemas.microsoft.com/office/powerpoint/2010/main" val="751416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7FA4200A-5E57-4645-8FC3-4943ADD14800}" type="slidenum">
              <a:rPr lang="en-US" altLang="ja-JP" smtClean="0"/>
              <a:pPr>
                <a:defRPr/>
              </a:pPr>
              <a:t>4</a:t>
            </a:fld>
            <a:endParaRPr lang="en-US" altLang="ja-JP"/>
          </a:p>
        </p:txBody>
      </p:sp>
      <p:pic>
        <p:nvPicPr>
          <p:cNvPr id="1026" name="Picture 2" descr="C:\Users\IY\OneDrive\ドキュメントOneDrive\1520TippingE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1702"/>
            <a:ext cx="8128088" cy="6006298"/>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2310063" y="154005"/>
            <a:ext cx="5996539" cy="584775"/>
          </a:xfrm>
          <a:prstGeom prst="rect">
            <a:avLst/>
          </a:prstGeom>
          <a:noFill/>
        </p:spPr>
        <p:txBody>
          <a:bodyPr wrap="square" rtlCol="0">
            <a:spAutoFit/>
          </a:bodyPr>
          <a:lstStyle/>
          <a:p>
            <a:r>
              <a:rPr kumimoji="1" lang="ja-JP" altLang="en-US" sz="3200" dirty="0">
                <a:solidFill>
                  <a:schemeClr val="tx2">
                    <a:lumMod val="75000"/>
                  </a:schemeClr>
                </a:solidFill>
              </a:rPr>
              <a:t>気温上昇とティッピングエレメント</a:t>
            </a:r>
          </a:p>
        </p:txBody>
      </p:sp>
      <p:sp>
        <p:nvSpPr>
          <p:cNvPr id="4" name="正方形/長方形 3"/>
          <p:cNvSpPr/>
          <p:nvPr/>
        </p:nvSpPr>
        <p:spPr bwMode="auto">
          <a:xfrm>
            <a:off x="4803013" y="895149"/>
            <a:ext cx="3676851" cy="625643"/>
          </a:xfrm>
          <a:prstGeom prst="rect">
            <a:avLst/>
          </a:prstGeom>
          <a:solidFill>
            <a:schemeClr val="bg1"/>
          </a:solidFill>
          <a:ln w="19050" cap="flat" cmpd="sng" algn="ctr">
            <a:solidFill>
              <a:schemeClr val="bg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6" name="テキスト ボックス 5"/>
          <p:cNvSpPr txBox="1"/>
          <p:nvPr/>
        </p:nvSpPr>
        <p:spPr>
          <a:xfrm rot="16200000">
            <a:off x="4687270" y="1162963"/>
            <a:ext cx="2584839" cy="1569660"/>
          </a:xfrm>
          <a:prstGeom prst="rect">
            <a:avLst/>
          </a:prstGeom>
          <a:solidFill>
            <a:schemeClr val="bg1">
              <a:alpha val="70000"/>
            </a:schemeClr>
          </a:solidFill>
        </p:spPr>
        <p:txBody>
          <a:bodyPr wrap="square" rtlCol="0">
            <a:spAutoFit/>
          </a:bodyPr>
          <a:lstStyle/>
          <a:p>
            <a:r>
              <a:rPr kumimoji="1" lang="ja-JP" altLang="en-US" dirty="0">
                <a:solidFill>
                  <a:srgbClr val="FF0000"/>
                </a:solidFill>
              </a:rPr>
              <a:t>７ｍの海面上昇</a:t>
            </a:r>
            <a:endParaRPr kumimoji="1" lang="en-US" altLang="ja-JP" dirty="0">
              <a:solidFill>
                <a:srgbClr val="FF0000"/>
              </a:solidFill>
            </a:endParaRPr>
          </a:p>
          <a:p>
            <a:endParaRPr lang="en-US" altLang="ja-JP" dirty="0"/>
          </a:p>
          <a:p>
            <a:endParaRPr kumimoji="1" lang="en-US" altLang="ja-JP" dirty="0"/>
          </a:p>
          <a:p>
            <a:r>
              <a:rPr kumimoji="1" lang="ja-JP" altLang="en-US" dirty="0">
                <a:solidFill>
                  <a:srgbClr val="FF0000"/>
                </a:solidFill>
              </a:rPr>
              <a:t>７０ｃｍの海面上昇</a:t>
            </a:r>
          </a:p>
        </p:txBody>
      </p:sp>
      <p:sp>
        <p:nvSpPr>
          <p:cNvPr id="7" name="下矢印 6"/>
          <p:cNvSpPr/>
          <p:nvPr/>
        </p:nvSpPr>
        <p:spPr bwMode="auto">
          <a:xfrm>
            <a:off x="5293895" y="3185962"/>
            <a:ext cx="211756" cy="298383"/>
          </a:xfrm>
          <a:prstGeom prst="downArrow">
            <a:avLst/>
          </a:prstGeom>
          <a:solidFill>
            <a:schemeClr val="accent2">
              <a:lumMod val="40000"/>
              <a:lumOff val="60000"/>
            </a:schemeClr>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8" name="下矢印 7"/>
          <p:cNvSpPr/>
          <p:nvPr/>
        </p:nvSpPr>
        <p:spPr bwMode="auto">
          <a:xfrm>
            <a:off x="6477804" y="3176337"/>
            <a:ext cx="250257" cy="789271"/>
          </a:xfrm>
          <a:prstGeom prst="downArrow">
            <a:avLst/>
          </a:prstGeom>
          <a:solidFill>
            <a:schemeClr val="accent2">
              <a:lumMod val="40000"/>
              <a:lumOff val="60000"/>
            </a:schemeClr>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10" name="四角形吹き出し 9"/>
          <p:cNvSpPr/>
          <p:nvPr/>
        </p:nvSpPr>
        <p:spPr bwMode="auto">
          <a:xfrm>
            <a:off x="505415" y="3648173"/>
            <a:ext cx="2089033" cy="2677656"/>
          </a:xfrm>
          <a:prstGeom prst="wedgeRectCallout">
            <a:avLst>
              <a:gd name="adj1" fmla="val 48314"/>
              <a:gd name="adj2" fmla="val 18856"/>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グリーンランド</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rPr>
              <a:t>7</a:t>
            </a:r>
            <a:r>
              <a:rPr lang="en-US" altLang="ja-JP" dirty="0"/>
              <a:t>m</a:t>
            </a:r>
            <a:r>
              <a:rPr lang="ja-JP" altLang="en-US" dirty="0"/>
              <a:t>の海面</a:t>
            </a: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上昇の予測</a:t>
            </a:r>
            <a:endParaRPr lang="en-US" altLang="ja-JP" dirty="0"/>
          </a:p>
          <a:p>
            <a:r>
              <a:rPr lang="ja-JP" altLang="en-US" dirty="0"/>
              <a:t>ただし、</a:t>
            </a:r>
            <a:r>
              <a:rPr lang="en-US" altLang="ja-JP" dirty="0"/>
              <a:t> 4℃</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dirty="0"/>
              <a:t>Up</a:t>
            </a:r>
            <a:r>
              <a:rPr lang="ja-JP" altLang="en-US" dirty="0"/>
              <a:t>でも</a:t>
            </a:r>
            <a:r>
              <a:rPr lang="en-US" altLang="ja-JP" dirty="0"/>
              <a:t>700</a:t>
            </a: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a:t>
            </a:r>
            <a:r>
              <a:rPr lang="en-US" altLang="ja-JP" dirty="0"/>
              <a:t>1000</a:t>
            </a:r>
            <a:r>
              <a:rPr lang="ja-JP" altLang="en-US" dirty="0"/>
              <a:t>年後？</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p:txBody>
      </p:sp>
      <p:grpSp>
        <p:nvGrpSpPr>
          <p:cNvPr id="12" name="グループ化 11"/>
          <p:cNvGrpSpPr/>
          <p:nvPr/>
        </p:nvGrpSpPr>
        <p:grpSpPr>
          <a:xfrm>
            <a:off x="384561" y="695474"/>
            <a:ext cx="8568952" cy="72008"/>
            <a:chOff x="969132" y="3140011"/>
            <a:chExt cx="9074564" cy="72008"/>
          </a:xfrm>
        </p:grpSpPr>
        <p:sp>
          <p:nvSpPr>
            <p:cNvPr id="13" name="正方形/長方形 12"/>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6" name="正方形/長方形 15"/>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7" name="正方形/長方形 16"/>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8" name="正方形/長方形 17"/>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5" name="吹き出し: 角を丸めた四角形 4"/>
          <p:cNvSpPr/>
          <p:nvPr/>
        </p:nvSpPr>
        <p:spPr bwMode="auto">
          <a:xfrm>
            <a:off x="550298" y="46429"/>
            <a:ext cx="1812312" cy="510778"/>
          </a:xfrm>
          <a:prstGeom prst="wedgeRoundRectCallout">
            <a:avLst>
              <a:gd name="adj1" fmla="val -20344"/>
              <a:gd name="adj2" fmla="val 140266"/>
              <a:gd name="adj3" fmla="val 16667"/>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rPr>
              <a:t>Paris Range</a:t>
            </a:r>
            <a:endPar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endParaRPr>
          </a:p>
        </p:txBody>
      </p:sp>
      <p:sp>
        <p:nvSpPr>
          <p:cNvPr id="19" name="下矢印 6"/>
          <p:cNvSpPr/>
          <p:nvPr/>
        </p:nvSpPr>
        <p:spPr bwMode="auto">
          <a:xfrm>
            <a:off x="4562424" y="2308702"/>
            <a:ext cx="211756" cy="298383"/>
          </a:xfrm>
          <a:prstGeom prst="downArrow">
            <a:avLst/>
          </a:prstGeom>
          <a:solidFill>
            <a:schemeClr val="accent2">
              <a:lumMod val="40000"/>
              <a:lumOff val="60000"/>
            </a:schemeClr>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9" name="テキスト ボックス 8"/>
          <p:cNvSpPr txBox="1"/>
          <p:nvPr/>
        </p:nvSpPr>
        <p:spPr>
          <a:xfrm rot="16200000">
            <a:off x="3964960" y="1218247"/>
            <a:ext cx="1394934" cy="461665"/>
          </a:xfrm>
          <a:prstGeom prst="rect">
            <a:avLst/>
          </a:prstGeom>
          <a:noFill/>
        </p:spPr>
        <p:txBody>
          <a:bodyPr wrap="none" rtlCol="0">
            <a:spAutoFit/>
          </a:bodyPr>
          <a:lstStyle/>
          <a:p>
            <a:r>
              <a:rPr kumimoji="1" lang="en-US" altLang="ja-JP" dirty="0">
                <a:solidFill>
                  <a:srgbClr val="FF0000"/>
                </a:solidFill>
              </a:rPr>
              <a:t>65m</a:t>
            </a:r>
            <a:r>
              <a:rPr kumimoji="1" lang="ja-JP" altLang="en-US" dirty="0">
                <a:solidFill>
                  <a:srgbClr val="FF0000"/>
                </a:solidFill>
              </a:rPr>
              <a:t>上昇</a:t>
            </a:r>
          </a:p>
        </p:txBody>
      </p:sp>
    </p:spTree>
    <p:extLst>
      <p:ext uri="{BB962C8B-B14F-4D97-AF65-F5344CB8AC3E}">
        <p14:creationId xmlns:p14="http://schemas.microsoft.com/office/powerpoint/2010/main" val="7682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5</a:t>
            </a:fld>
            <a:endParaRPr lang="en-US" altLang="ja-JP"/>
          </a:p>
        </p:txBody>
      </p:sp>
      <p:pic>
        <p:nvPicPr>
          <p:cNvPr id="2050" name="Picture 2" descr="C:\Users\IY\Documents\My Dropbox\通常用\BangladeshSeaLev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993" y="683806"/>
            <a:ext cx="7669530" cy="491245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5509046" y="2303790"/>
            <a:ext cx="857927" cy="461665"/>
          </a:xfrm>
          <a:prstGeom prst="rect">
            <a:avLst/>
          </a:prstGeom>
          <a:noFill/>
        </p:spPr>
        <p:txBody>
          <a:bodyPr wrap="none" rtlCol="0">
            <a:spAutoFit/>
          </a:bodyPr>
          <a:lstStyle/>
          <a:p>
            <a:r>
              <a:rPr kumimoji="1" lang="en-US" altLang="ja-JP" dirty="0"/>
              <a:t>2008</a:t>
            </a:r>
            <a:endParaRPr kumimoji="1" lang="ja-JP" altLang="en-US" dirty="0"/>
          </a:p>
        </p:txBody>
      </p:sp>
      <p:sp>
        <p:nvSpPr>
          <p:cNvPr id="3" name="テキスト ボックス 2"/>
          <p:cNvSpPr txBox="1"/>
          <p:nvPr/>
        </p:nvSpPr>
        <p:spPr>
          <a:xfrm>
            <a:off x="1345815" y="1349656"/>
            <a:ext cx="6021200" cy="461665"/>
          </a:xfrm>
          <a:prstGeom prst="rect">
            <a:avLst/>
          </a:prstGeom>
          <a:solidFill>
            <a:schemeClr val="accent2">
              <a:lumMod val="20000"/>
              <a:lumOff val="80000"/>
            </a:schemeClr>
          </a:solidFill>
        </p:spPr>
        <p:txBody>
          <a:bodyPr wrap="none" rtlCol="0">
            <a:spAutoFit/>
          </a:bodyPr>
          <a:lstStyle/>
          <a:p>
            <a:r>
              <a:rPr kumimoji="1" lang="ja-JP" altLang="en-US" dirty="0"/>
              <a:t>バングラデシュの海面上昇による国土の喪失</a:t>
            </a:r>
          </a:p>
        </p:txBody>
      </p:sp>
      <p:sp>
        <p:nvSpPr>
          <p:cNvPr id="8" name="テキスト ボックス 7"/>
          <p:cNvSpPr txBox="1"/>
          <p:nvPr/>
        </p:nvSpPr>
        <p:spPr>
          <a:xfrm>
            <a:off x="569743" y="147545"/>
            <a:ext cx="8198078" cy="523220"/>
          </a:xfrm>
          <a:prstGeom prst="rect">
            <a:avLst/>
          </a:prstGeom>
          <a:noFill/>
        </p:spPr>
        <p:txBody>
          <a:bodyPr wrap="none" rtlCol="0">
            <a:spAutoFit/>
          </a:bodyPr>
          <a:lstStyle/>
          <a:p>
            <a:r>
              <a:rPr lang="ja-JP" altLang="en-US" sz="2800" b="1" dirty="0">
                <a:solidFill>
                  <a:srgbClr val="FF0000"/>
                </a:solidFill>
              </a:rPr>
              <a:t>国際交渉リスクのために、２℃は必須の条件　なぜ？</a:t>
            </a:r>
            <a:endParaRPr kumimoji="1" lang="ja-JP" altLang="en-US" sz="2800" b="1" dirty="0">
              <a:solidFill>
                <a:srgbClr val="FF0000"/>
              </a:solidFill>
            </a:endParaRPr>
          </a:p>
        </p:txBody>
      </p:sp>
      <p:sp>
        <p:nvSpPr>
          <p:cNvPr id="2" name="タイトル 1"/>
          <p:cNvSpPr>
            <a:spLocks noGrp="1"/>
          </p:cNvSpPr>
          <p:nvPr>
            <p:ph type="title"/>
          </p:nvPr>
        </p:nvSpPr>
        <p:spPr>
          <a:xfrm>
            <a:off x="402802" y="5365218"/>
            <a:ext cx="8480149" cy="1345911"/>
          </a:xfrm>
          <a:solidFill>
            <a:srgbClr val="CAF8FE"/>
          </a:solidFill>
        </p:spPr>
        <p:txBody>
          <a:bodyPr/>
          <a:lstStyle/>
          <a:p>
            <a:pPr algn="ctr"/>
            <a:r>
              <a:rPr kumimoji="1" lang="ja-JP" altLang="en-US" sz="2800" dirty="0"/>
              <a:t>海面上昇と異常気象による環境難民問題</a:t>
            </a:r>
            <a:r>
              <a:rPr kumimoji="1" lang="en-US" altLang="ja-JP" sz="2800" dirty="0"/>
              <a:t/>
            </a:r>
            <a:br>
              <a:rPr kumimoji="1" lang="en-US" altLang="ja-JP" sz="2800" dirty="0"/>
            </a:br>
            <a:r>
              <a:rPr kumimoji="1" lang="ja-JP" altLang="en-US" sz="2800" dirty="0"/>
              <a:t>　</a:t>
            </a:r>
            <a:r>
              <a:rPr lang="ja-JP" altLang="en-US" sz="2800" dirty="0">
                <a:solidFill>
                  <a:srgbClr val="FF0000"/>
                </a:solidFill>
                <a:effectLst>
                  <a:outerShdw blurRad="38100" dist="38100" dir="2700000" algn="tl">
                    <a:srgbClr val="000000">
                      <a:alpha val="43137"/>
                    </a:srgbClr>
                  </a:outerShdw>
                </a:effectLst>
              </a:rPr>
              <a:t>２．５℃</a:t>
            </a:r>
            <a:r>
              <a:rPr lang="ja-JP" altLang="en-US" sz="2800" dirty="0"/>
              <a:t>上昇で始まる（？）</a:t>
            </a:r>
            <a:r>
              <a:rPr lang="ja-JP" altLang="en-US" sz="2800" dirty="0">
                <a:solidFill>
                  <a:srgbClr val="FF0000"/>
                </a:solidFill>
                <a:effectLst>
                  <a:outerShdw blurRad="38100" dist="38100" dir="2700000" algn="tl">
                    <a:srgbClr val="000000">
                      <a:alpha val="43137"/>
                    </a:srgbClr>
                  </a:outerShdw>
                </a:effectLst>
              </a:rPr>
              <a:t>７ｍの海面上昇</a:t>
            </a:r>
            <a:r>
              <a:rPr lang="en-US" altLang="ja-JP" sz="2800" dirty="0">
                <a:solidFill>
                  <a:srgbClr val="FF0000"/>
                </a:solidFill>
                <a:effectLst>
                  <a:outerShdw blurRad="38100" dist="38100" dir="2700000" algn="tl">
                    <a:srgbClr val="000000">
                      <a:alpha val="43137"/>
                    </a:srgbClr>
                  </a:outerShdw>
                </a:effectLst>
              </a:rPr>
              <a:t/>
            </a:r>
            <a:br>
              <a:rPr lang="en-US" altLang="ja-JP" sz="2800" dirty="0">
                <a:solidFill>
                  <a:srgbClr val="FF0000"/>
                </a:solidFill>
                <a:effectLst>
                  <a:outerShdw blurRad="38100" dist="38100" dir="2700000" algn="tl">
                    <a:srgbClr val="000000">
                      <a:alpha val="43137"/>
                    </a:srgbClr>
                  </a:outerShdw>
                </a:effectLst>
              </a:rPr>
            </a:br>
            <a:r>
              <a:rPr lang="ja-JP" altLang="en-US" sz="2800" u="sng" dirty="0">
                <a:solidFill>
                  <a:srgbClr val="FF0000"/>
                </a:solidFill>
                <a:effectLst>
                  <a:outerShdw blurRad="38100" dist="38100" dir="2700000" algn="tl">
                    <a:srgbClr val="000000">
                      <a:alpha val="43137"/>
                    </a:srgbClr>
                  </a:outerShdw>
                </a:effectLst>
              </a:rPr>
              <a:t>＝「不正義」だからゴールには不適切</a:t>
            </a:r>
            <a:endParaRPr kumimoji="1" lang="ja-JP" altLang="en-US" sz="2800" u="sng" dirty="0">
              <a:solidFill>
                <a:srgbClr val="FF0000"/>
              </a:solidFill>
              <a:effectLst>
                <a:outerShdw blurRad="38100" dist="38100" dir="2700000" algn="tl">
                  <a:srgbClr val="000000">
                    <a:alpha val="43137"/>
                  </a:srgbClr>
                </a:outerShdw>
              </a:effectLst>
            </a:endParaRPr>
          </a:p>
        </p:txBody>
      </p:sp>
      <p:sp>
        <p:nvSpPr>
          <p:cNvPr id="6" name="円/楕円 5"/>
          <p:cNvSpPr/>
          <p:nvPr/>
        </p:nvSpPr>
        <p:spPr bwMode="auto">
          <a:xfrm>
            <a:off x="2395330" y="4094922"/>
            <a:ext cx="1961085" cy="56653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grpSp>
        <p:nvGrpSpPr>
          <p:cNvPr id="9" name="グループ化 8"/>
          <p:cNvGrpSpPr/>
          <p:nvPr/>
        </p:nvGrpSpPr>
        <p:grpSpPr>
          <a:xfrm>
            <a:off x="384561" y="620058"/>
            <a:ext cx="8568952" cy="72008"/>
            <a:chOff x="969132" y="3140011"/>
            <a:chExt cx="9074564" cy="72008"/>
          </a:xfrm>
        </p:grpSpPr>
        <p:sp>
          <p:nvSpPr>
            <p:cNvPr id="10" name="正方形/長方形 9"/>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1" name="正方形/長方形 10"/>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3" name="正方形/長方形 12"/>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1103427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7B00EA5C-6CDD-4103-923E-B9583C19C1DA}" type="slidenum">
              <a:rPr lang="en-US" altLang="ja-JP" smtClean="0"/>
              <a:pPr>
                <a:defRPr/>
              </a:pPr>
              <a:t>6</a:t>
            </a:fld>
            <a:endParaRPr lang="en-US" altLang="ja-JP"/>
          </a:p>
        </p:txBody>
      </p:sp>
      <p:pic>
        <p:nvPicPr>
          <p:cNvPr id="5" name="Picture 2" descr="C:\Users\IY\Documents\My Dropbox\通常用\indicator7_2013_globemissio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9053" y="335668"/>
            <a:ext cx="7133993" cy="6447099"/>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bwMode="auto">
          <a:xfrm flipV="1">
            <a:off x="3669175" y="5173885"/>
            <a:ext cx="3148314" cy="1018572"/>
          </a:xfrm>
          <a:prstGeom prst="line">
            <a:avLst/>
          </a:prstGeom>
          <a:noFill/>
          <a:ln w="31750" cap="flat" cmpd="sng" algn="ctr">
            <a:solidFill>
              <a:schemeClr val="accent5">
                <a:lumMod val="25000"/>
              </a:schemeClr>
            </a:solidFill>
            <a:prstDash val="solid"/>
            <a:round/>
            <a:headEnd type="none" w="med" len="med"/>
            <a:tailEnd type="arrow"/>
          </a:ln>
          <a:effectLst/>
        </p:spPr>
      </p:cxnSp>
      <p:cxnSp>
        <p:nvCxnSpPr>
          <p:cNvPr id="9" name="直線矢印コネクタ 8"/>
          <p:cNvCxnSpPr/>
          <p:nvPr/>
        </p:nvCxnSpPr>
        <p:spPr bwMode="auto">
          <a:xfrm flipV="1">
            <a:off x="5752619" y="1562584"/>
            <a:ext cx="1770927" cy="4653023"/>
          </a:xfrm>
          <a:prstGeom prst="straightConnector1">
            <a:avLst/>
          </a:prstGeom>
          <a:noFill/>
          <a:ln w="31750" cap="flat" cmpd="sng" algn="ctr">
            <a:solidFill>
              <a:srgbClr val="FF0000"/>
            </a:solidFill>
            <a:prstDash val="solid"/>
            <a:round/>
            <a:headEnd type="none" w="med" len="med"/>
            <a:tailEnd type="arrow"/>
          </a:ln>
          <a:effectLst/>
        </p:spPr>
      </p:cxnSp>
      <p:sp>
        <p:nvSpPr>
          <p:cNvPr id="2" name="タイトル 1"/>
          <p:cNvSpPr>
            <a:spLocks noGrp="1"/>
          </p:cNvSpPr>
          <p:nvPr>
            <p:ph type="title"/>
          </p:nvPr>
        </p:nvSpPr>
        <p:spPr>
          <a:xfrm>
            <a:off x="1301418" y="38023"/>
            <a:ext cx="7171259" cy="1001579"/>
          </a:xfrm>
          <a:solidFill>
            <a:schemeClr val="bg1"/>
          </a:solidFill>
        </p:spPr>
        <p:txBody>
          <a:bodyPr anchor="ctr"/>
          <a:lstStyle/>
          <a:p>
            <a:r>
              <a:rPr lang="ja-JP" altLang="en-US" sz="3200" dirty="0"/>
              <a:t>化石燃料燃焼による二酸化炭素排出量</a:t>
            </a:r>
          </a:p>
        </p:txBody>
      </p:sp>
      <p:grpSp>
        <p:nvGrpSpPr>
          <p:cNvPr id="11" name="グループ化 10"/>
          <p:cNvGrpSpPr/>
          <p:nvPr/>
        </p:nvGrpSpPr>
        <p:grpSpPr>
          <a:xfrm>
            <a:off x="299536" y="904819"/>
            <a:ext cx="8568952" cy="72008"/>
            <a:chOff x="969132" y="3140011"/>
            <a:chExt cx="9074564" cy="72008"/>
          </a:xfrm>
        </p:grpSpPr>
        <p:sp>
          <p:nvSpPr>
            <p:cNvPr id="12" name="正方形/長方形 11"/>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3" name="正方形/長方形 12"/>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6" name="正方形/長方形 15"/>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7" name="正方形/長方形 16"/>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
        <p:nvSpPr>
          <p:cNvPr id="18" name="角丸四角形吹き出し 17"/>
          <p:cNvSpPr/>
          <p:nvPr/>
        </p:nvSpPr>
        <p:spPr bwMode="auto">
          <a:xfrm>
            <a:off x="2197020" y="3530278"/>
            <a:ext cx="2446557" cy="919401"/>
          </a:xfrm>
          <a:prstGeom prst="wedgeRoundRectCallout">
            <a:avLst>
              <a:gd name="adj1" fmla="val 43982"/>
              <a:gd name="adj2" fmla="val 211055"/>
              <a:gd name="adj3" fmla="val 16667"/>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ロックフェラー</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スタンダード石油</a:t>
            </a:r>
            <a:endPar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endParaRPr>
          </a:p>
        </p:txBody>
      </p:sp>
      <p:sp>
        <p:nvSpPr>
          <p:cNvPr id="19" name="角丸四角形吹き出し 18"/>
          <p:cNvSpPr/>
          <p:nvPr/>
        </p:nvSpPr>
        <p:spPr bwMode="auto">
          <a:xfrm>
            <a:off x="5612903" y="1324191"/>
            <a:ext cx="544830" cy="3474785"/>
          </a:xfrm>
          <a:prstGeom prst="wedgeRoundRectCallout">
            <a:avLst>
              <a:gd name="adj1" fmla="val 25905"/>
              <a:gd name="adj2" fmla="val 65831"/>
              <a:gd name="adj3" fmla="val 16667"/>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化</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学</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肥</a:t>
            </a: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料</a:t>
            </a: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で</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人</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口</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爆</a:t>
            </a: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r>
              <a:rPr lang="ja-JP" altLang="en-US" dirty="0"/>
              <a:t>発</a:t>
            </a:r>
            <a:endParaRPr lang="en-US" altLang="ja-JP" dirty="0"/>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endParaRPr>
          </a:p>
        </p:txBody>
      </p:sp>
      <p:sp>
        <p:nvSpPr>
          <p:cNvPr id="3" name="テキスト ボックス 2"/>
          <p:cNvSpPr txBox="1"/>
          <p:nvPr/>
        </p:nvSpPr>
        <p:spPr>
          <a:xfrm>
            <a:off x="8221168" y="1198709"/>
            <a:ext cx="553998" cy="1938992"/>
          </a:xfrm>
          <a:prstGeom prst="rect">
            <a:avLst/>
          </a:prstGeom>
          <a:noFill/>
          <a:ln>
            <a:solidFill>
              <a:srgbClr val="C00000"/>
            </a:solidFill>
          </a:ln>
        </p:spPr>
        <p:txBody>
          <a:bodyPr vert="eaVert" wrap="none" rtlCol="0">
            <a:spAutoFit/>
          </a:bodyPr>
          <a:lstStyle/>
          <a:p>
            <a:r>
              <a:rPr kumimoji="1" lang="ja-JP" altLang="en-US" dirty="0"/>
              <a:t>大量消費社会</a:t>
            </a:r>
          </a:p>
        </p:txBody>
      </p:sp>
    </p:spTree>
    <p:extLst>
      <p:ext uri="{BB962C8B-B14F-4D97-AF65-F5344CB8AC3E}">
        <p14:creationId xmlns:p14="http://schemas.microsoft.com/office/powerpoint/2010/main" val="319390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1150938" y="545530"/>
            <a:ext cx="7793037" cy="1143000"/>
          </a:xfrm>
        </p:spPr>
        <p:txBody>
          <a:bodyPr/>
          <a:lstStyle/>
          <a:p>
            <a:endParaRPr lang="ja-JP" altLang="en-US" dirty="0"/>
          </a:p>
        </p:txBody>
      </p:sp>
      <p:sp>
        <p:nvSpPr>
          <p:cNvPr id="8195" name="スライド番号プレースホルダー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3200">
                <a:solidFill>
                  <a:schemeClr val="tx1"/>
                </a:solidFill>
                <a:latin typeface="Tahoma" pitchFamily="34" charset="0"/>
                <a:ea typeface="ＭＳ Ｐゴシック" charset="-128"/>
              </a:defRPr>
            </a:lvl1pPr>
            <a:lvl2pPr>
              <a:defRPr kumimoji="1" sz="2800">
                <a:solidFill>
                  <a:schemeClr val="tx1"/>
                </a:solidFill>
                <a:latin typeface="Tahoma" pitchFamily="34" charset="0"/>
                <a:ea typeface="ＭＳ Ｐゴシック" charset="-128"/>
              </a:defRPr>
            </a:lvl2pPr>
            <a:lvl3pPr>
              <a:defRPr kumimoji="1" sz="2400">
                <a:solidFill>
                  <a:schemeClr val="tx1"/>
                </a:solidFill>
                <a:latin typeface="Tahoma" pitchFamily="34" charset="0"/>
                <a:ea typeface="ＭＳ Ｐゴシック" charset="-128"/>
              </a:defRPr>
            </a:lvl3pPr>
            <a:lvl4pPr>
              <a:defRPr kumimoji="1" sz="2000">
                <a:solidFill>
                  <a:schemeClr val="tx1"/>
                </a:solidFill>
                <a:latin typeface="Tahoma" pitchFamily="34" charset="0"/>
                <a:ea typeface="ＭＳ Ｐゴシック" charset="-128"/>
              </a:defRPr>
            </a:lvl4pPr>
            <a:lvl5pPr>
              <a:defRPr kumimoji="1" sz="2000">
                <a:solidFill>
                  <a:schemeClr val="tx1"/>
                </a:solidFill>
                <a:latin typeface="Tahoma" pitchFamily="34" charset="0"/>
                <a:ea typeface="ＭＳ Ｐゴシック" charset="-128"/>
              </a:defRPr>
            </a:lvl5pPr>
            <a:lvl6pPr eaLnBrk="0" hangingPunct="0">
              <a:defRPr kumimoji="1" sz="2000">
                <a:solidFill>
                  <a:schemeClr val="tx1"/>
                </a:solidFill>
                <a:latin typeface="Tahoma" pitchFamily="34" charset="0"/>
                <a:ea typeface="ＭＳ Ｐゴシック" charset="-128"/>
              </a:defRPr>
            </a:lvl6pPr>
            <a:lvl7pPr eaLnBrk="0" hangingPunct="0">
              <a:defRPr kumimoji="1" sz="2000">
                <a:solidFill>
                  <a:schemeClr val="tx1"/>
                </a:solidFill>
                <a:latin typeface="Tahoma" pitchFamily="34" charset="0"/>
                <a:ea typeface="ＭＳ Ｐゴシック" charset="-128"/>
              </a:defRPr>
            </a:lvl7pPr>
            <a:lvl8pPr eaLnBrk="0" hangingPunct="0">
              <a:defRPr kumimoji="1" sz="2000">
                <a:solidFill>
                  <a:schemeClr val="tx1"/>
                </a:solidFill>
                <a:latin typeface="Tahoma" pitchFamily="34" charset="0"/>
                <a:ea typeface="ＭＳ Ｐゴシック" charset="-128"/>
              </a:defRPr>
            </a:lvl8pPr>
            <a:lvl9pPr eaLnBrk="0" hangingPunct="0">
              <a:defRPr kumimoji="1" sz="2000">
                <a:solidFill>
                  <a:schemeClr val="tx1"/>
                </a:solidFill>
                <a:latin typeface="Tahoma" pitchFamily="34" charset="0"/>
                <a:ea typeface="ＭＳ Ｐゴシック" charset="-128"/>
              </a:defRPr>
            </a:lvl9pPr>
          </a:lstStyle>
          <a:p>
            <a:fld id="{1C129102-78F8-4364-8995-3418C4DF54C0}" type="slidenum">
              <a:rPr kumimoji="0" lang="en-US" altLang="ja-JP" sz="1400" smtClean="0"/>
              <a:pPr/>
              <a:t>7</a:t>
            </a:fld>
            <a:endParaRPr kumimoji="0" lang="en-US" altLang="ja-JP" sz="1400" dirty="0"/>
          </a:p>
        </p:txBody>
      </p:sp>
      <p:graphicFrame>
        <p:nvGraphicFramePr>
          <p:cNvPr id="6" name="Chart 2"/>
          <p:cNvGraphicFramePr>
            <a:graphicFrameLocks/>
          </p:cNvGraphicFramePr>
          <p:nvPr>
            <p:extLst/>
          </p:nvPr>
        </p:nvGraphicFramePr>
        <p:xfrm>
          <a:off x="179512" y="44624"/>
          <a:ext cx="8784976" cy="6552727"/>
        </p:xfrm>
        <a:graphic>
          <a:graphicData uri="http://schemas.openxmlformats.org/drawingml/2006/chart">
            <c:chart xmlns:c="http://schemas.openxmlformats.org/drawingml/2006/chart" xmlns:r="http://schemas.openxmlformats.org/officeDocument/2006/relationships" r:id="rId2"/>
          </a:graphicData>
        </a:graphic>
      </p:graphicFrame>
      <p:sp>
        <p:nvSpPr>
          <p:cNvPr id="8197" name="テキスト ボックス 1"/>
          <p:cNvSpPr txBox="1">
            <a:spLocks noChangeArrowheads="1"/>
          </p:cNvSpPr>
          <p:nvPr/>
        </p:nvSpPr>
        <p:spPr bwMode="auto">
          <a:xfrm>
            <a:off x="2195513" y="1917130"/>
            <a:ext cx="30003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Tahoma" pitchFamily="34" charset="0"/>
                <a:ea typeface="ＭＳ Ｐゴシック" charset="-128"/>
              </a:defRPr>
            </a:lvl1pPr>
            <a:lvl2pPr>
              <a:defRPr kumimoji="1" sz="2800">
                <a:solidFill>
                  <a:schemeClr val="tx1"/>
                </a:solidFill>
                <a:latin typeface="Tahoma" pitchFamily="34" charset="0"/>
                <a:ea typeface="ＭＳ Ｐゴシック" charset="-128"/>
              </a:defRPr>
            </a:lvl2pPr>
            <a:lvl3pPr>
              <a:defRPr kumimoji="1" sz="2400">
                <a:solidFill>
                  <a:schemeClr val="tx1"/>
                </a:solidFill>
                <a:latin typeface="Tahoma" pitchFamily="34" charset="0"/>
                <a:ea typeface="ＭＳ Ｐゴシック" charset="-128"/>
              </a:defRPr>
            </a:lvl3pPr>
            <a:lvl4pPr>
              <a:defRPr kumimoji="1" sz="2000">
                <a:solidFill>
                  <a:schemeClr val="tx1"/>
                </a:solidFill>
                <a:latin typeface="Tahoma" pitchFamily="34" charset="0"/>
                <a:ea typeface="ＭＳ Ｐゴシック" charset="-128"/>
              </a:defRPr>
            </a:lvl4pPr>
            <a:lvl5pPr>
              <a:defRPr kumimoji="1" sz="2000">
                <a:solidFill>
                  <a:schemeClr val="tx1"/>
                </a:solidFill>
                <a:latin typeface="Tahoma" pitchFamily="34" charset="0"/>
                <a:ea typeface="ＭＳ Ｐゴシック" charset="-128"/>
              </a:defRPr>
            </a:lvl5pPr>
            <a:lvl6pPr eaLnBrk="0" hangingPunct="0">
              <a:defRPr kumimoji="1" sz="2000">
                <a:solidFill>
                  <a:schemeClr val="tx1"/>
                </a:solidFill>
                <a:latin typeface="Tahoma" pitchFamily="34" charset="0"/>
                <a:ea typeface="ＭＳ Ｐゴシック" charset="-128"/>
              </a:defRPr>
            </a:lvl6pPr>
            <a:lvl7pPr eaLnBrk="0" hangingPunct="0">
              <a:defRPr kumimoji="1" sz="2000">
                <a:solidFill>
                  <a:schemeClr val="tx1"/>
                </a:solidFill>
                <a:latin typeface="Tahoma" pitchFamily="34" charset="0"/>
                <a:ea typeface="ＭＳ Ｐゴシック" charset="-128"/>
              </a:defRPr>
            </a:lvl7pPr>
            <a:lvl8pPr eaLnBrk="0" hangingPunct="0">
              <a:defRPr kumimoji="1" sz="2000">
                <a:solidFill>
                  <a:schemeClr val="tx1"/>
                </a:solidFill>
                <a:latin typeface="Tahoma" pitchFamily="34" charset="0"/>
                <a:ea typeface="ＭＳ Ｐゴシック" charset="-128"/>
              </a:defRPr>
            </a:lvl8pPr>
            <a:lvl9pPr eaLnBrk="0" hangingPunct="0">
              <a:defRPr kumimoji="1" sz="2000">
                <a:solidFill>
                  <a:schemeClr val="tx1"/>
                </a:solidFill>
                <a:latin typeface="Tahoma" pitchFamily="34" charset="0"/>
                <a:ea typeface="ＭＳ Ｐゴシック" charset="-128"/>
              </a:defRPr>
            </a:lvl9pPr>
          </a:lstStyle>
          <a:p>
            <a:r>
              <a:rPr lang="ja-JP" altLang="en-US" sz="2400" dirty="0"/>
              <a:t>ハーバー・ボッシュ法</a:t>
            </a:r>
            <a:endParaRPr lang="en-US" altLang="ja-JP" sz="2400" dirty="0"/>
          </a:p>
          <a:p>
            <a:r>
              <a:rPr lang="ja-JP" altLang="en-US" sz="2400" dirty="0"/>
              <a:t>によるアンモニア生産</a:t>
            </a:r>
          </a:p>
        </p:txBody>
      </p:sp>
      <p:sp>
        <p:nvSpPr>
          <p:cNvPr id="3" name="テキスト ボックス 2"/>
          <p:cNvSpPr txBox="1"/>
          <p:nvPr/>
        </p:nvSpPr>
        <p:spPr>
          <a:xfrm>
            <a:off x="5076825" y="3428430"/>
            <a:ext cx="2820003" cy="1200329"/>
          </a:xfrm>
          <a:prstGeom prst="rect">
            <a:avLst/>
          </a:prstGeom>
          <a:solidFill>
            <a:schemeClr val="bg2">
              <a:lumMod val="10000"/>
              <a:lumOff val="90000"/>
            </a:schemeClr>
          </a:solidFill>
        </p:spPr>
        <p:txBody>
          <a:bodyPr wrap="none">
            <a:spAutoFit/>
          </a:bodyPr>
          <a:lstStyle/>
          <a:p>
            <a:pPr>
              <a:defRPr/>
            </a:pPr>
            <a:r>
              <a:rPr lang="en-US" altLang="ja-JP" dirty="0"/>
              <a:t>1ha</a:t>
            </a:r>
            <a:r>
              <a:rPr lang="ja-JP" altLang="en-US" dirty="0"/>
              <a:t>あたりの小麦</a:t>
            </a:r>
            <a:endParaRPr lang="en-US" altLang="ja-JP" dirty="0"/>
          </a:p>
          <a:p>
            <a:pPr>
              <a:defRPr/>
            </a:pPr>
            <a:r>
              <a:rPr lang="ja-JP" altLang="en-US" dirty="0"/>
              <a:t>の収量が１トンから</a:t>
            </a:r>
            <a:endParaRPr lang="en-US" altLang="ja-JP" dirty="0"/>
          </a:p>
          <a:p>
            <a:pPr>
              <a:defRPr/>
            </a:pPr>
            <a:r>
              <a:rPr lang="ja-JP" altLang="en-US" dirty="0"/>
              <a:t>７トンぐらいまで増加</a:t>
            </a:r>
          </a:p>
        </p:txBody>
      </p:sp>
      <p:sp>
        <p:nvSpPr>
          <p:cNvPr id="8199" name="下矢印 1"/>
          <p:cNvSpPr>
            <a:spLocks noChangeArrowheads="1"/>
          </p:cNvSpPr>
          <p:nvPr/>
        </p:nvSpPr>
        <p:spPr bwMode="auto">
          <a:xfrm>
            <a:off x="2916238" y="2925192"/>
            <a:ext cx="576262" cy="719138"/>
          </a:xfrm>
          <a:prstGeom prst="downArrow">
            <a:avLst>
              <a:gd name="adj1" fmla="val 50000"/>
              <a:gd name="adj2" fmla="val 49917"/>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dirty="0"/>
          </a:p>
        </p:txBody>
      </p:sp>
      <p:sp>
        <p:nvSpPr>
          <p:cNvPr id="8200" name="テキスト ボックス 3"/>
          <p:cNvSpPr txBox="1">
            <a:spLocks noChangeArrowheads="1"/>
          </p:cNvSpPr>
          <p:nvPr/>
        </p:nvSpPr>
        <p:spPr bwMode="auto">
          <a:xfrm>
            <a:off x="2508250" y="3644330"/>
            <a:ext cx="14160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3200">
                <a:solidFill>
                  <a:schemeClr val="tx1"/>
                </a:solidFill>
                <a:latin typeface="Tahoma" pitchFamily="34" charset="0"/>
                <a:ea typeface="ＭＳ Ｐゴシック" charset="-128"/>
              </a:defRPr>
            </a:lvl1pPr>
            <a:lvl2pPr>
              <a:defRPr kumimoji="1" sz="2800">
                <a:solidFill>
                  <a:schemeClr val="tx1"/>
                </a:solidFill>
                <a:latin typeface="Tahoma" pitchFamily="34" charset="0"/>
                <a:ea typeface="ＭＳ Ｐゴシック" charset="-128"/>
              </a:defRPr>
            </a:lvl2pPr>
            <a:lvl3pPr>
              <a:defRPr kumimoji="1" sz="2400">
                <a:solidFill>
                  <a:schemeClr val="tx1"/>
                </a:solidFill>
                <a:latin typeface="Tahoma" pitchFamily="34" charset="0"/>
                <a:ea typeface="ＭＳ Ｐゴシック" charset="-128"/>
              </a:defRPr>
            </a:lvl3pPr>
            <a:lvl4pPr>
              <a:defRPr kumimoji="1" sz="2000">
                <a:solidFill>
                  <a:schemeClr val="tx1"/>
                </a:solidFill>
                <a:latin typeface="Tahoma" pitchFamily="34" charset="0"/>
                <a:ea typeface="ＭＳ Ｐゴシック" charset="-128"/>
              </a:defRPr>
            </a:lvl4pPr>
            <a:lvl5pPr>
              <a:defRPr kumimoji="1" sz="2000">
                <a:solidFill>
                  <a:schemeClr val="tx1"/>
                </a:solidFill>
                <a:latin typeface="Tahoma" pitchFamily="34" charset="0"/>
                <a:ea typeface="ＭＳ Ｐゴシック" charset="-128"/>
              </a:defRPr>
            </a:lvl5pPr>
            <a:lvl6pPr eaLnBrk="0" hangingPunct="0">
              <a:defRPr kumimoji="1" sz="2000">
                <a:solidFill>
                  <a:schemeClr val="tx1"/>
                </a:solidFill>
                <a:latin typeface="Tahoma" pitchFamily="34" charset="0"/>
                <a:ea typeface="ＭＳ Ｐゴシック" charset="-128"/>
              </a:defRPr>
            </a:lvl6pPr>
            <a:lvl7pPr eaLnBrk="0" hangingPunct="0">
              <a:defRPr kumimoji="1" sz="2000">
                <a:solidFill>
                  <a:schemeClr val="tx1"/>
                </a:solidFill>
                <a:latin typeface="Tahoma" pitchFamily="34" charset="0"/>
                <a:ea typeface="ＭＳ Ｐゴシック" charset="-128"/>
              </a:defRPr>
            </a:lvl7pPr>
            <a:lvl8pPr eaLnBrk="0" hangingPunct="0">
              <a:defRPr kumimoji="1" sz="2000">
                <a:solidFill>
                  <a:schemeClr val="tx1"/>
                </a:solidFill>
                <a:latin typeface="Tahoma" pitchFamily="34" charset="0"/>
                <a:ea typeface="ＭＳ Ｐゴシック" charset="-128"/>
              </a:defRPr>
            </a:lvl8pPr>
            <a:lvl9pPr eaLnBrk="0" hangingPunct="0">
              <a:defRPr kumimoji="1" sz="2000">
                <a:solidFill>
                  <a:schemeClr val="tx1"/>
                </a:solidFill>
                <a:latin typeface="Tahoma" pitchFamily="34" charset="0"/>
                <a:ea typeface="ＭＳ Ｐゴシック" charset="-128"/>
              </a:defRPr>
            </a:lvl9pPr>
          </a:lstStyle>
          <a:p>
            <a:r>
              <a:rPr lang="ja-JP" altLang="en-US" sz="2400" dirty="0"/>
              <a:t>化学肥料</a:t>
            </a:r>
            <a:endParaRPr lang="en-US" altLang="ja-JP" sz="2400" dirty="0"/>
          </a:p>
          <a:p>
            <a:r>
              <a:rPr lang="ja-JP" altLang="en-US" sz="2400" dirty="0"/>
              <a:t>　硫安</a:t>
            </a:r>
            <a:endParaRPr lang="en-US" altLang="ja-JP" sz="2400" dirty="0"/>
          </a:p>
          <a:p>
            <a:r>
              <a:rPr lang="ja-JP" altLang="en-US" sz="2400" dirty="0"/>
              <a:t>　硝安</a:t>
            </a:r>
          </a:p>
        </p:txBody>
      </p:sp>
      <p:sp>
        <p:nvSpPr>
          <p:cNvPr id="2" name="テキスト ボックス 1"/>
          <p:cNvSpPr txBox="1"/>
          <p:nvPr/>
        </p:nvSpPr>
        <p:spPr>
          <a:xfrm>
            <a:off x="1115616" y="6237312"/>
            <a:ext cx="6890028" cy="461665"/>
          </a:xfrm>
          <a:prstGeom prst="rect">
            <a:avLst/>
          </a:prstGeom>
          <a:solidFill>
            <a:schemeClr val="bg1"/>
          </a:solidFill>
          <a:ln>
            <a:solidFill>
              <a:srgbClr val="FF0000"/>
            </a:solidFill>
          </a:ln>
        </p:spPr>
        <p:txBody>
          <a:bodyPr wrap="none" rtlCol="0">
            <a:spAutoFit/>
          </a:bodyPr>
          <a:lstStyle/>
          <a:p>
            <a:r>
              <a:rPr kumimoji="1" lang="ja-JP" altLang="en-US" dirty="0"/>
              <a:t>ハーバー・ボッシュ法は、</a:t>
            </a:r>
            <a:r>
              <a:rPr kumimoji="1" lang="ja-JP" altLang="en-US" dirty="0">
                <a:solidFill>
                  <a:srgbClr val="FF0000"/>
                </a:solidFill>
              </a:rPr>
              <a:t>全エネルギーの１％を消費</a:t>
            </a:r>
          </a:p>
        </p:txBody>
      </p:sp>
      <p:grpSp>
        <p:nvGrpSpPr>
          <p:cNvPr id="10" name="グループ化 9"/>
          <p:cNvGrpSpPr/>
          <p:nvPr/>
        </p:nvGrpSpPr>
        <p:grpSpPr>
          <a:xfrm>
            <a:off x="299536" y="673319"/>
            <a:ext cx="8568952" cy="72008"/>
            <a:chOff x="969132" y="3140011"/>
            <a:chExt cx="9074564" cy="72008"/>
          </a:xfrm>
        </p:grpSpPr>
        <p:sp>
          <p:nvSpPr>
            <p:cNvPr id="11" name="正方形/長方形 10"/>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2" name="正方形/長方形 11"/>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3" name="正方形/長方形 12"/>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4" name="正方形/長方形 13"/>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5" name="正方形/長方形 14"/>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6" name="正方形/長方形 15"/>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269572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16632"/>
            <a:ext cx="7793037" cy="1143000"/>
          </a:xfrm>
        </p:spPr>
        <p:txBody>
          <a:bodyPr/>
          <a:lstStyle/>
          <a:p>
            <a:r>
              <a:rPr kumimoji="1" lang="en-US" altLang="ja-JP" sz="3200" dirty="0"/>
              <a:t>CO</a:t>
            </a:r>
            <a:r>
              <a:rPr kumimoji="1" lang="en-US" altLang="ja-JP" sz="2400" dirty="0"/>
              <a:t>2</a:t>
            </a:r>
            <a:r>
              <a:rPr kumimoji="1" lang="ja-JP" altLang="en-US" sz="3200" dirty="0"/>
              <a:t>排出量</a:t>
            </a:r>
            <a:r>
              <a:rPr kumimoji="1" lang="en-US" altLang="ja-JP" sz="3200" dirty="0"/>
              <a:t>/</a:t>
            </a:r>
            <a:r>
              <a:rPr kumimoji="1" lang="ja-JP" altLang="en-US" sz="3200" dirty="0"/>
              <a:t>年</a:t>
            </a:r>
            <a:r>
              <a:rPr lang="ja-JP" altLang="en-US" sz="3200" dirty="0"/>
              <a:t>　</a:t>
            </a:r>
            <a:r>
              <a:rPr kumimoji="1" lang="en-US" altLang="ja-JP" sz="3200" dirty="0" err="1"/>
              <a:t>Mton</a:t>
            </a:r>
            <a:r>
              <a:rPr kumimoji="1" lang="ja-JP" altLang="en-US" sz="3200" dirty="0" err="1"/>
              <a:t>ｰ</a:t>
            </a:r>
            <a:r>
              <a:rPr kumimoji="1" lang="en-US" altLang="ja-JP" sz="3200" dirty="0"/>
              <a:t>C/Year</a:t>
            </a:r>
            <a:br>
              <a:rPr kumimoji="1" lang="en-US" altLang="ja-JP" sz="3200" dirty="0"/>
            </a:br>
            <a:r>
              <a:rPr lang="ja-JP" altLang="en-US" sz="3200" dirty="0"/>
              <a:t>　　世界全体　　　　　　　　　工業国とその他</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861C5F67-6B60-46EA-9360-D7EDC688B3C7}" type="slidenum">
              <a:rPr lang="en-US" altLang="ja-JP" smtClean="0"/>
              <a:pPr>
                <a:defRPr/>
              </a:pPr>
              <a:t>8</a:t>
            </a:fld>
            <a:endParaRPr lang="en-US" altLang="ja-JP"/>
          </a:p>
        </p:txBody>
      </p:sp>
      <p:pic>
        <p:nvPicPr>
          <p:cNvPr id="74754" name="Picture 2" descr="C:\Users\IY\Documents\My Dropbox\通常用\indicator7_2013_globemiss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0768"/>
            <a:ext cx="4570343" cy="5013324"/>
          </a:xfrm>
          <a:prstGeom prst="rect">
            <a:avLst/>
          </a:prstGeom>
          <a:noFill/>
          <a:extLst>
            <a:ext uri="{909E8E84-426E-40DD-AFC4-6F175D3DCCD1}">
              <a14:hiddenFill xmlns:a14="http://schemas.microsoft.com/office/drawing/2010/main">
                <a:solidFill>
                  <a:srgbClr val="FFFFFF"/>
                </a:solidFill>
              </a14:hiddenFill>
            </a:ext>
          </a:extLst>
        </p:spPr>
      </p:pic>
      <p:pic>
        <p:nvPicPr>
          <p:cNvPr id="74755" name="Picture 3" descr="C:\Users\IY\Documents\My Dropbox\通常用\indicator7_2013_industrialv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6610" y="1251508"/>
            <a:ext cx="4644008" cy="514914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1691680" y="2665562"/>
            <a:ext cx="2250592" cy="3096883"/>
            <a:chOff x="1691680" y="2665562"/>
            <a:chExt cx="2250592" cy="3096883"/>
          </a:xfrm>
        </p:grpSpPr>
        <p:grpSp>
          <p:nvGrpSpPr>
            <p:cNvPr id="5" name="グループ化 4"/>
            <p:cNvGrpSpPr/>
            <p:nvPr/>
          </p:nvGrpSpPr>
          <p:grpSpPr>
            <a:xfrm>
              <a:off x="1916331" y="2665562"/>
              <a:ext cx="2025941" cy="3096883"/>
              <a:chOff x="1916331" y="2665562"/>
              <a:chExt cx="2025941" cy="3096883"/>
            </a:xfrm>
          </p:grpSpPr>
          <p:sp>
            <p:nvSpPr>
              <p:cNvPr id="8" name="フリーフォーム 7"/>
              <p:cNvSpPr/>
              <p:nvPr/>
            </p:nvSpPr>
            <p:spPr bwMode="auto">
              <a:xfrm>
                <a:off x="3019245" y="2665562"/>
                <a:ext cx="923027" cy="3096883"/>
              </a:xfrm>
              <a:custGeom>
                <a:avLst/>
                <a:gdLst>
                  <a:gd name="connsiteX0" fmla="*/ 0 w 923027"/>
                  <a:gd name="connsiteY0" fmla="*/ 3088257 h 3096883"/>
                  <a:gd name="connsiteX1" fmla="*/ 923027 w 923027"/>
                  <a:gd name="connsiteY1" fmla="*/ 0 h 3096883"/>
                  <a:gd name="connsiteX2" fmla="*/ 914400 w 923027"/>
                  <a:gd name="connsiteY2" fmla="*/ 3096883 h 3096883"/>
                  <a:gd name="connsiteX3" fmla="*/ 0 w 923027"/>
                  <a:gd name="connsiteY3" fmla="*/ 3088257 h 3096883"/>
                </a:gdLst>
                <a:ahLst/>
                <a:cxnLst>
                  <a:cxn ang="0">
                    <a:pos x="connsiteX0" y="connsiteY0"/>
                  </a:cxn>
                  <a:cxn ang="0">
                    <a:pos x="connsiteX1" y="connsiteY1"/>
                  </a:cxn>
                  <a:cxn ang="0">
                    <a:pos x="connsiteX2" y="connsiteY2"/>
                  </a:cxn>
                  <a:cxn ang="0">
                    <a:pos x="connsiteX3" y="connsiteY3"/>
                  </a:cxn>
                </a:cxnLst>
                <a:rect l="l" t="t" r="r" b="b"/>
                <a:pathLst>
                  <a:path w="923027" h="3096883">
                    <a:moveTo>
                      <a:pt x="0" y="3088257"/>
                    </a:moveTo>
                    <a:lnTo>
                      <a:pt x="923027" y="0"/>
                    </a:lnTo>
                    <a:cubicBezTo>
                      <a:pt x="920151" y="1032294"/>
                      <a:pt x="917276" y="2064589"/>
                      <a:pt x="914400" y="3096883"/>
                    </a:cubicBezTo>
                    <a:lnTo>
                      <a:pt x="0" y="3088257"/>
                    </a:lnTo>
                    <a:close/>
                  </a:path>
                </a:pathLst>
              </a:custGeom>
              <a:solidFill>
                <a:schemeClr val="accent1">
                  <a:alpha val="37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charset="-128"/>
                </a:endParaRPr>
              </a:p>
            </p:txBody>
          </p:sp>
          <p:sp>
            <p:nvSpPr>
              <p:cNvPr id="11" name="フリーフォーム 10"/>
              <p:cNvSpPr/>
              <p:nvPr/>
            </p:nvSpPr>
            <p:spPr bwMode="auto">
              <a:xfrm rot="21397750">
                <a:off x="1916331" y="5296618"/>
                <a:ext cx="1258190" cy="465827"/>
              </a:xfrm>
              <a:custGeom>
                <a:avLst/>
                <a:gdLst>
                  <a:gd name="connsiteX0" fmla="*/ 0 w 1026543"/>
                  <a:gd name="connsiteY0" fmla="*/ 448574 h 465827"/>
                  <a:gd name="connsiteX1" fmla="*/ 1026543 w 1026543"/>
                  <a:gd name="connsiteY1" fmla="*/ 0 h 465827"/>
                  <a:gd name="connsiteX2" fmla="*/ 888521 w 1026543"/>
                  <a:gd name="connsiteY2" fmla="*/ 465827 h 465827"/>
                  <a:gd name="connsiteX3" fmla="*/ 0 w 1026543"/>
                  <a:gd name="connsiteY3" fmla="*/ 448574 h 465827"/>
                </a:gdLst>
                <a:ahLst/>
                <a:cxnLst>
                  <a:cxn ang="0">
                    <a:pos x="connsiteX0" y="connsiteY0"/>
                  </a:cxn>
                  <a:cxn ang="0">
                    <a:pos x="connsiteX1" y="connsiteY1"/>
                  </a:cxn>
                  <a:cxn ang="0">
                    <a:pos x="connsiteX2" y="connsiteY2"/>
                  </a:cxn>
                  <a:cxn ang="0">
                    <a:pos x="connsiteX3" y="connsiteY3"/>
                  </a:cxn>
                </a:cxnLst>
                <a:rect l="l" t="t" r="r" b="b"/>
                <a:pathLst>
                  <a:path w="1026543" h="465827">
                    <a:moveTo>
                      <a:pt x="0" y="448574"/>
                    </a:moveTo>
                    <a:lnTo>
                      <a:pt x="1026543" y="0"/>
                    </a:lnTo>
                    <a:lnTo>
                      <a:pt x="888521" y="465827"/>
                    </a:lnTo>
                    <a:lnTo>
                      <a:pt x="0" y="448574"/>
                    </a:lnTo>
                    <a:close/>
                  </a:path>
                </a:pathLst>
              </a:custGeom>
              <a:solidFill>
                <a:schemeClr val="accent2">
                  <a:lumMod val="40000"/>
                  <a:lumOff val="60000"/>
                  <a:alpha val="48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charset="-128"/>
                </a:endParaRPr>
              </a:p>
            </p:txBody>
          </p:sp>
        </p:grpSp>
        <p:sp>
          <p:nvSpPr>
            <p:cNvPr id="6" name="四角形吹き出し 5"/>
            <p:cNvSpPr/>
            <p:nvPr/>
          </p:nvSpPr>
          <p:spPr bwMode="auto">
            <a:xfrm>
              <a:off x="1691680" y="3356992"/>
              <a:ext cx="1296144" cy="504056"/>
            </a:xfrm>
            <a:prstGeom prst="wedgeRectCallout">
              <a:avLst>
                <a:gd name="adj1" fmla="val 100296"/>
                <a:gd name="adj2" fmla="val 33406"/>
              </a:avLst>
            </a:prstGeom>
            <a:solidFill>
              <a:schemeClr val="accent1">
                <a:alpha val="57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charset="-128"/>
                </a:rPr>
                <a:t>３５０</a:t>
              </a:r>
              <a:r>
                <a:rPr kumimoji="1" lang="en-US" altLang="ja-JP" sz="2400" b="0" i="0" u="none" strike="noStrike" cap="none" normalizeH="0" baseline="0" dirty="0" err="1">
                  <a:ln>
                    <a:noFill/>
                  </a:ln>
                  <a:solidFill>
                    <a:schemeClr val="tx1"/>
                  </a:solidFill>
                  <a:effectLst/>
                  <a:latin typeface="Tahoma" pitchFamily="34" charset="0"/>
                  <a:ea typeface="ＭＳ Ｐゴシック" charset="-128"/>
                </a:rPr>
                <a:t>GtC</a:t>
              </a:r>
              <a:endParaRPr kumimoji="1" lang="ja-JP" altLang="en-US" sz="2400" b="0" i="0" u="none" strike="noStrike" cap="none" normalizeH="0" baseline="0" dirty="0">
                <a:ln>
                  <a:noFill/>
                </a:ln>
                <a:solidFill>
                  <a:schemeClr val="tx1"/>
                </a:solidFill>
                <a:effectLst/>
                <a:latin typeface="Tahoma" pitchFamily="34" charset="0"/>
                <a:ea typeface="ＭＳ Ｐゴシック" charset="-128"/>
              </a:endParaRPr>
            </a:p>
          </p:txBody>
        </p:sp>
      </p:grpSp>
      <p:grpSp>
        <p:nvGrpSpPr>
          <p:cNvPr id="12" name="グループ化 11"/>
          <p:cNvGrpSpPr/>
          <p:nvPr/>
        </p:nvGrpSpPr>
        <p:grpSpPr>
          <a:xfrm>
            <a:off x="3941180" y="2654164"/>
            <a:ext cx="1296144" cy="4123788"/>
            <a:chOff x="3923928" y="2654164"/>
            <a:chExt cx="1296144" cy="4123788"/>
          </a:xfrm>
        </p:grpSpPr>
        <p:sp>
          <p:nvSpPr>
            <p:cNvPr id="9" name="正方形/長方形 8"/>
            <p:cNvSpPr/>
            <p:nvPr/>
          </p:nvSpPr>
          <p:spPr bwMode="auto">
            <a:xfrm>
              <a:off x="3923928" y="2654164"/>
              <a:ext cx="864096" cy="3096344"/>
            </a:xfrm>
            <a:prstGeom prst="rect">
              <a:avLst/>
            </a:prstGeom>
            <a:solidFill>
              <a:schemeClr val="accent1">
                <a:alpha val="41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ahoma" pitchFamily="34" charset="0"/>
                  <a:ea typeface="ＭＳ Ｐゴシック" charset="-128"/>
                </a:rPr>
                <a:t>700GtC</a:t>
              </a:r>
              <a:endParaRPr kumimoji="1" lang="ja-JP" altLang="en-US" sz="2400" b="0" i="0" u="none" strike="noStrike" cap="none" normalizeH="0" baseline="0" dirty="0">
                <a:ln>
                  <a:noFill/>
                </a:ln>
                <a:solidFill>
                  <a:schemeClr val="tx1"/>
                </a:solidFill>
                <a:effectLst/>
                <a:latin typeface="Tahoma" pitchFamily="34" charset="0"/>
                <a:ea typeface="ＭＳ Ｐゴシック" charset="-128"/>
              </a:endParaRPr>
            </a:p>
          </p:txBody>
        </p:sp>
        <p:sp>
          <p:nvSpPr>
            <p:cNvPr id="10" name="四角形吹き出し 9"/>
            <p:cNvSpPr/>
            <p:nvPr/>
          </p:nvSpPr>
          <p:spPr bwMode="auto">
            <a:xfrm>
              <a:off x="4139952" y="6165304"/>
              <a:ext cx="1080120" cy="612648"/>
            </a:xfrm>
            <a:prstGeom prst="wedgeRectCallout">
              <a:avLst>
                <a:gd name="adj1" fmla="val 9516"/>
                <a:gd name="adj2" fmla="val -116323"/>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2400" b="0" i="0" u="none" strike="noStrike" cap="none" normalizeH="0" baseline="0" dirty="0">
                  <a:ln>
                    <a:noFill/>
                  </a:ln>
                  <a:solidFill>
                    <a:schemeClr val="tx1"/>
                  </a:solidFill>
                  <a:effectLst/>
                  <a:latin typeface="Tahoma" pitchFamily="34" charset="0"/>
                  <a:ea typeface="ＭＳ Ｐゴシック" charset="-128"/>
                </a:rPr>
                <a:t>2080</a:t>
              </a:r>
              <a:r>
                <a:rPr kumimoji="1" lang="ja-JP" altLang="en-US" sz="2400" b="0" i="0" u="none" strike="noStrike" cap="none" normalizeH="0" baseline="0" dirty="0">
                  <a:ln>
                    <a:noFill/>
                  </a:ln>
                  <a:solidFill>
                    <a:schemeClr val="tx1"/>
                  </a:solidFill>
                  <a:effectLst/>
                  <a:latin typeface="Tahoma" pitchFamily="34" charset="0"/>
                  <a:ea typeface="ＭＳ Ｐゴシック" charset="-128"/>
                </a:rPr>
                <a:t>年</a:t>
              </a:r>
            </a:p>
          </p:txBody>
        </p:sp>
      </p:grpSp>
      <p:grpSp>
        <p:nvGrpSpPr>
          <p:cNvPr id="13" name="グループ化 12"/>
          <p:cNvGrpSpPr/>
          <p:nvPr/>
        </p:nvGrpSpPr>
        <p:grpSpPr>
          <a:xfrm>
            <a:off x="2987075" y="-440578"/>
            <a:ext cx="1822067" cy="3096883"/>
            <a:chOff x="2987075" y="-440578"/>
            <a:chExt cx="1822067" cy="3096883"/>
          </a:xfrm>
        </p:grpSpPr>
        <p:sp>
          <p:nvSpPr>
            <p:cNvPr id="15" name="フリーフォーム 14"/>
            <p:cNvSpPr/>
            <p:nvPr/>
          </p:nvSpPr>
          <p:spPr bwMode="auto">
            <a:xfrm>
              <a:off x="3961636" y="-440578"/>
              <a:ext cx="847506" cy="3096883"/>
            </a:xfrm>
            <a:custGeom>
              <a:avLst/>
              <a:gdLst>
                <a:gd name="connsiteX0" fmla="*/ 0 w 923027"/>
                <a:gd name="connsiteY0" fmla="*/ 3088257 h 3096883"/>
                <a:gd name="connsiteX1" fmla="*/ 923027 w 923027"/>
                <a:gd name="connsiteY1" fmla="*/ 0 h 3096883"/>
                <a:gd name="connsiteX2" fmla="*/ 914400 w 923027"/>
                <a:gd name="connsiteY2" fmla="*/ 3096883 h 3096883"/>
                <a:gd name="connsiteX3" fmla="*/ 0 w 923027"/>
                <a:gd name="connsiteY3" fmla="*/ 3088257 h 3096883"/>
              </a:gdLst>
              <a:ahLst/>
              <a:cxnLst>
                <a:cxn ang="0">
                  <a:pos x="connsiteX0" y="connsiteY0"/>
                </a:cxn>
                <a:cxn ang="0">
                  <a:pos x="connsiteX1" y="connsiteY1"/>
                </a:cxn>
                <a:cxn ang="0">
                  <a:pos x="connsiteX2" y="connsiteY2"/>
                </a:cxn>
                <a:cxn ang="0">
                  <a:pos x="connsiteX3" y="connsiteY3"/>
                </a:cxn>
              </a:cxnLst>
              <a:rect l="l" t="t" r="r" b="b"/>
              <a:pathLst>
                <a:path w="923027" h="3096883">
                  <a:moveTo>
                    <a:pt x="0" y="3088257"/>
                  </a:moveTo>
                  <a:lnTo>
                    <a:pt x="923027" y="0"/>
                  </a:lnTo>
                  <a:cubicBezTo>
                    <a:pt x="920151" y="1032294"/>
                    <a:pt x="917276" y="2064589"/>
                    <a:pt x="914400" y="3096883"/>
                  </a:cubicBezTo>
                  <a:lnTo>
                    <a:pt x="0" y="3088257"/>
                  </a:lnTo>
                  <a:close/>
                </a:path>
              </a:pathLst>
            </a:custGeom>
            <a:solidFill>
              <a:srgbClr val="FF6699">
                <a:alpha val="37000"/>
              </a:srgb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charset="-128"/>
              </a:endParaRPr>
            </a:p>
          </p:txBody>
        </p:sp>
        <p:sp>
          <p:nvSpPr>
            <p:cNvPr id="16" name="四角形吹き出し 15"/>
            <p:cNvSpPr/>
            <p:nvPr/>
          </p:nvSpPr>
          <p:spPr bwMode="auto">
            <a:xfrm>
              <a:off x="2987075" y="846886"/>
              <a:ext cx="1296144" cy="504056"/>
            </a:xfrm>
            <a:prstGeom prst="wedgeRectCallout">
              <a:avLst>
                <a:gd name="adj1" fmla="val 40123"/>
                <a:gd name="adj2" fmla="val 169462"/>
              </a:avLst>
            </a:prstGeom>
            <a:solidFill>
              <a:srgbClr val="FF6699">
                <a:alpha val="36000"/>
              </a:srgb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charset="-128"/>
                </a:rPr>
                <a:t>３５０</a:t>
              </a:r>
              <a:r>
                <a:rPr kumimoji="1" lang="en-US" altLang="ja-JP" sz="2400" b="0" i="0" u="none" strike="noStrike" cap="none" normalizeH="0" baseline="0" dirty="0" err="1">
                  <a:ln>
                    <a:noFill/>
                  </a:ln>
                  <a:solidFill>
                    <a:schemeClr val="tx1"/>
                  </a:solidFill>
                  <a:effectLst/>
                  <a:latin typeface="Tahoma" pitchFamily="34" charset="0"/>
                  <a:ea typeface="ＭＳ Ｐゴシック" charset="-128"/>
                </a:rPr>
                <a:t>GtC</a:t>
              </a:r>
              <a:endParaRPr kumimoji="1" lang="ja-JP" altLang="en-US" sz="2400" b="0" i="0" u="none" strike="noStrike" cap="none" normalizeH="0" baseline="0" dirty="0">
                <a:ln>
                  <a:noFill/>
                </a:ln>
                <a:solidFill>
                  <a:schemeClr val="tx1"/>
                </a:solidFill>
                <a:effectLst/>
                <a:latin typeface="Tahoma" pitchFamily="34" charset="0"/>
                <a:ea typeface="ＭＳ Ｐゴシック" charset="-128"/>
              </a:endParaRPr>
            </a:p>
          </p:txBody>
        </p:sp>
      </p:grpSp>
      <p:grpSp>
        <p:nvGrpSpPr>
          <p:cNvPr id="18" name="グループ化 17"/>
          <p:cNvGrpSpPr/>
          <p:nvPr/>
        </p:nvGrpSpPr>
        <p:grpSpPr>
          <a:xfrm>
            <a:off x="299536" y="673319"/>
            <a:ext cx="8568952" cy="72008"/>
            <a:chOff x="969132" y="3140011"/>
            <a:chExt cx="9074564" cy="72008"/>
          </a:xfrm>
        </p:grpSpPr>
        <p:sp>
          <p:nvSpPr>
            <p:cNvPr id="19" name="正方形/長方形 18"/>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0" name="正方形/長方形 19"/>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1" name="正方形/長方形 20"/>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2" name="正方形/長方形 21"/>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3" name="正方形/長方形 22"/>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4" name="正方形/長方形 23"/>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290475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16632"/>
            <a:ext cx="7793037" cy="1143000"/>
          </a:xfrm>
        </p:spPr>
        <p:txBody>
          <a:bodyPr/>
          <a:lstStyle/>
          <a:p>
            <a:r>
              <a:rPr kumimoji="1" lang="en-US" altLang="ja-JP" sz="3200" dirty="0"/>
              <a:t>CO</a:t>
            </a:r>
            <a:r>
              <a:rPr kumimoji="1" lang="en-US" altLang="ja-JP" sz="2400" dirty="0"/>
              <a:t>2</a:t>
            </a:r>
            <a:r>
              <a:rPr kumimoji="1" lang="ja-JP" altLang="en-US" sz="3200" dirty="0"/>
              <a:t>排出量</a:t>
            </a:r>
            <a:r>
              <a:rPr kumimoji="1" lang="en-US" altLang="ja-JP" sz="3200" dirty="0"/>
              <a:t>/</a:t>
            </a:r>
            <a:r>
              <a:rPr kumimoji="1" lang="ja-JP" altLang="en-US" sz="3200" dirty="0"/>
              <a:t>年</a:t>
            </a:r>
            <a:r>
              <a:rPr lang="ja-JP" altLang="en-US" sz="3200" dirty="0"/>
              <a:t>　</a:t>
            </a:r>
            <a:r>
              <a:rPr kumimoji="1" lang="en-US" altLang="ja-JP" sz="3200" dirty="0" err="1"/>
              <a:t>Mton</a:t>
            </a:r>
            <a:r>
              <a:rPr kumimoji="1" lang="ja-JP" altLang="en-US" sz="3200" dirty="0" err="1"/>
              <a:t>ｰ</a:t>
            </a:r>
            <a:r>
              <a:rPr kumimoji="1" lang="en-US" altLang="ja-JP" sz="3200" dirty="0"/>
              <a:t>C/Year</a:t>
            </a:r>
            <a:br>
              <a:rPr kumimoji="1" lang="en-US" altLang="ja-JP" sz="3200" dirty="0"/>
            </a:br>
            <a:r>
              <a:rPr lang="ja-JP" altLang="en-US" sz="3200" dirty="0"/>
              <a:t>　　世界全体　　　　　　　　　工業国とその他</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861C5F67-6B60-46EA-9360-D7EDC688B3C7}" type="slidenum">
              <a:rPr lang="en-US" altLang="ja-JP" smtClean="0"/>
              <a:pPr>
                <a:defRPr/>
              </a:pPr>
              <a:t>9</a:t>
            </a:fld>
            <a:endParaRPr lang="en-US" altLang="ja-JP"/>
          </a:p>
        </p:txBody>
      </p:sp>
      <p:pic>
        <p:nvPicPr>
          <p:cNvPr id="74754" name="Picture 2" descr="C:\Users\IY\Documents\My Dropbox\通常用\indicator7_2013_globemiss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0768"/>
            <a:ext cx="4570343" cy="5013324"/>
          </a:xfrm>
          <a:prstGeom prst="rect">
            <a:avLst/>
          </a:prstGeom>
          <a:noFill/>
          <a:extLst>
            <a:ext uri="{909E8E84-426E-40DD-AFC4-6F175D3DCCD1}">
              <a14:hiddenFill xmlns:a14="http://schemas.microsoft.com/office/drawing/2010/main">
                <a:solidFill>
                  <a:srgbClr val="FFFFFF"/>
                </a:solidFill>
              </a14:hiddenFill>
            </a:ext>
          </a:extLst>
        </p:spPr>
      </p:pic>
      <p:pic>
        <p:nvPicPr>
          <p:cNvPr id="74755" name="Picture 3" descr="C:\Users\IY\Documents\My Dropbox\通常用\indicator7_2013_industrialv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6610" y="1251508"/>
            <a:ext cx="4644008" cy="5149148"/>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1691680" y="2665562"/>
            <a:ext cx="2250592" cy="3096883"/>
            <a:chOff x="1691680" y="2665562"/>
            <a:chExt cx="2250592" cy="3096883"/>
          </a:xfrm>
        </p:grpSpPr>
        <p:grpSp>
          <p:nvGrpSpPr>
            <p:cNvPr id="5" name="グループ化 4"/>
            <p:cNvGrpSpPr/>
            <p:nvPr/>
          </p:nvGrpSpPr>
          <p:grpSpPr>
            <a:xfrm>
              <a:off x="1916331" y="2665562"/>
              <a:ext cx="2025941" cy="3096883"/>
              <a:chOff x="1916331" y="2665562"/>
              <a:chExt cx="2025941" cy="3096883"/>
            </a:xfrm>
          </p:grpSpPr>
          <p:sp>
            <p:nvSpPr>
              <p:cNvPr id="8" name="フリーフォーム 7"/>
              <p:cNvSpPr/>
              <p:nvPr/>
            </p:nvSpPr>
            <p:spPr bwMode="auto">
              <a:xfrm>
                <a:off x="3019245" y="2665562"/>
                <a:ext cx="923027" cy="3096883"/>
              </a:xfrm>
              <a:custGeom>
                <a:avLst/>
                <a:gdLst>
                  <a:gd name="connsiteX0" fmla="*/ 0 w 923027"/>
                  <a:gd name="connsiteY0" fmla="*/ 3088257 h 3096883"/>
                  <a:gd name="connsiteX1" fmla="*/ 923027 w 923027"/>
                  <a:gd name="connsiteY1" fmla="*/ 0 h 3096883"/>
                  <a:gd name="connsiteX2" fmla="*/ 914400 w 923027"/>
                  <a:gd name="connsiteY2" fmla="*/ 3096883 h 3096883"/>
                  <a:gd name="connsiteX3" fmla="*/ 0 w 923027"/>
                  <a:gd name="connsiteY3" fmla="*/ 3088257 h 3096883"/>
                </a:gdLst>
                <a:ahLst/>
                <a:cxnLst>
                  <a:cxn ang="0">
                    <a:pos x="connsiteX0" y="connsiteY0"/>
                  </a:cxn>
                  <a:cxn ang="0">
                    <a:pos x="connsiteX1" y="connsiteY1"/>
                  </a:cxn>
                  <a:cxn ang="0">
                    <a:pos x="connsiteX2" y="connsiteY2"/>
                  </a:cxn>
                  <a:cxn ang="0">
                    <a:pos x="connsiteX3" y="connsiteY3"/>
                  </a:cxn>
                </a:cxnLst>
                <a:rect l="l" t="t" r="r" b="b"/>
                <a:pathLst>
                  <a:path w="923027" h="3096883">
                    <a:moveTo>
                      <a:pt x="0" y="3088257"/>
                    </a:moveTo>
                    <a:lnTo>
                      <a:pt x="923027" y="0"/>
                    </a:lnTo>
                    <a:cubicBezTo>
                      <a:pt x="920151" y="1032294"/>
                      <a:pt x="917276" y="2064589"/>
                      <a:pt x="914400" y="3096883"/>
                    </a:cubicBezTo>
                    <a:lnTo>
                      <a:pt x="0" y="3088257"/>
                    </a:lnTo>
                    <a:close/>
                  </a:path>
                </a:pathLst>
              </a:custGeom>
              <a:solidFill>
                <a:schemeClr val="accent1">
                  <a:alpha val="37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charset="-128"/>
                </a:endParaRPr>
              </a:p>
            </p:txBody>
          </p:sp>
          <p:sp>
            <p:nvSpPr>
              <p:cNvPr id="11" name="フリーフォーム 10"/>
              <p:cNvSpPr/>
              <p:nvPr/>
            </p:nvSpPr>
            <p:spPr bwMode="auto">
              <a:xfrm rot="21397750">
                <a:off x="1916331" y="5296618"/>
                <a:ext cx="1258190" cy="465827"/>
              </a:xfrm>
              <a:custGeom>
                <a:avLst/>
                <a:gdLst>
                  <a:gd name="connsiteX0" fmla="*/ 0 w 1026543"/>
                  <a:gd name="connsiteY0" fmla="*/ 448574 h 465827"/>
                  <a:gd name="connsiteX1" fmla="*/ 1026543 w 1026543"/>
                  <a:gd name="connsiteY1" fmla="*/ 0 h 465827"/>
                  <a:gd name="connsiteX2" fmla="*/ 888521 w 1026543"/>
                  <a:gd name="connsiteY2" fmla="*/ 465827 h 465827"/>
                  <a:gd name="connsiteX3" fmla="*/ 0 w 1026543"/>
                  <a:gd name="connsiteY3" fmla="*/ 448574 h 465827"/>
                </a:gdLst>
                <a:ahLst/>
                <a:cxnLst>
                  <a:cxn ang="0">
                    <a:pos x="connsiteX0" y="connsiteY0"/>
                  </a:cxn>
                  <a:cxn ang="0">
                    <a:pos x="connsiteX1" y="connsiteY1"/>
                  </a:cxn>
                  <a:cxn ang="0">
                    <a:pos x="connsiteX2" y="connsiteY2"/>
                  </a:cxn>
                  <a:cxn ang="0">
                    <a:pos x="connsiteX3" y="connsiteY3"/>
                  </a:cxn>
                </a:cxnLst>
                <a:rect l="l" t="t" r="r" b="b"/>
                <a:pathLst>
                  <a:path w="1026543" h="465827">
                    <a:moveTo>
                      <a:pt x="0" y="448574"/>
                    </a:moveTo>
                    <a:lnTo>
                      <a:pt x="1026543" y="0"/>
                    </a:lnTo>
                    <a:lnTo>
                      <a:pt x="888521" y="465827"/>
                    </a:lnTo>
                    <a:lnTo>
                      <a:pt x="0" y="448574"/>
                    </a:lnTo>
                    <a:close/>
                  </a:path>
                </a:pathLst>
              </a:custGeom>
              <a:solidFill>
                <a:schemeClr val="accent2">
                  <a:lumMod val="40000"/>
                  <a:lumOff val="60000"/>
                  <a:alpha val="48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charset="-128"/>
                </a:endParaRPr>
              </a:p>
            </p:txBody>
          </p:sp>
        </p:grpSp>
        <p:sp>
          <p:nvSpPr>
            <p:cNvPr id="6" name="四角形吹き出し 5"/>
            <p:cNvSpPr/>
            <p:nvPr/>
          </p:nvSpPr>
          <p:spPr bwMode="auto">
            <a:xfrm>
              <a:off x="1691680" y="3356992"/>
              <a:ext cx="1296144" cy="504056"/>
            </a:xfrm>
            <a:prstGeom prst="wedgeRectCallout">
              <a:avLst>
                <a:gd name="adj1" fmla="val 100296"/>
                <a:gd name="adj2" fmla="val 33406"/>
              </a:avLst>
            </a:prstGeom>
            <a:solidFill>
              <a:schemeClr val="accent1">
                <a:alpha val="57000"/>
              </a:schemeClr>
            </a:solidFill>
            <a:ln w="9525"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charset="-128"/>
                </a:rPr>
                <a:t>３５０</a:t>
              </a:r>
              <a:r>
                <a:rPr kumimoji="1" lang="en-US" altLang="ja-JP" sz="2400" b="0" i="0" u="none" strike="noStrike" cap="none" normalizeH="0" baseline="0" dirty="0" err="1">
                  <a:ln>
                    <a:noFill/>
                  </a:ln>
                  <a:solidFill>
                    <a:schemeClr val="tx1"/>
                  </a:solidFill>
                  <a:effectLst/>
                  <a:latin typeface="Tahoma" pitchFamily="34" charset="0"/>
                  <a:ea typeface="ＭＳ Ｐゴシック" charset="-128"/>
                </a:rPr>
                <a:t>GtC</a:t>
              </a:r>
              <a:endParaRPr kumimoji="1" lang="ja-JP" altLang="en-US" sz="2400" b="0" i="0" u="none" strike="noStrike" cap="none" normalizeH="0" baseline="0" dirty="0">
                <a:ln>
                  <a:noFill/>
                </a:ln>
                <a:solidFill>
                  <a:schemeClr val="tx1"/>
                </a:solidFill>
                <a:effectLst/>
                <a:latin typeface="Tahoma" pitchFamily="34" charset="0"/>
                <a:ea typeface="ＭＳ Ｐゴシック" charset="-128"/>
              </a:endParaRPr>
            </a:p>
          </p:txBody>
        </p:sp>
      </p:grpSp>
      <p:sp>
        <p:nvSpPr>
          <p:cNvPr id="13" name="直角三角形 12"/>
          <p:cNvSpPr/>
          <p:nvPr/>
        </p:nvSpPr>
        <p:spPr bwMode="auto">
          <a:xfrm>
            <a:off x="3945424" y="2665562"/>
            <a:ext cx="854918" cy="3096883"/>
          </a:xfrm>
          <a:prstGeom prst="rtTriangle">
            <a:avLst/>
          </a:prstGeom>
          <a:solidFill>
            <a:schemeClr val="bg2">
              <a:lumMod val="10000"/>
              <a:lumOff val="90000"/>
              <a:alpha val="53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a:ln>
                <a:noFill/>
              </a:ln>
              <a:solidFill>
                <a:schemeClr val="tx1"/>
              </a:solidFill>
              <a:effectLst/>
              <a:latin typeface="Tahoma" pitchFamily="34" charset="0"/>
              <a:ea typeface="ＭＳ Ｐゴシック" pitchFamily="50" charset="-128"/>
            </a:endParaRPr>
          </a:p>
        </p:txBody>
      </p:sp>
      <p:sp>
        <p:nvSpPr>
          <p:cNvPr id="9" name="吹き出し: 四角形 8"/>
          <p:cNvSpPr/>
          <p:nvPr/>
        </p:nvSpPr>
        <p:spPr bwMode="auto">
          <a:xfrm>
            <a:off x="4776506" y="2665562"/>
            <a:ext cx="2714205" cy="1569660"/>
          </a:xfrm>
          <a:prstGeom prst="wedgeRectCallout">
            <a:avLst>
              <a:gd name="adj1" fmla="val -68678"/>
              <a:gd name="adj2" fmla="val 94815"/>
            </a:avLst>
          </a:prstGeom>
          <a:solidFill>
            <a:schemeClr val="accent2"/>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カーボンバジェット</a:t>
            </a:r>
            <a:endParaRPr kumimoji="1" lang="en-US" altLang="ja-JP" sz="2400" b="0" i="0" u="none" strike="noStrike" cap="none" normalizeH="0" baseline="0" dirty="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en-US" altLang="ja-JP" dirty="0" smtClean="0"/>
              <a:t>1.3TtonCO</a:t>
            </a:r>
            <a:r>
              <a:rPr lang="en-US" altLang="ja-JP" sz="2000" dirty="0" smtClean="0"/>
              <a:t>2</a:t>
            </a:r>
            <a:endParaRPr lang="en-US" altLang="ja-JP" dirty="0" smtClean="0"/>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Tahoma" pitchFamily="34" charset="0"/>
                <a:ea typeface="ＭＳ Ｐゴシック" pitchFamily="50" charset="-128"/>
              </a:rPr>
              <a:t>すで</a:t>
            </a: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に</a:t>
            </a:r>
            <a:r>
              <a:rPr kumimoji="1" lang="en-US" altLang="ja-JP" sz="2400" b="0" i="0" u="none" strike="noStrike" cap="none" normalizeH="0" baseline="0" dirty="0" smtClean="0">
                <a:ln>
                  <a:noFill/>
                </a:ln>
                <a:solidFill>
                  <a:schemeClr val="tx1"/>
                </a:solidFill>
                <a:effectLst/>
                <a:latin typeface="Tahoma" pitchFamily="34" charset="0"/>
                <a:ea typeface="ＭＳ Ｐゴシック" pitchFamily="50" charset="-128"/>
              </a:rPr>
              <a:t>0.2Tton</a:t>
            </a: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減少</a:t>
            </a:r>
            <a:endParaRPr kumimoji="1" lang="en-US" altLang="ja-JP" sz="2400" b="0" i="0" u="none" strike="noStrike" cap="none" normalizeH="0" baseline="0" dirty="0" smtClean="0">
              <a:ln>
                <a:noFill/>
              </a:ln>
              <a:solidFill>
                <a:schemeClr val="tx1"/>
              </a:solidFill>
              <a:effectLst/>
              <a:latin typeface="Tahoma" pitchFamily="34"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Tahoma" pitchFamily="34" charset="0"/>
                <a:ea typeface="ＭＳ Ｐゴシック" pitchFamily="50" charset="-128"/>
              </a:rPr>
              <a:t>そのため</a:t>
            </a:r>
            <a:r>
              <a:rPr kumimoji="1" lang="ja-JP" altLang="en-US" sz="2400" b="1" i="0" u="none" strike="noStrike" cap="none" normalizeH="0" baseline="0" dirty="0" smtClean="0">
                <a:ln>
                  <a:noFill/>
                </a:ln>
                <a:solidFill>
                  <a:schemeClr val="tx1"/>
                </a:solidFill>
                <a:effectLst/>
                <a:latin typeface="Tahoma" pitchFamily="34" charset="0"/>
                <a:ea typeface="ＭＳ Ｐゴシック" pitchFamily="50" charset="-128"/>
              </a:rPr>
              <a:t>≒</a:t>
            </a:r>
            <a:r>
              <a:rPr kumimoji="1" lang="en-US" altLang="ja-JP" sz="2400" i="0" u="none" strike="noStrike" cap="none" normalizeH="0" baseline="0" dirty="0" smtClean="0">
                <a:ln>
                  <a:noFill/>
                </a:ln>
                <a:solidFill>
                  <a:schemeClr val="tx1"/>
                </a:solidFill>
                <a:effectLst/>
                <a:latin typeface="Tahoma" pitchFamily="34" charset="0"/>
                <a:ea typeface="ＭＳ Ｐゴシック" pitchFamily="50" charset="-128"/>
              </a:rPr>
              <a:t>1</a:t>
            </a:r>
            <a:r>
              <a:rPr kumimoji="1" lang="ja-JP" altLang="en-US" sz="2400" b="1" i="0" u="none" strike="noStrike" cap="none" normalizeH="0" baseline="0" dirty="0" smtClean="0">
                <a:ln>
                  <a:noFill/>
                </a:ln>
                <a:solidFill>
                  <a:schemeClr val="tx1"/>
                </a:solidFill>
                <a:effectLst/>
                <a:latin typeface="Tahoma" pitchFamily="34" charset="0"/>
                <a:ea typeface="ＭＳ Ｐゴシック" pitchFamily="50" charset="-128"/>
              </a:rPr>
              <a:t>兆トン</a:t>
            </a:r>
            <a:endParaRPr kumimoji="1" lang="ja-JP" altLang="en-US" sz="2400" b="1" i="0" u="none" strike="noStrike" cap="none" normalizeH="0" baseline="0" dirty="0">
              <a:ln>
                <a:noFill/>
              </a:ln>
              <a:solidFill>
                <a:schemeClr val="tx1"/>
              </a:solidFill>
              <a:effectLst/>
              <a:latin typeface="Tahoma" pitchFamily="34" charset="0"/>
              <a:ea typeface="ＭＳ Ｐゴシック" pitchFamily="50" charset="-128"/>
            </a:endParaRPr>
          </a:p>
        </p:txBody>
      </p:sp>
      <p:cxnSp>
        <p:nvCxnSpPr>
          <p:cNvPr id="12" name="直線コネクタ 11"/>
          <p:cNvCxnSpPr/>
          <p:nvPr/>
        </p:nvCxnSpPr>
        <p:spPr bwMode="auto">
          <a:xfrm flipH="1" flipV="1">
            <a:off x="4001987" y="2137565"/>
            <a:ext cx="58563" cy="3994948"/>
          </a:xfrm>
          <a:prstGeom prst="line">
            <a:avLst/>
          </a:prstGeom>
          <a:noFill/>
          <a:ln w="19050" cap="flat" cmpd="sng" algn="ctr">
            <a:solidFill>
              <a:schemeClr val="accent5">
                <a:lumMod val="25000"/>
              </a:schemeClr>
            </a:solidFill>
            <a:prstDash val="solid"/>
            <a:round/>
            <a:headEnd type="none" w="med" len="med"/>
            <a:tailEnd type="arrow"/>
          </a:ln>
          <a:effectLst/>
        </p:spPr>
      </p:cxnSp>
      <p:sp>
        <p:nvSpPr>
          <p:cNvPr id="16" name="テキスト ボックス 15"/>
          <p:cNvSpPr txBox="1"/>
          <p:nvPr/>
        </p:nvSpPr>
        <p:spPr>
          <a:xfrm>
            <a:off x="3510124" y="6234063"/>
            <a:ext cx="1107996" cy="461665"/>
          </a:xfrm>
          <a:prstGeom prst="rect">
            <a:avLst/>
          </a:prstGeom>
          <a:noFill/>
        </p:spPr>
        <p:txBody>
          <a:bodyPr wrap="none" rtlCol="0">
            <a:spAutoFit/>
          </a:bodyPr>
          <a:lstStyle/>
          <a:p>
            <a:r>
              <a:rPr kumimoji="1" lang="ja-JP" altLang="en-US" dirty="0"/>
              <a:t>現時点</a:t>
            </a:r>
          </a:p>
        </p:txBody>
      </p:sp>
      <p:grpSp>
        <p:nvGrpSpPr>
          <p:cNvPr id="17" name="グループ化 16"/>
          <p:cNvGrpSpPr/>
          <p:nvPr/>
        </p:nvGrpSpPr>
        <p:grpSpPr>
          <a:xfrm>
            <a:off x="299536" y="673319"/>
            <a:ext cx="8568952" cy="72008"/>
            <a:chOff x="969132" y="3140011"/>
            <a:chExt cx="9074564" cy="72008"/>
          </a:xfrm>
        </p:grpSpPr>
        <p:sp>
          <p:nvSpPr>
            <p:cNvPr id="18" name="正方形/長方形 17"/>
            <p:cNvSpPr/>
            <p:nvPr/>
          </p:nvSpPr>
          <p:spPr>
            <a:xfrm>
              <a:off x="969132" y="3140011"/>
              <a:ext cx="15121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19" name="正方形/長方形 18"/>
            <p:cNvSpPr/>
            <p:nvPr/>
          </p:nvSpPr>
          <p:spPr>
            <a:xfrm>
              <a:off x="2481300" y="3140011"/>
              <a:ext cx="1512168" cy="7200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0" name="正方形/長方形 19"/>
            <p:cNvSpPr/>
            <p:nvPr/>
          </p:nvSpPr>
          <p:spPr>
            <a:xfrm>
              <a:off x="3993468" y="3140011"/>
              <a:ext cx="1512168"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1" name="正方形/長方形 20"/>
            <p:cNvSpPr/>
            <p:nvPr/>
          </p:nvSpPr>
          <p:spPr>
            <a:xfrm>
              <a:off x="5505636" y="3140011"/>
              <a:ext cx="1512168" cy="7200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2" name="正方形/長方形 21"/>
            <p:cNvSpPr/>
            <p:nvPr/>
          </p:nvSpPr>
          <p:spPr>
            <a:xfrm>
              <a:off x="7017804" y="3140011"/>
              <a:ext cx="1512168" cy="72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23" name="正方形/長方形 22"/>
            <p:cNvSpPr/>
            <p:nvPr/>
          </p:nvSpPr>
          <p:spPr>
            <a:xfrm>
              <a:off x="8531528" y="3140011"/>
              <a:ext cx="1512168" cy="72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grpSp>
    </p:spTree>
    <p:extLst>
      <p:ext uri="{BB962C8B-B14F-4D97-AF65-F5344CB8AC3E}">
        <p14:creationId xmlns:p14="http://schemas.microsoft.com/office/powerpoint/2010/main" val="266811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rgbClr val="FF0000"/>
          </a:solidFill>
          <a:prstDash val="solid"/>
          <a:round/>
          <a:headEnd type="none" w="med" len="med"/>
          <a:tailEnd type="none" w="med" len="med"/>
        </a:ln>
        <a:effectLst/>
      </a:spPr>
      <a:bodyPr vert="horz" wrap="none" lIns="91440" tIns="45720" rIns="9144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noFill/>
        <a:ln w="19050" cap="flat" cmpd="sng" algn="ctr">
          <a:solidFill>
            <a:schemeClr val="accent5">
              <a:lumMod val="25000"/>
            </a:schemeClr>
          </a:solidFill>
          <a:prstDash val="solid"/>
          <a:round/>
          <a:headEnd type="none" w="med" len="med"/>
          <a:tailEnd type="arrow"/>
        </a:ln>
        <a:effectLst/>
      </a:spPr>
      <a:body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13974</TotalTime>
  <Words>1561</Words>
  <Application>Microsoft Office PowerPoint</Application>
  <PresentationFormat>画面に合わせる (4:3)</PresentationFormat>
  <Paragraphs>200</Paragraphs>
  <Slides>22</Slides>
  <Notes>4</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Blends</vt:lpstr>
      <vt:lpstr>持続可能性とは何かーどう取り組むか パリ協定とSDGs（持続可能な開発目標）への対応</vt:lpstr>
      <vt:lpstr>パリ協定の一つの大原則と ３つの要求事項</vt:lpstr>
      <vt:lpstr>PowerPoint プレゼンテーション</vt:lpstr>
      <vt:lpstr>PowerPoint プレゼンテーション</vt:lpstr>
      <vt:lpstr>海面上昇と異常気象による環境難民問題 　２．５℃上昇で始まる（？）７ｍの海面上昇 ＝「不正義」だからゴールには不適切</vt:lpstr>
      <vt:lpstr>化石燃料燃焼による二酸化炭素排出量</vt:lpstr>
      <vt:lpstr>PowerPoint プレゼンテーション</vt:lpstr>
      <vt:lpstr>CO2排出量/年　MtonｰC/Year 　　世界全体　　　　　　　　　工業国とその他</vt:lpstr>
      <vt:lpstr>CO2排出量/年　MtonｰC/Year 　　世界全体　　　　　　　　　工業国とその他</vt:lpstr>
      <vt:lpstr>PowerPoint プレゼンテーション</vt:lpstr>
      <vt:lpstr>持続性のピラミッド　その変遷</vt:lpstr>
      <vt:lpstr>環境問題の歴史</vt:lpstr>
      <vt:lpstr>PowerPoint プレゼンテーション</vt:lpstr>
      <vt:lpstr>PowerPoint プレゼンテーション</vt:lpstr>
      <vt:lpstr>PowerPoint プレゼンテーション</vt:lpstr>
      <vt:lpstr>Olympic　10000ｍトラック競技で</vt:lpstr>
      <vt:lpstr>英語では“Goal”が日本では“目標”　なぜ？</vt:lpstr>
      <vt:lpstr>個別の目標に対する取組み　６．水を例に</vt:lpstr>
      <vt:lpstr>例として、目標 6. 『すべての人々の水と衛生の利用可能性と持続可能な管理を確保する』を考える </vt:lpstr>
      <vt:lpstr>目標 6. すべての人々の水と衛生の利用可能性と持続可能な管理を確保する </vt:lpstr>
      <vt:lpstr>目標 6. すべての人々の水と衛生の利用可能性と持続可能な管理を確保する</vt:lpstr>
      <vt:lpstr>気候変動との関連を考える例えば もしも、今世紀末の温度上昇が２．５℃を超したら、使える水はどうなるか？</vt:lpstr>
    </vt:vector>
  </TitlesOfParts>
  <Company>IIS, 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地球の限界と資源循環の未来像 ＠全国エコタウン会議</dc:title>
  <dc:creator>I.YASUI</dc:creator>
  <cp:lastModifiedBy>IY</cp:lastModifiedBy>
  <cp:revision>9228</cp:revision>
  <cp:lastPrinted>2016-03-02T01:47:07Z</cp:lastPrinted>
  <dcterms:created xsi:type="dcterms:W3CDTF">1998-06-10T07:02:56Z</dcterms:created>
  <dcterms:modified xsi:type="dcterms:W3CDTF">2016-12-24T01:48:51Z</dcterms:modified>
</cp:coreProperties>
</file>