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9"/>
  </p:notesMasterIdLst>
  <p:handoutMasterIdLst>
    <p:handoutMasterId r:id="rId100"/>
  </p:handoutMasterIdLst>
  <p:sldIdLst>
    <p:sldId id="2353" r:id="rId2"/>
    <p:sldId id="2803" r:id="rId3"/>
    <p:sldId id="2805" r:id="rId4"/>
    <p:sldId id="2825" r:id="rId5"/>
    <p:sldId id="2826" r:id="rId6"/>
    <p:sldId id="2884" r:id="rId7"/>
    <p:sldId id="2681" r:id="rId8"/>
    <p:sldId id="2684" r:id="rId9"/>
    <p:sldId id="2840" r:id="rId10"/>
    <p:sldId id="2841" r:id="rId11"/>
    <p:sldId id="2842" r:id="rId12"/>
    <p:sldId id="2843" r:id="rId13"/>
    <p:sldId id="2844" r:id="rId14"/>
    <p:sldId id="2845" r:id="rId15"/>
    <p:sldId id="2846" r:id="rId16"/>
    <p:sldId id="2847" r:id="rId17"/>
    <p:sldId id="2848" r:id="rId18"/>
    <p:sldId id="2849" r:id="rId19"/>
    <p:sldId id="2850" r:id="rId20"/>
    <p:sldId id="2851" r:id="rId21"/>
    <p:sldId id="2852" r:id="rId22"/>
    <p:sldId id="2853" r:id="rId23"/>
    <p:sldId id="2885" r:id="rId24"/>
    <p:sldId id="2769" r:id="rId25"/>
    <p:sldId id="2770" r:id="rId26"/>
    <p:sldId id="2771" r:id="rId27"/>
    <p:sldId id="2806" r:id="rId28"/>
    <p:sldId id="2773" r:id="rId29"/>
    <p:sldId id="2774" r:id="rId30"/>
    <p:sldId id="2776" r:id="rId31"/>
    <p:sldId id="2871" r:id="rId32"/>
    <p:sldId id="2872" r:id="rId33"/>
    <p:sldId id="2777" r:id="rId34"/>
    <p:sldId id="2778" r:id="rId35"/>
    <p:sldId id="2808" r:id="rId36"/>
    <p:sldId id="2809" r:id="rId37"/>
    <p:sldId id="2813" r:id="rId38"/>
    <p:sldId id="2781" r:id="rId39"/>
    <p:sldId id="2782" r:id="rId40"/>
    <p:sldId id="2785" r:id="rId41"/>
    <p:sldId id="2786" r:id="rId42"/>
    <p:sldId id="2792" r:id="rId43"/>
    <p:sldId id="2793" r:id="rId44"/>
    <p:sldId id="2794" r:id="rId45"/>
    <p:sldId id="2795" r:id="rId46"/>
    <p:sldId id="2796" r:id="rId47"/>
    <p:sldId id="2797" r:id="rId48"/>
    <p:sldId id="2798" r:id="rId49"/>
    <p:sldId id="2799" r:id="rId50"/>
    <p:sldId id="2873" r:id="rId51"/>
    <p:sldId id="2886" r:id="rId52"/>
    <p:sldId id="2854" r:id="rId53"/>
    <p:sldId id="2646" r:id="rId54"/>
    <p:sldId id="2855" r:id="rId55"/>
    <p:sldId id="2856" r:id="rId56"/>
    <p:sldId id="2857" r:id="rId57"/>
    <p:sldId id="2887" r:id="rId58"/>
    <p:sldId id="2814" r:id="rId59"/>
    <p:sldId id="2815" r:id="rId60"/>
    <p:sldId id="2817" r:id="rId61"/>
    <p:sldId id="2818" r:id="rId62"/>
    <p:sldId id="2819" r:id="rId63"/>
    <p:sldId id="2820" r:id="rId64"/>
    <p:sldId id="2881" r:id="rId65"/>
    <p:sldId id="2882" r:id="rId66"/>
    <p:sldId id="2883" r:id="rId67"/>
    <p:sldId id="2858" r:id="rId68"/>
    <p:sldId id="2888" r:id="rId69"/>
    <p:sldId id="2613" r:id="rId70"/>
    <p:sldId id="2863" r:id="rId71"/>
    <p:sldId id="2864" r:id="rId72"/>
    <p:sldId id="2865" r:id="rId73"/>
    <p:sldId id="2829" r:id="rId74"/>
    <p:sldId id="2866" r:id="rId75"/>
    <p:sldId id="2830" r:id="rId76"/>
    <p:sldId id="2831" r:id="rId77"/>
    <p:sldId id="2832" r:id="rId78"/>
    <p:sldId id="2833" r:id="rId79"/>
    <p:sldId id="2834" r:id="rId80"/>
    <p:sldId id="2723" r:id="rId81"/>
    <p:sldId id="2726" r:id="rId82"/>
    <p:sldId id="2867" r:id="rId83"/>
    <p:sldId id="2734" r:id="rId84"/>
    <p:sldId id="2735" r:id="rId85"/>
    <p:sldId id="2736" r:id="rId86"/>
    <p:sldId id="2727" r:id="rId87"/>
    <p:sldId id="2737" r:id="rId88"/>
    <p:sldId id="2738" r:id="rId89"/>
    <p:sldId id="2739" r:id="rId90"/>
    <p:sldId id="2740" r:id="rId91"/>
    <p:sldId id="2859" r:id="rId92"/>
    <p:sldId id="2870" r:id="rId93"/>
    <p:sldId id="2889" r:id="rId94"/>
    <p:sldId id="2860" r:id="rId95"/>
    <p:sldId id="2861" r:id="rId96"/>
    <p:sldId id="2862" r:id="rId97"/>
    <p:sldId id="2709" r:id="rId98"/>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E7C5A3"/>
    <a:srgbClr val="EEF1DF"/>
    <a:srgbClr val="DECDB4"/>
    <a:srgbClr val="C795B5"/>
    <a:srgbClr val="FF6699"/>
    <a:srgbClr val="A6C488"/>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9905" autoAdjust="0"/>
  </p:normalViewPr>
  <p:slideViewPr>
    <p:cSldViewPr snapToGrid="0">
      <p:cViewPr varScale="1">
        <p:scale>
          <a:sx n="73" d="100"/>
          <a:sy n="73" d="100"/>
        </p:scale>
        <p:origin x="-102"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Y\Documents\&#23478;&#24237;&#20869;&#30446;&#30340;&#21029;&#12456;&#12493;&#12523;&#12462;&#1254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txPr>
              <a:bodyPr/>
              <a:lstStyle/>
              <a:p>
                <a:pPr>
                  <a:defRPr sz="2800"/>
                </a:pPr>
                <a:endParaRPr lang="ja-JP"/>
              </a:p>
            </c:txPr>
            <c:showLegendKey val="0"/>
            <c:showVal val="0"/>
            <c:showCatName val="1"/>
            <c:showSerName val="0"/>
            <c:showPercent val="1"/>
            <c:showBubbleSize val="0"/>
            <c:showLeaderLines val="1"/>
          </c:dLbls>
          <c:cat>
            <c:strRef>
              <c:f>[家庭内目的別エネルギー.xls]Sheet1!$A$1:$A$5</c:f>
              <c:strCache>
                <c:ptCount val="5"/>
                <c:pt idx="0">
                  <c:v>給湯</c:v>
                </c:pt>
                <c:pt idx="1">
                  <c:v>照明・家電</c:v>
                </c:pt>
                <c:pt idx="2">
                  <c:v>暖房</c:v>
                </c:pt>
                <c:pt idx="3">
                  <c:v>厨房</c:v>
                </c:pt>
                <c:pt idx="4">
                  <c:v>冷房</c:v>
                </c:pt>
              </c:strCache>
            </c:strRef>
          </c:cat>
          <c:val>
            <c:numRef>
              <c:f>[家庭内目的別エネルギー.xls]Sheet1!$B$1:$B$5</c:f>
              <c:numCache>
                <c:formatCode>General</c:formatCode>
                <c:ptCount val="5"/>
                <c:pt idx="0">
                  <c:v>34</c:v>
                </c:pt>
                <c:pt idx="1">
                  <c:v>31</c:v>
                </c:pt>
                <c:pt idx="2">
                  <c:v>24</c:v>
                </c:pt>
                <c:pt idx="3">
                  <c:v>9</c:v>
                </c:pt>
                <c:pt idx="4">
                  <c:v>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75" y="-17463"/>
            <a:ext cx="2947988" cy="534988"/>
          </a:xfrm>
          <a:prstGeom prst="rect">
            <a:avLst/>
          </a:prstGeom>
          <a:noFill/>
          <a:ln w="9525">
            <a:noFill/>
            <a:miter lim="800000"/>
            <a:headEnd/>
            <a:tailEnd/>
          </a:ln>
          <a:effectLst/>
        </p:spPr>
        <p:txBody>
          <a:bodyPr vert="horz" wrap="square" lIns="19009" tIns="0" rIns="19009" bIns="0" numCol="1" anchor="t" anchorCtr="0" compatLnSpc="1">
            <a:prstTxWarp prst="textNoShape">
              <a:avLst/>
            </a:prstTxWarp>
          </a:bodyPr>
          <a:lstStyle>
            <a:lvl1pPr algn="l" defTabSz="760413">
              <a:defRPr sz="1000" i="1">
                <a:latin typeface="Times New Roman" pitchFamily="18" charset="0"/>
                <a:ea typeface="ＭＳ Ｐゴシック" pitchFamily="50" charset="-128"/>
              </a:defRPr>
            </a:lvl1pPr>
          </a:lstStyle>
          <a:p>
            <a:pPr>
              <a:defRPr/>
            </a:pPr>
            <a:endParaRPr lang="en-US" altLang="ja-JP"/>
          </a:p>
        </p:txBody>
      </p:sp>
      <p:sp>
        <p:nvSpPr>
          <p:cNvPr id="4099" name="Rectangle 3"/>
          <p:cNvSpPr>
            <a:spLocks noGrp="1" noChangeArrowheads="1"/>
          </p:cNvSpPr>
          <p:nvPr>
            <p:ph type="dt" sz="quarter" idx="1"/>
          </p:nvPr>
        </p:nvSpPr>
        <p:spPr bwMode="auto">
          <a:xfrm>
            <a:off x="3894138" y="-17463"/>
            <a:ext cx="2947987" cy="534988"/>
          </a:xfrm>
          <a:prstGeom prst="rect">
            <a:avLst/>
          </a:prstGeom>
          <a:noFill/>
          <a:ln w="9525">
            <a:noFill/>
            <a:miter lim="800000"/>
            <a:headEnd/>
            <a:tailEnd/>
          </a:ln>
          <a:effectLst/>
        </p:spPr>
        <p:txBody>
          <a:bodyPr vert="horz" wrap="square" lIns="19009" tIns="0" rIns="19009" bIns="0" numCol="1" anchor="t" anchorCtr="0" compatLnSpc="1">
            <a:prstTxWarp prst="textNoShape">
              <a:avLst/>
            </a:prstTxWarp>
          </a:bodyPr>
          <a:lstStyle>
            <a:lvl1pPr algn="r" defTabSz="760413">
              <a:defRPr sz="1000" i="1">
                <a:latin typeface="Times New Roman" pitchFamily="18" charset="0"/>
                <a:ea typeface="ＭＳ Ｐゴシック" pitchFamily="50" charset="-128"/>
              </a:defRPr>
            </a:lvl1pPr>
          </a:lstStyle>
          <a:p>
            <a:pPr>
              <a:defRPr/>
            </a:pPr>
            <a:endParaRPr lang="en-US" altLang="ja-JP"/>
          </a:p>
        </p:txBody>
      </p:sp>
      <p:sp>
        <p:nvSpPr>
          <p:cNvPr id="4100" name="Rectangle 4"/>
          <p:cNvSpPr>
            <a:spLocks noGrp="1" noChangeArrowheads="1"/>
          </p:cNvSpPr>
          <p:nvPr>
            <p:ph type="ftr" sz="quarter" idx="2"/>
          </p:nvPr>
        </p:nvSpPr>
        <p:spPr bwMode="auto">
          <a:xfrm>
            <a:off x="15875" y="9428163"/>
            <a:ext cx="2947988" cy="534987"/>
          </a:xfrm>
          <a:prstGeom prst="rect">
            <a:avLst/>
          </a:prstGeom>
          <a:noFill/>
          <a:ln w="9525">
            <a:noFill/>
            <a:miter lim="800000"/>
            <a:headEnd/>
            <a:tailEnd/>
          </a:ln>
          <a:effectLst/>
        </p:spPr>
        <p:txBody>
          <a:bodyPr vert="horz" wrap="square" lIns="19009" tIns="0" rIns="19009" bIns="0" numCol="1" anchor="b" anchorCtr="0" compatLnSpc="1">
            <a:prstTxWarp prst="textNoShape">
              <a:avLst/>
            </a:prstTxWarp>
          </a:bodyPr>
          <a:lstStyle>
            <a:lvl1pPr algn="l" defTabSz="760413">
              <a:defRPr sz="1000" i="1">
                <a:latin typeface="Times New Roman" pitchFamily="18" charset="0"/>
                <a:ea typeface="ＭＳ Ｐゴシック" pitchFamily="50" charset="-128"/>
              </a:defRPr>
            </a:lvl1pPr>
          </a:lstStyle>
          <a:p>
            <a:pPr>
              <a:defRPr/>
            </a:pPr>
            <a:endParaRPr lang="en-US" altLang="ja-JP"/>
          </a:p>
        </p:txBody>
      </p:sp>
      <p:sp>
        <p:nvSpPr>
          <p:cNvPr id="4101" name="Rectangle 5"/>
          <p:cNvSpPr>
            <a:spLocks noGrp="1" noChangeArrowheads="1"/>
          </p:cNvSpPr>
          <p:nvPr>
            <p:ph type="sldNum" sz="quarter" idx="3"/>
          </p:nvPr>
        </p:nvSpPr>
        <p:spPr bwMode="auto">
          <a:xfrm>
            <a:off x="3894138" y="9428163"/>
            <a:ext cx="2947987" cy="534987"/>
          </a:xfrm>
          <a:prstGeom prst="rect">
            <a:avLst/>
          </a:prstGeom>
          <a:noFill/>
          <a:ln w="9525">
            <a:noFill/>
            <a:miter lim="800000"/>
            <a:headEnd/>
            <a:tailEnd/>
          </a:ln>
          <a:effectLst/>
        </p:spPr>
        <p:txBody>
          <a:bodyPr vert="horz" wrap="square" lIns="19009" tIns="0" rIns="19009" bIns="0" numCol="1" anchor="b" anchorCtr="0" compatLnSpc="1">
            <a:prstTxWarp prst="textNoShape">
              <a:avLst/>
            </a:prstTxWarp>
          </a:bodyPr>
          <a:lstStyle>
            <a:lvl1pPr algn="r" defTabSz="760413">
              <a:defRPr sz="1000" i="1">
                <a:latin typeface="Times New Roman" pitchFamily="18" charset="0"/>
                <a:ea typeface="ＭＳ Ｐゴシック" pitchFamily="50" charset="-128"/>
              </a:defRPr>
            </a:lvl1pPr>
          </a:lstStyle>
          <a:p>
            <a:pPr>
              <a:defRPr/>
            </a:pPr>
            <a:fld id="{F11BF14E-B953-46A5-9721-7E49B5592028}" type="slidenum">
              <a:rPr lang="en-US" altLang="ja-JP"/>
              <a:pPr>
                <a:defRPr/>
              </a:pPr>
              <a:t>‹#›</a:t>
            </a:fld>
            <a:endParaRPr lang="en-US" altLang="ja-JP"/>
          </a:p>
        </p:txBody>
      </p:sp>
    </p:spTree>
    <p:extLst>
      <p:ext uri="{BB962C8B-B14F-4D97-AF65-F5344CB8AC3E}">
        <p14:creationId xmlns:p14="http://schemas.microsoft.com/office/powerpoint/2010/main" val="348505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9674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4" rIns="91069" bIns="45534"/>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p:cNvSpPr>
          <p:nvPr>
            <p:ph type="sldImg"/>
          </p:nvPr>
        </p:nvSpPr>
        <p:spPr bwMode="auto">
          <a:xfrm>
            <a:off x="942975" y="746125"/>
            <a:ext cx="4972050" cy="3729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3427"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4" rIns="91069" bIns="45534"/>
          <a:lstStyle/>
          <a:p>
            <a:endParaRPr lang="ja-JP" altLang="en-US" smtClean="0"/>
          </a:p>
        </p:txBody>
      </p:sp>
      <p:sp>
        <p:nvSpPr>
          <p:cNvPr id="103428" name="スライド番号プレースホルダ 3"/>
          <p:cNvSpPr>
            <a:spLocks noGrp="1"/>
          </p:cNvSpPr>
          <p:nvPr>
            <p:ph type="sldNum" sz="quarter" idx="4294967295"/>
          </p:nvPr>
        </p:nvSpPr>
        <p:spPr bwMode="auto">
          <a:xfrm>
            <a:off x="3884613" y="9447213"/>
            <a:ext cx="29718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4" rIns="91069" bIns="45534"/>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1CE3BED6-26D1-4B9E-A30F-9195AB637044}" type="slidenum">
              <a:rPr lang="ja-JP" altLang="en-US"/>
              <a:pPr eaLnBrk="1" hangingPunct="1"/>
              <a:t>37</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ノート プレースホルダ 2"/>
          <p:cNvSpPr>
            <a:spLocks noGrp="1"/>
          </p:cNvSpPr>
          <p:nvPr>
            <p:ph type="body" idx="1"/>
          </p:nvPr>
        </p:nvSpPr>
        <p:spPr bwMode="auto">
          <a:xfrm>
            <a:off x="685800" y="4722813"/>
            <a:ext cx="5486400" cy="4476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2" tIns="46251" rIns="92502" bIns="46251"/>
          <a:lstStyle/>
          <a:p>
            <a:endParaRPr lang="ja-JP" altLang="en-US" smtClean="0"/>
          </a:p>
        </p:txBody>
      </p:sp>
      <p:sp>
        <p:nvSpPr>
          <p:cNvPr id="112644" name="スライド番号プレースホルダ 3"/>
          <p:cNvSpPr>
            <a:spLocks noGrp="1"/>
          </p:cNvSpPr>
          <p:nvPr>
            <p:ph type="sldNum" sz="quarter" idx="4294967295"/>
          </p:nvPr>
        </p:nvSpPr>
        <p:spPr bwMode="auto">
          <a:xfrm>
            <a:off x="3884613" y="9447213"/>
            <a:ext cx="29718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2" tIns="46251" rIns="92502" bIns="46251"/>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293E86E7-29AC-469E-BA82-CBC63B251B49}" type="slidenum">
              <a:rPr lang="ja-JP" altLang="en-US" sz="1200"/>
              <a:pPr eaLnBrk="1" hangingPunct="1"/>
              <a:t>47</a:t>
            </a:fld>
            <a:endParaRPr lang="ja-JP"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463" y="9447401"/>
            <a:ext cx="2972004" cy="49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7" tIns="48009" rIns="96017" bIns="48009"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A20D3C5D-8B3A-4CA3-8430-F54C0712FCE3}" type="slidenum">
              <a:rPr lang="en-US" altLang="ja-JP" sz="1300">
                <a:solidFill>
                  <a:srgbClr val="000000"/>
                </a:solidFill>
              </a:rPr>
              <a:pPr algn="r" eaLnBrk="1" hangingPunct="1"/>
              <a:t>52</a:t>
            </a:fld>
            <a:endParaRPr lang="en-US" altLang="ja-JP" sz="1300">
              <a:solidFill>
                <a:srgbClr val="000000"/>
              </a:solidFill>
            </a:endParaRPr>
          </a:p>
        </p:txBody>
      </p:sp>
      <p:sp>
        <p:nvSpPr>
          <p:cNvPr id="50179" name="Rectangle 7"/>
          <p:cNvSpPr txBox="1">
            <a:spLocks noGrp="1" noChangeArrowheads="1"/>
          </p:cNvSpPr>
          <p:nvPr/>
        </p:nvSpPr>
        <p:spPr bwMode="auto">
          <a:xfrm>
            <a:off x="3884463" y="9447401"/>
            <a:ext cx="2972004" cy="49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7" tIns="48009" rIns="96017" bIns="48009"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50169273-E081-4B21-9CF5-8A2ACC4F7A01}" type="slidenum">
              <a:rPr lang="en-US" altLang="ja-JP" sz="1300">
                <a:solidFill>
                  <a:srgbClr val="000000"/>
                </a:solidFill>
              </a:rPr>
              <a:pPr algn="r" eaLnBrk="1" hangingPunct="1"/>
              <a:t>52</a:t>
            </a:fld>
            <a:endParaRPr lang="en-US" altLang="ja-JP" sz="1300">
              <a:solidFill>
                <a:srgbClr val="000000"/>
              </a:solidFill>
            </a:endParaRPr>
          </a:p>
        </p:txBody>
      </p:sp>
      <p:sp>
        <p:nvSpPr>
          <p:cNvPr id="50180" name="Rectangle 7"/>
          <p:cNvSpPr txBox="1">
            <a:spLocks noGrp="1" noChangeArrowheads="1"/>
          </p:cNvSpPr>
          <p:nvPr/>
        </p:nvSpPr>
        <p:spPr bwMode="auto">
          <a:xfrm>
            <a:off x="3884463" y="9447401"/>
            <a:ext cx="2972004" cy="49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7" tIns="48009" rIns="96017" bIns="48009"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720ED6BD-7396-48AC-B51D-CFB79E225A57}" type="slidenum">
              <a:rPr lang="en-US" altLang="ja-JP" sz="1300">
                <a:solidFill>
                  <a:srgbClr val="000000"/>
                </a:solidFill>
              </a:rPr>
              <a:pPr algn="r" eaLnBrk="1" hangingPunct="1"/>
              <a:t>52</a:t>
            </a:fld>
            <a:endParaRPr lang="en-US" altLang="ja-JP" sz="1300">
              <a:solidFill>
                <a:srgbClr val="000000"/>
              </a:solidFill>
            </a:endParaRPr>
          </a:p>
        </p:txBody>
      </p:sp>
      <p:sp>
        <p:nvSpPr>
          <p:cNvPr id="50181" name="Rectangle 2"/>
          <p:cNvSpPr>
            <a:spLocks noGrp="1" noRot="1" noChangeAspect="1" noChangeArrowheads="1" noTextEdit="1"/>
          </p:cNvSpPr>
          <p:nvPr>
            <p:ph type="sldImg"/>
          </p:nvPr>
        </p:nvSpPr>
        <p:spPr bwMode="auto">
          <a:xfrm>
            <a:off x="944563"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2" name="Rectangle 3"/>
          <p:cNvSpPr>
            <a:spLocks noGrp="1" noChangeArrowheads="1"/>
          </p:cNvSpPr>
          <p:nvPr>
            <p:ph type="body" idx="1"/>
          </p:nvPr>
        </p:nvSpPr>
        <p:spPr bwMode="auto">
          <a:xfrm>
            <a:off x="685494" y="4723700"/>
            <a:ext cx="5487013" cy="447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42" tIns="44321" rIns="88642" bIns="44321" numCol="1" anchor="t" anchorCtr="0" compatLnSpc="1">
            <a:prstTxWarp prst="textNoShape">
              <a:avLst/>
            </a:prstTxWarp>
          </a:bodyPr>
          <a:lstStyle/>
          <a:p>
            <a:pPr eaLnBrk="1" hangingPunct="1"/>
            <a:endParaRPr lang="ja-JP" altLang="ja-JP"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bwMode="auto">
          <a:xfrm>
            <a:off x="942975" y="744538"/>
            <a:ext cx="4972050" cy="372903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p:cNvSpPr>
            <a:spLocks noGrp="1"/>
          </p:cNvSpPr>
          <p:nvPr>
            <p:ph type="body" idx="1"/>
          </p:nvPr>
        </p:nvSpPr>
        <p:spPr bwMode="auto">
          <a:xfrm>
            <a:off x="685800" y="4722813"/>
            <a:ext cx="5486400" cy="4478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xfrm>
            <a:off x="685494" y="4723700"/>
            <a:ext cx="5487013" cy="447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42" tIns="44321" rIns="88642" bIns="44321" numCol="1" anchor="t" anchorCtr="0" compatLnSpc="1">
            <a:prstTxWarp prst="textNoShape">
              <a:avLst/>
            </a:prstTxWarp>
          </a:bodyPr>
          <a:lstStyle/>
          <a:p>
            <a:endParaRPr lang="en-US" altLang="ja-JP"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xfrm>
            <a:off x="3884463" y="9447401"/>
            <a:ext cx="2972004" cy="496744"/>
          </a:xfrm>
          <a:prstGeom prst="rect">
            <a:avLst/>
          </a:prstGeom>
        </p:spPr>
        <p:txBody>
          <a:bodyPr lIns="88642" tIns="44321" rIns="88642" bIns="44321"/>
          <a:lstStyle/>
          <a:p>
            <a:pPr>
              <a:defRPr/>
            </a:pPr>
            <a:fld id="{041E9800-23D4-4E8F-9F46-87423EF729E1}" type="slidenum">
              <a:rPr lang="en-US" altLang="ja-JP" smtClean="0">
                <a:latin typeface="Arial" pitchFamily="34" charset="0"/>
              </a:rPr>
              <a:pPr>
                <a:defRPr/>
              </a:pPr>
              <a:t>55</a:t>
            </a:fld>
            <a:endParaRPr lang="en-US" altLang="ja-JP" smtClean="0">
              <a:latin typeface="Arial" pitchFamily="34" charset="0"/>
            </a:endParaRPr>
          </a:p>
        </p:txBody>
      </p:sp>
      <p:sp>
        <p:nvSpPr>
          <p:cNvPr id="53251" name="Rectangle 2"/>
          <p:cNvSpPr>
            <a:spLocks noGrp="1" noRot="1" noChangeAspect="1" noChangeArrowheads="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685494" y="4723700"/>
            <a:ext cx="5487013" cy="447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42" tIns="44321" rIns="88642" bIns="44321" numCol="1" anchor="t" anchorCtr="0" compatLnSpc="1">
            <a:prstTxWarp prst="textNoShape">
              <a:avLst/>
            </a:prstTxWarp>
          </a:bodyPr>
          <a:lstStyle/>
          <a:p>
            <a:pPr eaLnBrk="1" hangingPunct="1"/>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
        <p:nvSpPr>
          <p:cNvPr id="117764" name="スライド番号プレースホルダ 3"/>
          <p:cNvSpPr>
            <a:spLocks noGrp="1"/>
          </p:cNvSpPr>
          <p:nvPr>
            <p:ph type="sldNum" sz="quarter" idx="4294967295"/>
          </p:nvPr>
        </p:nvSpPr>
        <p:spPr bwMode="auto">
          <a:xfrm>
            <a:off x="3884613" y="9447213"/>
            <a:ext cx="29718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C0890195-C6FC-4542-9E02-54260BADF7D1}" type="slidenum">
              <a:rPr lang="ja-JP" altLang="en-US" sz="1200"/>
              <a:pPr eaLnBrk="1" hangingPunct="1"/>
              <a:t>60</a:t>
            </a:fld>
            <a:endParaRPr lang="ja-JP"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bwMode="auto">
          <a:xfrm>
            <a:off x="944563" y="747713"/>
            <a:ext cx="4968875" cy="3727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ノート プレースホルダ 2"/>
          <p:cNvSpPr>
            <a:spLocks noGrp="1"/>
          </p:cNvSpPr>
          <p:nvPr>
            <p:ph type="body" idx="1"/>
          </p:nvPr>
        </p:nvSpPr>
        <p:spPr bwMode="auto">
          <a:xfrm>
            <a:off x="685800" y="4724400"/>
            <a:ext cx="5486400" cy="4473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30" tIns="44115" rIns="88230" bIns="44115"/>
          <a:lstStyle/>
          <a:p>
            <a:endParaRPr lang="ja-JP" altLang="en-US" smtClean="0"/>
          </a:p>
        </p:txBody>
      </p:sp>
      <p:sp>
        <p:nvSpPr>
          <p:cNvPr id="119812" name="スライド番号プレースホルダ 3"/>
          <p:cNvSpPr>
            <a:spLocks noGrp="1"/>
          </p:cNvSpPr>
          <p:nvPr>
            <p:ph type="sldNum" sz="quarter" idx="4294967295"/>
          </p:nvPr>
        </p:nvSpPr>
        <p:spPr bwMode="auto">
          <a:xfrm>
            <a:off x="3884613" y="9447213"/>
            <a:ext cx="29718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30" tIns="44115" rIns="88230" bIns="44115"/>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A636278A-CA1F-4F99-B874-94B8B3276BB8}" type="slidenum">
              <a:rPr lang="ja-JP" altLang="en-US" sz="1200"/>
              <a:pPr eaLnBrk="1" hangingPunct="1"/>
              <a:t>62</a:t>
            </a:fld>
            <a:endParaRPr lang="ja-JP"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xfrm>
            <a:off x="942975" y="746125"/>
            <a:ext cx="4972050" cy="3729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4" rIns="90708" bIns="45354"/>
          <a:lstStyle/>
          <a:p>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p:cNvSpPr>
          <p:nvPr>
            <p:ph type="sldImg"/>
          </p:nvPr>
        </p:nvSpPr>
        <p:spPr bwMode="auto">
          <a:xfrm>
            <a:off x="944563" y="744538"/>
            <a:ext cx="4968875" cy="3727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ノート プレースホルダ 2"/>
          <p:cNvSpPr>
            <a:spLocks noGrp="1"/>
          </p:cNvSpPr>
          <p:nvPr>
            <p:ph type="body" idx="1"/>
          </p:nvPr>
        </p:nvSpPr>
        <p:spPr bwMode="auto">
          <a:xfrm>
            <a:off x="685800" y="4721225"/>
            <a:ext cx="5486400" cy="4479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xfrm>
            <a:off x="944563" y="746125"/>
            <a:ext cx="4968875" cy="3727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7" tIns="45528" rIns="91057" bIns="45528"/>
          <a:lstStyle/>
          <a:p>
            <a:pPr eaLnBrk="1" hangingPunct="1"/>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p:cNvSpPr>
          <p:nvPr>
            <p:ph type="sldImg"/>
          </p:nvPr>
        </p:nvSpPr>
        <p:spPr bwMode="auto">
          <a:xfrm>
            <a:off x="942975" y="744538"/>
            <a:ext cx="4972050" cy="37290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ノート プレースホルダ 2"/>
          <p:cNvSpPr>
            <a:spLocks noGrp="1"/>
          </p:cNvSpPr>
          <p:nvPr>
            <p:ph type="body" idx="1"/>
          </p:nvPr>
        </p:nvSpPr>
        <p:spPr bwMode="auto">
          <a:xfrm>
            <a:off x="685800" y="4722813"/>
            <a:ext cx="5486400" cy="4478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xfrm>
            <a:off x="942975" y="747713"/>
            <a:ext cx="4972050" cy="372903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ノート プレースホルダ 2"/>
          <p:cNvSpPr>
            <a:spLocks noGrp="1"/>
          </p:cNvSpPr>
          <p:nvPr>
            <p:ph type="body" idx="1"/>
          </p:nvPr>
        </p:nvSpPr>
        <p:spPr bwMode="auto">
          <a:xfrm>
            <a:off x="685800" y="4724400"/>
            <a:ext cx="5486400" cy="4473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32" tIns="44316" rIns="88632" bIns="44316"/>
          <a:lstStyle/>
          <a:p>
            <a:pPr eaLnBrk="1" hangingPunct="1">
              <a:spcBef>
                <a:spcPct val="0"/>
              </a:spcBef>
            </a:pPr>
            <a:r>
              <a:rPr lang="ja-JP" altLang="en-US" smtClean="0"/>
              <a:t>８割削減というのは昭和３０年代レベルということ。</a:t>
            </a:r>
            <a:endParaRPr lang="en-US" altLang="ja-JP" smtClean="0"/>
          </a:p>
          <a:p>
            <a:pPr eaLnBrk="1" hangingPunct="1">
              <a:spcBef>
                <a:spcPct val="0"/>
              </a:spcBef>
            </a:pPr>
            <a:r>
              <a:rPr lang="ja-JP" altLang="en-US" smtClean="0"/>
              <a:t>それは無理．．．暗くなるので、技術的には可能というスライドを追加すべきどうか。</a:t>
            </a:r>
            <a:endParaRPr lang="en-US" altLang="ja-JP" smtClean="0"/>
          </a:p>
          <a:p>
            <a:pPr eaLnBrk="1" hangingPunct="1">
              <a:spcBef>
                <a:spcPct val="0"/>
              </a:spcBef>
            </a:pPr>
            <a:r>
              <a:rPr lang="ja-JP" altLang="en-US" smtClean="0"/>
              <a:t>ここまでくると、温暖化の説明が多すぎ？</a:t>
            </a:r>
            <a:endParaRPr lang="en-US" altLang="ja-JP" smtClean="0"/>
          </a:p>
        </p:txBody>
      </p:sp>
      <p:sp>
        <p:nvSpPr>
          <p:cNvPr id="97284" name="スライド番号プレースホルダ 3"/>
          <p:cNvSpPr>
            <a:spLocks noGrp="1"/>
          </p:cNvSpPr>
          <p:nvPr>
            <p:ph type="sldNum" sz="quarter" idx="4294967295"/>
          </p:nvPr>
        </p:nvSpPr>
        <p:spPr bwMode="auto">
          <a:xfrm>
            <a:off x="3884613" y="9448800"/>
            <a:ext cx="2971800"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32" tIns="44316" rIns="88632" bIns="44316"/>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buClr>
                <a:schemeClr val="folHlink"/>
              </a:buClr>
              <a:buSzPct val="60000"/>
              <a:buFont typeface="Wingdings" pitchFamily="2" charset="2"/>
              <a:buChar char="n"/>
            </a:pPr>
            <a:fld id="{0E7D4A9B-DA21-4FED-9066-B8A8AC2AA11B}" type="slidenum">
              <a:rPr lang="ja-JP" altLang="en-US">
                <a:latin typeface="ＭＳ Ｐゴシック" pitchFamily="50" charset="-128"/>
              </a:rPr>
              <a:pPr>
                <a:buClr>
                  <a:schemeClr val="folHlink"/>
                </a:buClr>
                <a:buSzPct val="60000"/>
                <a:buFont typeface="Wingdings" pitchFamily="2" charset="2"/>
                <a:buChar char="n"/>
              </a:pPr>
              <a:t>25</a:t>
            </a:fld>
            <a:endParaRPr lang="en-US" altLang="ja-JP">
              <a:latin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xfrm>
            <a:off x="942975" y="747713"/>
            <a:ext cx="4972050" cy="372903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xfrm>
            <a:off x="685800" y="4724400"/>
            <a:ext cx="5486400" cy="4473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32" tIns="44316" rIns="88632" bIns="44316"/>
          <a:lstStyle/>
          <a:p>
            <a:pPr eaLnBrk="1" hangingPunct="1">
              <a:spcBef>
                <a:spcPct val="0"/>
              </a:spcBef>
            </a:pPr>
            <a:endParaRPr lang="en-US" altLang="ja-JP" smtClean="0"/>
          </a:p>
        </p:txBody>
      </p:sp>
      <p:sp>
        <p:nvSpPr>
          <p:cNvPr id="99332" name="スライド番号プレースホルダ 3"/>
          <p:cNvSpPr>
            <a:spLocks noGrp="1"/>
          </p:cNvSpPr>
          <p:nvPr>
            <p:ph type="sldNum" sz="quarter" idx="4294967295"/>
          </p:nvPr>
        </p:nvSpPr>
        <p:spPr bwMode="auto">
          <a:xfrm>
            <a:off x="3884613" y="9448800"/>
            <a:ext cx="2971800" cy="49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32" tIns="44316" rIns="88632" bIns="44316"/>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buClr>
                <a:schemeClr val="folHlink"/>
              </a:buClr>
              <a:buSzPct val="60000"/>
              <a:buFont typeface="Wingdings" pitchFamily="2" charset="2"/>
              <a:buChar char="n"/>
            </a:pPr>
            <a:fld id="{C120F985-C13E-4D19-9DB9-C6FCEC7D10CC}" type="slidenum">
              <a:rPr lang="ja-JP" altLang="en-US">
                <a:latin typeface="ＭＳ Ｐゴシック" pitchFamily="50" charset="-128"/>
              </a:rPr>
              <a:pPr>
                <a:buClr>
                  <a:schemeClr val="folHlink"/>
                </a:buClr>
                <a:buSzPct val="60000"/>
                <a:buFont typeface="Wingdings" pitchFamily="2" charset="2"/>
                <a:buChar char="n"/>
              </a:pPr>
              <a:t>26</a:t>
            </a:fld>
            <a:endParaRPr lang="en-US" altLang="ja-JP">
              <a:latin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p:cNvSpPr>
          <p:nvPr>
            <p:ph type="sldImg"/>
          </p:nvPr>
        </p:nvSpPr>
        <p:spPr bwMode="auto">
          <a:xfrm>
            <a:off x="941388" y="746125"/>
            <a:ext cx="4975225" cy="3730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8" tIns="46264" rIns="92528" bIns="46264"/>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p:cNvSpPr>
          <p:nvPr>
            <p:ph type="sldImg"/>
          </p:nvPr>
        </p:nvSpPr>
        <p:spPr bwMode="auto">
          <a:xfrm>
            <a:off x="942975" y="746125"/>
            <a:ext cx="4972050" cy="3729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xfrm>
            <a:off x="685800" y="4724400"/>
            <a:ext cx="5486400" cy="4475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67948" name="Rectangle 2060"/>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67949" name="Rectangle 2061"/>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4" name="Rectangle 206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p>
        </p:txBody>
      </p:sp>
      <p:sp>
        <p:nvSpPr>
          <p:cNvPr id="5" name="Rectangle 206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p>
        </p:txBody>
      </p:sp>
      <p:sp>
        <p:nvSpPr>
          <p:cNvPr id="6" name="Rectangle 206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23B973F-D0F6-447E-B85A-0707D9527051}" type="slidenum">
              <a:rPr lang="en-US" altLang="ja-JP"/>
              <a:pPr>
                <a:defRPr/>
              </a:pPr>
              <a:t>‹#›</a:t>
            </a:fld>
            <a:endParaRPr lang="en-US" altLang="ja-JP"/>
          </a:p>
        </p:txBody>
      </p:sp>
    </p:spTree>
    <p:extLst>
      <p:ext uri="{BB962C8B-B14F-4D97-AF65-F5344CB8AC3E}">
        <p14:creationId xmlns:p14="http://schemas.microsoft.com/office/powerpoint/2010/main" val="234139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6E893CFA-0B39-4256-BB9E-3E6A163AB270}" type="slidenum">
              <a:rPr lang="en-US" altLang="ja-JP"/>
              <a:pPr>
                <a:defRPr/>
              </a:pPr>
              <a:t>‹#›</a:t>
            </a:fld>
            <a:endParaRPr lang="en-US" altLang="ja-JP"/>
          </a:p>
        </p:txBody>
      </p:sp>
    </p:spTree>
    <p:extLst>
      <p:ext uri="{BB962C8B-B14F-4D97-AF65-F5344CB8AC3E}">
        <p14:creationId xmlns:p14="http://schemas.microsoft.com/office/powerpoint/2010/main" val="91994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5097AE1A-C78D-44CA-8026-BE26FADC8424}" type="slidenum">
              <a:rPr lang="en-US" altLang="ja-JP"/>
              <a:pPr>
                <a:defRPr/>
              </a:pPr>
              <a:t>‹#›</a:t>
            </a:fld>
            <a:endParaRPr lang="en-US" altLang="ja-JP"/>
          </a:p>
        </p:txBody>
      </p:sp>
    </p:spTree>
    <p:extLst>
      <p:ext uri="{BB962C8B-B14F-4D97-AF65-F5344CB8AC3E}">
        <p14:creationId xmlns:p14="http://schemas.microsoft.com/office/powerpoint/2010/main" val="3372161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1182688" y="2017713"/>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21E7F34D-D467-449C-BAFB-053AA8778507}" type="slidenum">
              <a:rPr lang="en-US" altLang="ja-JP"/>
              <a:pPr>
                <a:defRPr/>
              </a:pPr>
              <a:t>‹#›</a:t>
            </a:fld>
            <a:endParaRPr lang="en-US" altLang="ja-JP"/>
          </a:p>
        </p:txBody>
      </p:sp>
    </p:spTree>
    <p:extLst>
      <p:ext uri="{BB962C8B-B14F-4D97-AF65-F5344CB8AC3E}">
        <p14:creationId xmlns:p14="http://schemas.microsoft.com/office/powerpoint/2010/main" val="1621448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1182688" y="2017713"/>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C9F2C8D2-CD02-4C28-9C98-2B459394260F}" type="slidenum">
              <a:rPr lang="en-US" altLang="ja-JP"/>
              <a:pPr>
                <a:defRPr/>
              </a:pPr>
              <a:t>‹#›</a:t>
            </a:fld>
            <a:endParaRPr lang="en-US" altLang="ja-JP"/>
          </a:p>
        </p:txBody>
      </p:sp>
    </p:spTree>
    <p:extLst>
      <p:ext uri="{BB962C8B-B14F-4D97-AF65-F5344CB8AC3E}">
        <p14:creationId xmlns:p14="http://schemas.microsoft.com/office/powerpoint/2010/main" val="144035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150938" y="617538"/>
            <a:ext cx="7793037"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1182688" y="2017713"/>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145088" y="2017713"/>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1182688" y="4151313"/>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145088" y="4151313"/>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0EFF3C8D-C398-48B5-AA80-02476C2D8A9F}" type="slidenum">
              <a:rPr lang="en-US" altLang="ja-JP"/>
              <a:pPr>
                <a:defRPr/>
              </a:pPr>
              <a:t>‹#›</a:t>
            </a:fld>
            <a:endParaRPr lang="en-US" altLang="ja-JP"/>
          </a:p>
        </p:txBody>
      </p:sp>
    </p:spTree>
    <p:extLst>
      <p:ext uri="{BB962C8B-B14F-4D97-AF65-F5344CB8AC3E}">
        <p14:creationId xmlns:p14="http://schemas.microsoft.com/office/powerpoint/2010/main" val="95605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150938" y="617538"/>
            <a:ext cx="7804150" cy="55149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4425B14A-9B5C-4D06-9828-26B3FB82244E}" type="slidenum">
              <a:rPr lang="en-US" altLang="ja-JP"/>
              <a:pPr>
                <a:defRPr/>
              </a:pPr>
              <a:t>‹#›</a:t>
            </a:fld>
            <a:endParaRPr lang="en-US" altLang="ja-JP"/>
          </a:p>
        </p:txBody>
      </p:sp>
    </p:spTree>
    <p:extLst>
      <p:ext uri="{BB962C8B-B14F-4D97-AF65-F5344CB8AC3E}">
        <p14:creationId xmlns:p14="http://schemas.microsoft.com/office/powerpoint/2010/main" val="272085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7B00EA5C-6CDD-4103-923E-B9583C19C1DA}" type="slidenum">
              <a:rPr lang="en-US" altLang="ja-JP"/>
              <a:pPr>
                <a:defRPr/>
              </a:pPr>
              <a:t>‹#›</a:t>
            </a:fld>
            <a:endParaRPr lang="en-US" altLang="ja-JP"/>
          </a:p>
        </p:txBody>
      </p:sp>
    </p:spTree>
    <p:extLst>
      <p:ext uri="{BB962C8B-B14F-4D97-AF65-F5344CB8AC3E}">
        <p14:creationId xmlns:p14="http://schemas.microsoft.com/office/powerpoint/2010/main" val="56894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9B1D5B0C-814D-4FF0-95D0-9D8E69448332}" type="slidenum">
              <a:rPr lang="en-US" altLang="ja-JP"/>
              <a:pPr>
                <a:defRPr/>
              </a:pPr>
              <a:t>‹#›</a:t>
            </a:fld>
            <a:endParaRPr lang="en-US" altLang="ja-JP"/>
          </a:p>
        </p:txBody>
      </p:sp>
    </p:spTree>
    <p:extLst>
      <p:ext uri="{BB962C8B-B14F-4D97-AF65-F5344CB8AC3E}">
        <p14:creationId xmlns:p14="http://schemas.microsoft.com/office/powerpoint/2010/main" val="286467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6B2ED097-0931-4655-86C7-9032FBF3E9B3}" type="slidenum">
              <a:rPr lang="en-US" altLang="ja-JP"/>
              <a:pPr>
                <a:defRPr/>
              </a:pPr>
              <a:t>‹#›</a:t>
            </a:fld>
            <a:endParaRPr lang="en-US" altLang="ja-JP"/>
          </a:p>
        </p:txBody>
      </p:sp>
    </p:spTree>
    <p:extLst>
      <p:ext uri="{BB962C8B-B14F-4D97-AF65-F5344CB8AC3E}">
        <p14:creationId xmlns:p14="http://schemas.microsoft.com/office/powerpoint/2010/main" val="75428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F9F91F12-D8CD-474F-8B00-F11EFE25BC0B}" type="slidenum">
              <a:rPr lang="en-US" altLang="ja-JP"/>
              <a:pPr>
                <a:defRPr/>
              </a:pPr>
              <a:t>‹#›</a:t>
            </a:fld>
            <a:endParaRPr lang="en-US" altLang="ja-JP"/>
          </a:p>
        </p:txBody>
      </p:sp>
    </p:spTree>
    <p:extLst>
      <p:ext uri="{BB962C8B-B14F-4D97-AF65-F5344CB8AC3E}">
        <p14:creationId xmlns:p14="http://schemas.microsoft.com/office/powerpoint/2010/main" val="411346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B8136C07-8E99-4F09-B48D-8F1FD272B028}" type="slidenum">
              <a:rPr lang="en-US" altLang="ja-JP"/>
              <a:pPr>
                <a:defRPr/>
              </a:pPr>
              <a:t>‹#›</a:t>
            </a:fld>
            <a:endParaRPr lang="en-US" altLang="ja-JP"/>
          </a:p>
        </p:txBody>
      </p:sp>
    </p:spTree>
    <p:extLst>
      <p:ext uri="{BB962C8B-B14F-4D97-AF65-F5344CB8AC3E}">
        <p14:creationId xmlns:p14="http://schemas.microsoft.com/office/powerpoint/2010/main" val="390297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7FA4200A-5E57-4645-8FC3-4943ADD14800}" type="slidenum">
              <a:rPr lang="en-US" altLang="ja-JP"/>
              <a:pPr>
                <a:defRPr/>
              </a:pPr>
              <a:t>‹#›</a:t>
            </a:fld>
            <a:endParaRPr lang="en-US" altLang="ja-JP"/>
          </a:p>
        </p:txBody>
      </p:sp>
    </p:spTree>
    <p:extLst>
      <p:ext uri="{BB962C8B-B14F-4D97-AF65-F5344CB8AC3E}">
        <p14:creationId xmlns:p14="http://schemas.microsoft.com/office/powerpoint/2010/main" val="56549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3223F70F-D9BC-423A-95A9-D5B02D52EBC1}" type="slidenum">
              <a:rPr lang="en-US" altLang="ja-JP"/>
              <a:pPr>
                <a:defRPr/>
              </a:pPr>
              <a:t>‹#›</a:t>
            </a:fld>
            <a:endParaRPr lang="en-US" altLang="ja-JP"/>
          </a:p>
        </p:txBody>
      </p:sp>
    </p:spTree>
    <p:extLst>
      <p:ext uri="{BB962C8B-B14F-4D97-AF65-F5344CB8AC3E}">
        <p14:creationId xmlns:p14="http://schemas.microsoft.com/office/powerpoint/2010/main" val="232470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1B1CD7B5-3B5A-4BC9-82D3-34FCE12CC8A4}" type="slidenum">
              <a:rPr lang="en-US" altLang="ja-JP"/>
              <a:pPr>
                <a:defRPr/>
              </a:pPr>
              <a:t>‹#›</a:t>
            </a:fld>
            <a:endParaRPr lang="en-US" altLang="ja-JP"/>
          </a:p>
        </p:txBody>
      </p:sp>
    </p:spTree>
    <p:extLst>
      <p:ext uri="{BB962C8B-B14F-4D97-AF65-F5344CB8AC3E}">
        <p14:creationId xmlns:p14="http://schemas.microsoft.com/office/powerpoint/2010/main" val="408238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69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400">
                <a:ea typeface="ＭＳ Ｐゴシック" pitchFamily="50" charset="-128"/>
              </a:defRPr>
            </a:lvl1pPr>
          </a:lstStyle>
          <a:p>
            <a:pPr>
              <a:defRPr/>
            </a:pPr>
            <a:endParaRPr lang="en-US" altLang="ja-JP"/>
          </a:p>
        </p:txBody>
      </p:sp>
      <p:sp>
        <p:nvSpPr>
          <p:cNvPr id="1669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ＭＳ Ｐゴシック" pitchFamily="50" charset="-128"/>
              </a:defRPr>
            </a:lvl1pPr>
          </a:lstStyle>
          <a:p>
            <a:pPr>
              <a:defRPr/>
            </a:pPr>
            <a:endParaRPr lang="en-US" altLang="ja-JP"/>
          </a:p>
        </p:txBody>
      </p:sp>
      <p:sp>
        <p:nvSpPr>
          <p:cNvPr id="1669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a typeface="ＭＳ Ｐゴシック" pitchFamily="50" charset="-128"/>
              </a:defRPr>
            </a:lvl1pPr>
          </a:lstStyle>
          <a:p>
            <a:pPr>
              <a:defRPr/>
            </a:pPr>
            <a:fld id="{C84AB2DD-845B-4950-8252-697436C0B42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913"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 id="2147484909" r:id="rId12"/>
    <p:sldLayoutId id="2147484910" r:id="rId13"/>
    <p:sldLayoutId id="2147484911" r:id="rId14"/>
    <p:sldLayoutId id="2147484912" r:id="rId15"/>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asuienv.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wwf.or.jp/activities/lib/pdf_climate/green-energy/WWF_EnergyVisionReport_sm.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noe.jx-group.co.jp/newsrelease/2011/20110915_01_0950261.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jama.or.jp/lib/jamagazine/201005/05.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4"/>
          <p:cNvSpPr>
            <a:spLocks noGrp="1"/>
          </p:cNvSpPr>
          <p:nvPr>
            <p:ph type="ctrTitle"/>
          </p:nvPr>
        </p:nvSpPr>
        <p:spPr>
          <a:xfrm>
            <a:off x="776288" y="2590800"/>
            <a:ext cx="7772400" cy="1143000"/>
          </a:xfrm>
        </p:spPr>
        <p:txBody>
          <a:bodyPr/>
          <a:lstStyle/>
          <a:p>
            <a:pPr algn="ctr"/>
            <a:r>
              <a:rPr lang="ja-JP" altLang="en-US" sz="4000" smtClean="0"/>
              <a:t>低炭素社会形成と自治体の役割</a:t>
            </a:r>
            <a:r>
              <a:rPr lang="en-US" altLang="ja-JP" smtClean="0"/>
              <a:t/>
            </a:r>
            <a:br>
              <a:rPr lang="en-US" altLang="ja-JP" smtClean="0"/>
            </a:br>
            <a:r>
              <a:rPr lang="ja-JP" altLang="en-US" sz="2800" smtClean="0"/>
              <a:t>正しい情報伝達でアクションを誘導</a:t>
            </a:r>
            <a:endParaRPr lang="ja-JP" altLang="en-US" sz="4000" smtClean="0"/>
          </a:p>
        </p:txBody>
      </p:sp>
      <p:sp>
        <p:nvSpPr>
          <p:cNvPr id="3075" name="サブタイトル 5"/>
          <p:cNvSpPr>
            <a:spLocks noGrp="1"/>
          </p:cNvSpPr>
          <p:nvPr>
            <p:ph type="subTitle" idx="1"/>
          </p:nvPr>
        </p:nvSpPr>
        <p:spPr>
          <a:xfrm>
            <a:off x="1346200" y="4041775"/>
            <a:ext cx="6400800" cy="1968500"/>
          </a:xfrm>
        </p:spPr>
        <p:txBody>
          <a:bodyPr/>
          <a:lstStyle/>
          <a:p>
            <a:r>
              <a:rPr lang="ja-JP" altLang="en-US" sz="2800" smtClean="0"/>
              <a:t>安井　至</a:t>
            </a:r>
            <a:endParaRPr lang="en-US" altLang="ja-JP" sz="2800" smtClean="0"/>
          </a:p>
          <a:p>
            <a:r>
              <a:rPr lang="ja-JP" altLang="en-US" sz="2400" smtClean="0"/>
              <a:t>（</a:t>
            </a:r>
            <a:r>
              <a:rPr lang="ja-JP" altLang="en-US" sz="2000" smtClean="0"/>
              <a:t>独）製品評価技術基盤機構理事長</a:t>
            </a:r>
            <a:endParaRPr lang="en-US" altLang="ja-JP" sz="2000" smtClean="0"/>
          </a:p>
          <a:p>
            <a:r>
              <a:rPr lang="ja-JP" altLang="en-US" sz="2000" smtClean="0"/>
              <a:t>東京大学名誉教授</a:t>
            </a:r>
            <a:endParaRPr lang="en-US" altLang="ja-JP" sz="2000" smtClean="0"/>
          </a:p>
          <a:p>
            <a:r>
              <a:rPr lang="ja-JP" altLang="en-US" sz="2000" smtClean="0"/>
              <a:t>国際連合大学名誉副学長</a:t>
            </a:r>
            <a:endParaRPr lang="en-US" altLang="ja-JP" sz="2000" smtClean="0"/>
          </a:p>
          <a:p>
            <a:r>
              <a:rPr lang="en-US" altLang="ja-JP" smtClean="0">
                <a:hlinkClick r:id="rId3"/>
              </a:rPr>
              <a:t>http://www.yasuienv.net/</a:t>
            </a:r>
            <a:endParaRPr lang="en-US" altLang="ja-JP" smtClean="0"/>
          </a:p>
          <a:p>
            <a:endParaRPr lang="ja-JP" altLang="en-US" smtClean="0"/>
          </a:p>
        </p:txBody>
      </p:sp>
      <p:sp>
        <p:nvSpPr>
          <p:cNvPr id="307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23229C9A-AC04-431D-89CB-53B70B7052AD}" type="slidenum">
              <a:rPr kumimoji="0" lang="en-US" altLang="ja-JP" sz="1400" smtClean="0">
                <a:solidFill>
                  <a:schemeClr val="bg2"/>
                </a:solidFill>
              </a:rPr>
              <a:pPr eaLnBrk="1" hangingPunct="1"/>
              <a:t>1</a:t>
            </a:fld>
            <a:endParaRPr kumimoji="0" lang="en-US" altLang="ja-JP" sz="1400" smtClean="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10</a:t>
            </a:fld>
            <a:endParaRPr lang="en-US" altLang="ja-JP"/>
          </a:p>
        </p:txBody>
      </p:sp>
      <p:pic>
        <p:nvPicPr>
          <p:cNvPr id="201730" name="Picture 2" descr="C:\Users\user\Dropbox\KS-RCP4.5 2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49" y="692696"/>
            <a:ext cx="8688627" cy="56166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5317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11</a:t>
            </a:fld>
            <a:endParaRPr lang="en-US" altLang="ja-JP"/>
          </a:p>
        </p:txBody>
      </p:sp>
      <p:pic>
        <p:nvPicPr>
          <p:cNvPr id="189442" name="Picture 2" descr="C:\Users\user\Dropbox\KS排出可能炭素.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15" y="-17406"/>
            <a:ext cx="7416824" cy="66402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155227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12</a:t>
            </a:fld>
            <a:endParaRPr lang="en-US" altLang="ja-JP"/>
          </a:p>
        </p:txBody>
      </p:sp>
      <p:pic>
        <p:nvPicPr>
          <p:cNvPr id="188418" name="Picture 2" descr="C:\Users\user\Dropbox\KS海面上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292330" cy="608751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353299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13</a:t>
            </a:fld>
            <a:endParaRPr lang="en-US" altLang="ja-JP"/>
          </a:p>
        </p:txBody>
      </p:sp>
      <p:pic>
        <p:nvPicPr>
          <p:cNvPr id="190466" name="Picture 2" descr="C:\Users\user\Dropbox\KS森林の変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2" y="-5226"/>
            <a:ext cx="9073008" cy="660196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20757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14</a:t>
            </a:fld>
            <a:endParaRPr lang="en-US" altLang="ja-JP"/>
          </a:p>
        </p:txBody>
      </p:sp>
      <p:pic>
        <p:nvPicPr>
          <p:cNvPr id="191490" name="Picture 2" descr="C:\Users\user\Dropbox\KS極端現象気温と降雨日本.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632848" cy="676656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101038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15</a:t>
            </a:fld>
            <a:endParaRPr lang="en-US" altLang="ja-JP"/>
          </a:p>
        </p:txBody>
      </p:sp>
      <p:pic>
        <p:nvPicPr>
          <p:cNvPr id="192514" name="Picture 2" descr="C:\Users\user\Dropbox\KS台風頻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073008" cy="380337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120918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16</a:t>
            </a:fld>
            <a:endParaRPr lang="en-US" altLang="ja-JP"/>
          </a:p>
        </p:txBody>
      </p:sp>
      <p:pic>
        <p:nvPicPr>
          <p:cNvPr id="193538" name="Picture 2" descr="C:\Users\user\Dropbox\KS雨量の年間変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9975"/>
            <a:ext cx="9144000" cy="339504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141047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17</a:t>
            </a:fld>
            <a:endParaRPr lang="en-US" altLang="ja-JP"/>
          </a:p>
        </p:txBody>
      </p:sp>
      <p:pic>
        <p:nvPicPr>
          <p:cNvPr id="194562" name="Picture 2" descr="C:\Users\user\Dropbox\KS降雨量過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451485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194563" name="Picture 3" descr="C:\Users\user\Dropbox\KS降雨量２１世紀後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181" y="836712"/>
            <a:ext cx="4657725" cy="54959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73335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18</a:t>
            </a:fld>
            <a:endParaRPr lang="en-US" altLang="ja-JP"/>
          </a:p>
        </p:txBody>
      </p:sp>
      <p:pic>
        <p:nvPicPr>
          <p:cNvPr id="195586" name="Picture 2" descr="C:\Users\user\Dropbox\KS穀物変動確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8963882" cy="432048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326717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19</a:t>
            </a:fld>
            <a:endParaRPr lang="en-US" altLang="ja-JP"/>
          </a:p>
        </p:txBody>
      </p:sp>
      <p:pic>
        <p:nvPicPr>
          <p:cNvPr id="198658" name="Picture 2" descr="C:\Users\user\Dropbox\KS海面上昇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9" y="1556792"/>
            <a:ext cx="9054205" cy="365789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92499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46702" y="265471"/>
            <a:ext cx="7793037" cy="573088"/>
          </a:xfrm>
        </p:spPr>
        <p:txBody>
          <a:bodyPr/>
          <a:lstStyle/>
          <a:p>
            <a:r>
              <a:rPr lang="ja-JP" altLang="en-US" sz="2800" dirty="0" smtClean="0"/>
              <a:t>最初に提示する結論　（過去の環境施策の反省）</a:t>
            </a:r>
          </a:p>
        </p:txBody>
      </p:sp>
      <p:sp>
        <p:nvSpPr>
          <p:cNvPr id="4099" name="コンテンツ プレースホルダー 2"/>
          <p:cNvSpPr>
            <a:spLocks noGrp="1"/>
          </p:cNvSpPr>
          <p:nvPr>
            <p:ph idx="1"/>
          </p:nvPr>
        </p:nvSpPr>
        <p:spPr>
          <a:xfrm>
            <a:off x="560438" y="1023426"/>
            <a:ext cx="7718324" cy="6191250"/>
          </a:xfrm>
        </p:spPr>
        <p:txBody>
          <a:bodyPr/>
          <a:lstStyle/>
          <a:p>
            <a:pPr>
              <a:defRPr/>
            </a:pPr>
            <a:r>
              <a:rPr lang="ja-JP" altLang="en-US" sz="2000" dirty="0" smtClean="0"/>
              <a:t>日本の環境汚染（公害）対策は有効で、世界でももっともキレイな国になった</a:t>
            </a:r>
            <a:r>
              <a:rPr lang="ja-JP" altLang="en-US" sz="2000" dirty="0" smtClean="0">
                <a:solidFill>
                  <a:srgbClr val="FF0000"/>
                </a:solidFill>
              </a:rPr>
              <a:t>＝規制</a:t>
            </a:r>
            <a:endParaRPr lang="en-US" altLang="ja-JP" sz="2000" dirty="0" smtClean="0">
              <a:solidFill>
                <a:srgbClr val="FF0000"/>
              </a:solidFill>
            </a:endParaRPr>
          </a:p>
          <a:p>
            <a:pPr>
              <a:defRPr/>
            </a:pPr>
            <a:r>
              <a:rPr lang="ja-JP" altLang="en-US" sz="2000" dirty="0" smtClean="0"/>
              <a:t>グリーン購入法などで、国、自治体、意識の高い企業はグリーン購入へ。省エネ家電、自動車の燃費改善進行</a:t>
            </a:r>
            <a:r>
              <a:rPr lang="ja-JP" altLang="en-US" sz="2000" dirty="0" smtClean="0">
                <a:solidFill>
                  <a:srgbClr val="FF0000"/>
                </a:solidFill>
              </a:rPr>
              <a:t>＝規制</a:t>
            </a:r>
            <a:endParaRPr lang="en-US" altLang="ja-JP" sz="2000" dirty="0" smtClean="0">
              <a:solidFill>
                <a:srgbClr val="FF0000"/>
              </a:solidFill>
            </a:endParaRPr>
          </a:p>
          <a:p>
            <a:pPr>
              <a:defRPr/>
            </a:pPr>
            <a:r>
              <a:rPr lang="ja-JP" altLang="en-US" sz="2000" dirty="0" smtClean="0"/>
              <a:t>気候変動・生物多様性時代になり、地球環境問題を自分のことだと考える国民が減少</a:t>
            </a:r>
            <a:r>
              <a:rPr lang="ja-JP" altLang="en-US" sz="2000" dirty="0" smtClean="0">
                <a:solidFill>
                  <a:srgbClr val="FF0000"/>
                </a:solidFill>
              </a:rPr>
              <a:t>＝知識不足・特に未来</a:t>
            </a:r>
            <a:endParaRPr lang="en-US" altLang="ja-JP" sz="2000" dirty="0" smtClean="0">
              <a:solidFill>
                <a:srgbClr val="FF0000"/>
              </a:solidFill>
            </a:endParaRPr>
          </a:p>
          <a:p>
            <a:pPr>
              <a:defRPr/>
            </a:pPr>
            <a:r>
              <a:rPr lang="ja-JP" altLang="en-US" sz="2000" dirty="0" smtClean="0"/>
              <a:t>そのため、インセンティブを多用した。そのため、エコ＝エコノミーという考えが普及し、厄介な状況になっている</a:t>
            </a:r>
            <a:r>
              <a:rPr lang="ja-JP" altLang="en-US" sz="2000" dirty="0" smtClean="0">
                <a:solidFill>
                  <a:srgbClr val="FF0000"/>
                </a:solidFill>
              </a:rPr>
              <a:t>＝経済誘導</a:t>
            </a:r>
            <a:endParaRPr lang="en-US" altLang="ja-JP" sz="2000" dirty="0" smtClean="0">
              <a:solidFill>
                <a:srgbClr val="FF0000"/>
              </a:solidFill>
            </a:endParaRPr>
          </a:p>
          <a:p>
            <a:pPr>
              <a:defRPr/>
            </a:pPr>
            <a:r>
              <a:rPr lang="en-US" altLang="ja-JP" sz="2000" dirty="0" smtClean="0"/>
              <a:t>ISO14000</a:t>
            </a:r>
            <a:r>
              <a:rPr lang="ja-JP" altLang="en-US" sz="2000" dirty="0" err="1" smtClean="0"/>
              <a:t>、</a:t>
            </a:r>
            <a:r>
              <a:rPr lang="en-US" altLang="ja-JP" sz="2000" dirty="0" smtClean="0"/>
              <a:t>EA21</a:t>
            </a:r>
            <a:r>
              <a:rPr lang="ja-JP" altLang="en-US" sz="2000" dirty="0" smtClean="0"/>
              <a:t>などの取得企業が増えたが、現時点では頭打ちから、減少へ</a:t>
            </a:r>
            <a:r>
              <a:rPr lang="ja-JP" altLang="en-US" sz="2000" dirty="0" smtClean="0">
                <a:solidFill>
                  <a:srgbClr val="FF0000"/>
                </a:solidFill>
              </a:rPr>
              <a:t>＝経済的誘導の限界か</a:t>
            </a:r>
            <a:endParaRPr lang="en-US" altLang="ja-JP" sz="2000" dirty="0" smtClean="0">
              <a:solidFill>
                <a:srgbClr val="FF0000"/>
              </a:solidFill>
            </a:endParaRPr>
          </a:p>
          <a:p>
            <a:pPr>
              <a:defRPr/>
            </a:pPr>
            <a:r>
              <a:rPr lang="ja-JP" altLang="en-US" sz="2000" dirty="0" smtClean="0"/>
              <a:t>東日本大震災と福島原発事故で、電力不足を経験。節電で夏を乗り切り環境意識も全般的に向上した</a:t>
            </a:r>
            <a:r>
              <a:rPr lang="ja-JP" altLang="en-US" sz="2000" dirty="0" smtClean="0">
                <a:solidFill>
                  <a:srgbClr val="FF0000"/>
                </a:solidFill>
              </a:rPr>
              <a:t>＝理解と協力</a:t>
            </a:r>
            <a:endParaRPr lang="en-US" altLang="ja-JP" sz="2000" dirty="0" smtClean="0">
              <a:solidFill>
                <a:srgbClr val="FF0000"/>
              </a:solidFill>
            </a:endParaRPr>
          </a:p>
          <a:p>
            <a:pPr>
              <a:defRPr/>
            </a:pPr>
            <a:r>
              <a:rPr lang="ja-JP" altLang="en-US" sz="2000" dirty="0" smtClean="0"/>
              <a:t>しかし、今後の対策によっては、原発から化石燃料転換を容認し温室効果ガスへの意識を喪失？</a:t>
            </a:r>
            <a:r>
              <a:rPr lang="ja-JP" altLang="en-US" sz="2000" dirty="0" smtClean="0">
                <a:solidFill>
                  <a:srgbClr val="FF0000"/>
                </a:solidFill>
              </a:rPr>
              <a:t>＝知識不足・特に未来</a:t>
            </a:r>
            <a:endParaRPr lang="en-US" altLang="ja-JP" sz="2000" dirty="0" smtClean="0">
              <a:solidFill>
                <a:srgbClr val="FF0000"/>
              </a:solidFill>
            </a:endParaRPr>
          </a:p>
          <a:p>
            <a:pPr>
              <a:defRPr/>
            </a:pPr>
            <a:r>
              <a:rPr lang="ja-JP" altLang="en-US" sz="2000" dirty="0" smtClean="0">
                <a:solidFill>
                  <a:schemeClr val="tx2">
                    <a:lumMod val="75000"/>
                  </a:schemeClr>
                </a:solidFill>
              </a:rPr>
              <a:t>今後、国民の意識をどのように変えるかが、重大な課題。</a:t>
            </a:r>
            <a:endParaRPr lang="en-US" altLang="ja-JP" sz="2000" dirty="0" smtClean="0">
              <a:solidFill>
                <a:schemeClr val="tx2">
                  <a:lumMod val="75000"/>
                </a:schemeClr>
              </a:solidFill>
            </a:endParaRPr>
          </a:p>
          <a:p>
            <a:pPr>
              <a:defRPr/>
            </a:pPr>
            <a:endParaRPr lang="en-US" altLang="ja-JP" sz="2000" dirty="0" smtClean="0"/>
          </a:p>
          <a:p>
            <a:pPr>
              <a:defRPr/>
            </a:pPr>
            <a:endParaRPr lang="en-US" altLang="ja-JP" sz="2000" dirty="0" smtClean="0"/>
          </a:p>
          <a:p>
            <a:pPr>
              <a:defRPr/>
            </a:pPr>
            <a:endParaRPr lang="en-US" altLang="ja-JP" sz="2000" dirty="0" smtClean="0"/>
          </a:p>
          <a:p>
            <a:pPr>
              <a:defRPr/>
            </a:pPr>
            <a:endParaRPr lang="ja-JP" altLang="en-US" sz="2000" dirty="0" smtClean="0"/>
          </a:p>
        </p:txBody>
      </p:sp>
      <p:sp>
        <p:nvSpPr>
          <p:cNvPr id="4100"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C1EEFF2B-452D-4927-8149-F0E36C0A904B}" type="slidenum">
              <a:rPr kumimoji="0" lang="en-US" altLang="ja-JP" sz="1400" smtClean="0"/>
              <a:pPr eaLnBrk="1" hangingPunct="1"/>
              <a:t>2</a:t>
            </a:fld>
            <a:endParaRPr kumimoji="0" lang="en-US" altLang="ja-JP" sz="1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20</a:t>
            </a:fld>
            <a:endParaRPr lang="en-US" altLang="ja-JP"/>
          </a:p>
        </p:txBody>
      </p:sp>
      <p:pic>
        <p:nvPicPr>
          <p:cNvPr id="199682" name="Picture 2" descr="C:\Users\user\Dropbox\KS高潮高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2776"/>
            <a:ext cx="8964487" cy="303791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224094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21</a:t>
            </a:fld>
            <a:endParaRPr lang="en-US" altLang="ja-JP"/>
          </a:p>
        </p:txBody>
      </p:sp>
      <p:pic>
        <p:nvPicPr>
          <p:cNvPr id="200706" name="Picture 2" descr="C:\Users\user\Dropbox\KS河川最大日流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318" y="-1"/>
            <a:ext cx="5562501" cy="691161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98349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579214"/>
          </a:xfrm>
        </p:spPr>
        <p:txBody>
          <a:bodyPr/>
          <a:lstStyle/>
          <a:p>
            <a:r>
              <a:rPr kumimoji="1" lang="ja-JP" altLang="en-US" dirty="0" smtClean="0"/>
              <a:t>最終氷期後の海水面変化</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22</a:t>
            </a:fld>
            <a:endParaRPr lang="en-US" altLang="ja-JP"/>
          </a:p>
        </p:txBody>
      </p:sp>
      <p:pic>
        <p:nvPicPr>
          <p:cNvPr id="187394" name="Picture 2" descr="C:\Users\user\Dropbox\Post-Glacial_Sea_Le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379419" cy="503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3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4358" y="3021691"/>
            <a:ext cx="7793037" cy="1143000"/>
          </a:xfrm>
        </p:spPr>
        <p:txBody>
          <a:bodyPr/>
          <a:lstStyle/>
          <a:p>
            <a:pPr algn="ctr"/>
            <a:r>
              <a:rPr kumimoji="1" lang="ja-JP" altLang="en-US" dirty="0" smtClean="0"/>
              <a:t>政治的目標　過去・未来</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23</a:t>
            </a:fld>
            <a:endParaRPr lang="en-US" altLang="ja-JP"/>
          </a:p>
        </p:txBody>
      </p:sp>
    </p:spTree>
    <p:extLst>
      <p:ext uri="{BB962C8B-B14F-4D97-AF65-F5344CB8AC3E}">
        <p14:creationId xmlns:p14="http://schemas.microsoft.com/office/powerpoint/2010/main" val="235921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587375" y="158750"/>
            <a:ext cx="7793038" cy="2133600"/>
          </a:xfrm>
        </p:spPr>
        <p:txBody>
          <a:bodyPr/>
          <a:lstStyle/>
          <a:p>
            <a:r>
              <a:rPr lang="ja-JP" altLang="en-US" sz="3200" smtClean="0"/>
              <a:t>２０２０年中期目標</a:t>
            </a:r>
            <a:r>
              <a:rPr lang="en-US" altLang="ja-JP" sz="3200" smtClean="0"/>
              <a:t/>
            </a:r>
            <a:br>
              <a:rPr lang="en-US" altLang="ja-JP" sz="3200" smtClean="0"/>
            </a:br>
            <a:r>
              <a:rPr lang="ja-JP" altLang="en-US" sz="3200" smtClean="0"/>
              <a:t>◆鳩山国連演説　２００９年９月</a:t>
            </a:r>
            <a:r>
              <a:rPr lang="en-US" altLang="ja-JP" sz="3200" smtClean="0"/>
              <a:t/>
            </a:r>
            <a:br>
              <a:rPr lang="en-US" altLang="ja-JP" sz="3200" smtClean="0"/>
            </a:br>
            <a:r>
              <a:rPr lang="ja-JP" altLang="en-US" sz="3200" smtClean="0"/>
              <a:t>２０５０年長期目標</a:t>
            </a:r>
            <a:r>
              <a:rPr lang="en-US" altLang="ja-JP" sz="3200" smtClean="0"/>
              <a:t/>
            </a:r>
            <a:br>
              <a:rPr lang="en-US" altLang="ja-JP" sz="3200" smtClean="0"/>
            </a:br>
            <a:r>
              <a:rPr lang="ja-JP" altLang="en-US" sz="3200" smtClean="0"/>
              <a:t>◆安倍Ｇ８演説　　２００７年７月</a:t>
            </a:r>
          </a:p>
        </p:txBody>
      </p:sp>
      <p:sp>
        <p:nvSpPr>
          <p:cNvPr id="17411" name="コンテンツ プレースホルダ 2"/>
          <p:cNvSpPr>
            <a:spLocks noGrp="1"/>
          </p:cNvSpPr>
          <p:nvPr>
            <p:ph idx="1"/>
          </p:nvPr>
        </p:nvSpPr>
        <p:spPr>
          <a:xfrm>
            <a:off x="624637" y="2374025"/>
            <a:ext cx="8054975" cy="4365821"/>
          </a:xfrm>
        </p:spPr>
        <p:txBody>
          <a:bodyPr/>
          <a:lstStyle/>
          <a:p>
            <a:r>
              <a:rPr lang="ja-JP" altLang="en-US" sz="2800" dirty="0" smtClean="0"/>
              <a:t>２０２０年　</a:t>
            </a:r>
            <a:r>
              <a:rPr lang="en-US" altLang="ja-JP" sz="2800" dirty="0" smtClean="0"/>
              <a:t>GHG25%</a:t>
            </a:r>
            <a:r>
              <a:rPr lang="ja-JP" altLang="en-US" sz="2800" dirty="0" smtClean="0"/>
              <a:t>削減（国内・国外）</a:t>
            </a:r>
            <a:endParaRPr lang="en-US" altLang="ja-JP" sz="2800" dirty="0" smtClean="0"/>
          </a:p>
          <a:p>
            <a:pPr lvl="1"/>
            <a:r>
              <a:rPr lang="ja-JP" altLang="en-US" sz="2400" dirty="0" smtClean="0"/>
              <a:t>環境省は１５％程度が適切と考えている？　</a:t>
            </a:r>
            <a:endParaRPr lang="en-US" altLang="ja-JP" sz="2400" dirty="0" smtClean="0"/>
          </a:p>
          <a:p>
            <a:r>
              <a:rPr lang="ja-JP" altLang="en-US" sz="2800" dirty="0" smtClean="0"/>
              <a:t>２０５０年　</a:t>
            </a:r>
            <a:r>
              <a:rPr lang="en-US" altLang="ja-JP" sz="2800" dirty="0" smtClean="0"/>
              <a:t>GHG80%</a:t>
            </a:r>
            <a:r>
              <a:rPr lang="ja-JP" altLang="en-US" sz="2800" dirty="0" smtClean="0"/>
              <a:t>削減（国内）</a:t>
            </a:r>
            <a:endParaRPr lang="en-US" altLang="ja-JP" sz="2800" dirty="0" smtClean="0"/>
          </a:p>
          <a:p>
            <a:pPr lvl="1"/>
            <a:r>
              <a:rPr lang="ja-JP" altLang="en-US" sz="2400" dirty="0" smtClean="0"/>
              <a:t>多くの関係者も、この数値は無理だと考えている？</a:t>
            </a:r>
            <a:endParaRPr lang="en-US" altLang="ja-JP" sz="2400" dirty="0" smtClean="0"/>
          </a:p>
          <a:p>
            <a:r>
              <a:rPr lang="ja-JP" altLang="en-US" sz="2800" dirty="0" smtClean="0"/>
              <a:t>２０５０年　世界で</a:t>
            </a:r>
            <a:r>
              <a:rPr lang="en-US" altLang="ja-JP" sz="2800" dirty="0" smtClean="0"/>
              <a:t>GHG</a:t>
            </a:r>
            <a:r>
              <a:rPr lang="ja-JP" altLang="en-US" sz="2800" dirty="0" smtClean="0"/>
              <a:t>５０％削減</a:t>
            </a:r>
            <a:endParaRPr lang="en-US" altLang="ja-JP" sz="2800" dirty="0" smtClean="0"/>
          </a:p>
          <a:p>
            <a:pPr lvl="1"/>
            <a:r>
              <a:rPr lang="ja-JP" altLang="en-US" sz="2400" dirty="0" smtClean="0"/>
              <a:t>これは相当難しい</a:t>
            </a:r>
            <a:endParaRPr lang="en-US" altLang="ja-JP" sz="2400" dirty="0" smtClean="0"/>
          </a:p>
          <a:p>
            <a:r>
              <a:rPr lang="ja-JP" altLang="en-US" sz="2800" dirty="0" smtClean="0"/>
              <a:t>しかしダーバン</a:t>
            </a:r>
            <a:r>
              <a:rPr lang="en-US" altLang="ja-JP" sz="2800" dirty="0" smtClean="0"/>
              <a:t>COP17</a:t>
            </a:r>
            <a:r>
              <a:rPr lang="ja-JP" altLang="en-US" sz="2800" dirty="0"/>
              <a:t>プラットフォーム</a:t>
            </a:r>
            <a:endParaRPr lang="en-US" altLang="ja-JP" sz="2800" dirty="0" smtClean="0"/>
          </a:p>
          <a:p>
            <a:pPr lvl="1"/>
            <a:r>
              <a:rPr lang="ja-JP" altLang="en-US" sz="2400" dirty="0" smtClean="0"/>
              <a:t>日本は京都議定書単純延長には反対し</a:t>
            </a:r>
            <a:r>
              <a:rPr lang="en-US" altLang="ja-JP" sz="2400" dirty="0" smtClean="0"/>
              <a:t>KP2</a:t>
            </a:r>
            <a:r>
              <a:rPr lang="ja-JP" altLang="en-US" sz="2400" dirty="0" smtClean="0"/>
              <a:t>離脱</a:t>
            </a:r>
            <a:endParaRPr lang="en-US" altLang="ja-JP" sz="2400" dirty="0" smtClean="0"/>
          </a:p>
          <a:p>
            <a:r>
              <a:rPr lang="ja-JP" altLang="en-US" sz="2800" dirty="0" smtClean="0"/>
              <a:t>２０２０年には復帰の予定</a:t>
            </a:r>
            <a:endParaRPr lang="en-US" altLang="ja-JP" dirty="0" smtClean="0"/>
          </a:p>
        </p:txBody>
      </p:sp>
      <p:sp>
        <p:nvSpPr>
          <p:cNvPr id="1741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67CC557D-FEBE-4CB2-A135-12B45DBC71D0}" type="slidenum">
              <a:rPr kumimoji="0" lang="en-US" altLang="ja-JP" sz="1400" smtClean="0"/>
              <a:pPr eaLnBrk="1" hangingPunct="1"/>
              <a:t>24</a:t>
            </a:fld>
            <a:endParaRPr kumimoji="0" lang="en-US" altLang="ja-JP"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43013"/>
            <a:ext cx="8643937"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テキスト ボックス 9"/>
          <p:cNvSpPr txBox="1">
            <a:spLocks noChangeArrowheads="1"/>
          </p:cNvSpPr>
          <p:nvPr/>
        </p:nvSpPr>
        <p:spPr bwMode="auto">
          <a:xfrm>
            <a:off x="0" y="6611938"/>
            <a:ext cx="7500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spcBef>
                <a:spcPct val="20000"/>
              </a:spcBef>
              <a:buClr>
                <a:schemeClr val="folHlink"/>
              </a:buClr>
              <a:buSzPct val="60000"/>
              <a:buFont typeface="Wingdings" pitchFamily="2" charset="2"/>
              <a:buChar char="n"/>
            </a:pPr>
            <a:r>
              <a:rPr lang="ja-JP" altLang="en-US" sz="1000">
                <a:latin typeface="Calibri" pitchFamily="34" charset="0"/>
              </a:rPr>
              <a:t>出典：国立環境研究所</a:t>
            </a:r>
            <a:r>
              <a:rPr lang="en-US" altLang="ja-JP" sz="1000">
                <a:latin typeface="Calibri" pitchFamily="34" charset="0"/>
              </a:rPr>
              <a:t>AIM</a:t>
            </a:r>
            <a:r>
              <a:rPr lang="ja-JP" altLang="en-US" sz="1000">
                <a:latin typeface="Calibri" pitchFamily="34" charset="0"/>
              </a:rPr>
              <a:t>プロジェクトチーム「中長期ロードマップを受けた音質効果ガス排出量の試算（再計算）」</a:t>
            </a:r>
            <a:r>
              <a:rPr lang="en-US" altLang="ja-JP" sz="1000">
                <a:latin typeface="Calibri" pitchFamily="34" charset="0"/>
              </a:rPr>
              <a:t>,H21,12,21.</a:t>
            </a:r>
            <a:r>
              <a:rPr lang="ja-JP" altLang="en-US" sz="1000">
                <a:latin typeface="Calibri" pitchFamily="34" charset="0"/>
              </a:rPr>
              <a:t>より作成</a:t>
            </a:r>
          </a:p>
        </p:txBody>
      </p:sp>
      <p:sp>
        <p:nvSpPr>
          <p:cNvPr id="14" name="円形吹き出し 13"/>
          <p:cNvSpPr/>
          <p:nvPr/>
        </p:nvSpPr>
        <p:spPr>
          <a:xfrm>
            <a:off x="5429250" y="4643438"/>
            <a:ext cx="2000250" cy="1214437"/>
          </a:xfrm>
          <a:prstGeom prst="wedgeEllipseCallout">
            <a:avLst>
              <a:gd name="adj1" fmla="val 84123"/>
              <a:gd name="adj2" fmla="val 8386"/>
            </a:avLst>
          </a:prstGeom>
        </p:spPr>
        <p:style>
          <a:lnRef idx="1">
            <a:schemeClr val="accent4"/>
          </a:lnRef>
          <a:fillRef idx="2">
            <a:schemeClr val="accent4"/>
          </a:fillRef>
          <a:effectRef idx="1">
            <a:schemeClr val="accent4"/>
          </a:effectRef>
          <a:fontRef idx="minor">
            <a:schemeClr val="dk1"/>
          </a:fontRef>
        </p:style>
        <p:txBody>
          <a:bodyPr anchor="ctr"/>
          <a:lstStyle/>
          <a:p>
            <a:pPr algn="ctr" eaLnBrk="0" fontAlgn="auto" hangingPunct="0">
              <a:spcBef>
                <a:spcPts val="0"/>
              </a:spcBef>
              <a:spcAft>
                <a:spcPts val="0"/>
              </a:spcAft>
              <a:buClr>
                <a:schemeClr val="folHlink"/>
              </a:buClr>
              <a:buSzPct val="60000"/>
              <a:buFont typeface="Wingdings" pitchFamily="2" charset="2"/>
              <a:buNone/>
              <a:defRPr/>
            </a:pPr>
            <a:r>
              <a:rPr lang="en-US" altLang="ja-JP" b="1" dirty="0"/>
              <a:t>1990</a:t>
            </a:r>
            <a:r>
              <a:rPr lang="ja-JP" altLang="en-US" b="1" dirty="0"/>
              <a:t>年比</a:t>
            </a:r>
            <a:r>
              <a:rPr lang="en-US" altLang="ja-JP" b="1" dirty="0"/>
              <a:t>80%</a:t>
            </a:r>
            <a:r>
              <a:rPr lang="ja-JP" altLang="en-US" b="1" dirty="0"/>
              <a:t>削減</a:t>
            </a:r>
          </a:p>
        </p:txBody>
      </p:sp>
      <p:sp>
        <p:nvSpPr>
          <p:cNvPr id="18437" name="正方形/長方形 14"/>
          <p:cNvSpPr>
            <a:spLocks noChangeArrowheads="1"/>
          </p:cNvSpPr>
          <p:nvPr/>
        </p:nvSpPr>
        <p:spPr bwMode="auto">
          <a:xfrm>
            <a:off x="0" y="64293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buClr>
                <a:schemeClr val="folHlink"/>
              </a:buClr>
              <a:buSzPct val="60000"/>
              <a:buFont typeface="Wingdings" pitchFamily="2" charset="2"/>
              <a:buNone/>
            </a:pPr>
            <a:r>
              <a:rPr lang="en-US" altLang="ja-JP" sz="3200" b="1">
                <a:latin typeface="Calibri" pitchFamily="34" charset="0"/>
              </a:rPr>
              <a:t>2050</a:t>
            </a:r>
            <a:r>
              <a:rPr lang="ja-JP" altLang="en-US" sz="3200" b="1">
                <a:latin typeface="Calibri" pitchFamily="34" charset="0"/>
              </a:rPr>
              <a:t>年日本の排出量</a:t>
            </a:r>
          </a:p>
        </p:txBody>
      </p:sp>
      <p:sp>
        <p:nvSpPr>
          <p:cNvPr id="18438" name="スライド番号プレースホル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6D3C574-2CBD-44B7-A34C-310F2AB57ABD}" type="slidenum">
              <a:rPr kumimoji="0" lang="ja-JP" altLang="en-US" sz="1600" smtClean="0"/>
              <a:pPr eaLnBrk="1" hangingPunct="1"/>
              <a:t>25</a:t>
            </a:fld>
            <a:endParaRPr kumimoji="0" lang="ja-JP" altLang="en-US" sz="1600" smtClean="0"/>
          </a:p>
        </p:txBody>
      </p:sp>
      <p:sp>
        <p:nvSpPr>
          <p:cNvPr id="18439" name="テキスト ボックス 11"/>
          <p:cNvSpPr txBox="1">
            <a:spLocks noChangeArrowheads="1"/>
          </p:cNvSpPr>
          <p:nvPr/>
        </p:nvSpPr>
        <p:spPr bwMode="auto">
          <a:xfrm>
            <a:off x="8072438" y="5072063"/>
            <a:ext cx="642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spcBef>
                <a:spcPct val="20000"/>
              </a:spcBef>
              <a:buClr>
                <a:schemeClr val="folHlink"/>
              </a:buClr>
              <a:buSzPct val="60000"/>
              <a:buFont typeface="Wingdings" pitchFamily="2" charset="2"/>
              <a:buNone/>
            </a:pPr>
            <a:r>
              <a:rPr lang="ja-JP" altLang="en-US" sz="3200">
                <a:solidFill>
                  <a:srgbClr val="00B050"/>
                </a:solidFill>
                <a:latin typeface="Calibri" pitchFamily="34" charset="0"/>
              </a:rPr>
              <a:t>★</a:t>
            </a:r>
          </a:p>
        </p:txBody>
      </p:sp>
      <p:sp>
        <p:nvSpPr>
          <p:cNvPr id="29" name="二等辺三角形 28"/>
          <p:cNvSpPr/>
          <p:nvPr/>
        </p:nvSpPr>
        <p:spPr>
          <a:xfrm rot="15900000">
            <a:off x="6445251" y="792162"/>
            <a:ext cx="977900" cy="3089275"/>
          </a:xfrm>
          <a:prstGeom prst="triangle">
            <a:avLst/>
          </a:prstGeom>
          <a:solidFill>
            <a:schemeClr val="accent1">
              <a:lumMod val="20000"/>
              <a:lumOff val="80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folHlink"/>
              </a:buClr>
              <a:buSzPct val="60000"/>
              <a:buFont typeface="Wingdings" pitchFamily="2" charset="2"/>
              <a:buChar char="n"/>
              <a:defRPr/>
            </a:pPr>
            <a:endParaRPr lang="ja-JP" altLang="en-US"/>
          </a:p>
        </p:txBody>
      </p:sp>
      <p:cxnSp>
        <p:nvCxnSpPr>
          <p:cNvPr id="15" name="直線コネクタ 14"/>
          <p:cNvCxnSpPr/>
          <p:nvPr/>
        </p:nvCxnSpPr>
        <p:spPr>
          <a:xfrm>
            <a:off x="5410200" y="2470150"/>
            <a:ext cx="2976563" cy="225425"/>
          </a:xfrm>
          <a:prstGeom prst="line">
            <a:avLst/>
          </a:prstGeom>
          <a:ln w="1905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10800000" flipH="1">
            <a:off x="5410200" y="1704975"/>
            <a:ext cx="3027363" cy="77152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8358188" y="1571625"/>
            <a:ext cx="500062" cy="1285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folHlink"/>
              </a:buClr>
              <a:buSzPct val="60000"/>
              <a:buFont typeface="Wingdings" pitchFamily="2" charset="2"/>
              <a:buChar char="n"/>
              <a:defRPr/>
            </a:pPr>
            <a:endParaRPr lang="ja-JP" altLang="en-US"/>
          </a:p>
        </p:txBody>
      </p:sp>
      <p:sp>
        <p:nvSpPr>
          <p:cNvPr id="18" name="円形吹き出し 17"/>
          <p:cNvSpPr/>
          <p:nvPr/>
        </p:nvSpPr>
        <p:spPr>
          <a:xfrm>
            <a:off x="7143750" y="642938"/>
            <a:ext cx="1785938" cy="1000125"/>
          </a:xfrm>
          <a:prstGeom prst="wedgeEllipseCallout">
            <a:avLst>
              <a:gd name="adj1" fmla="val -5643"/>
              <a:gd name="adj2" fmla="val 98999"/>
            </a:avLst>
          </a:prstGeom>
        </p:spPr>
        <p:style>
          <a:lnRef idx="1">
            <a:schemeClr val="accent1"/>
          </a:lnRef>
          <a:fillRef idx="2">
            <a:schemeClr val="accent1"/>
          </a:fillRef>
          <a:effectRef idx="1">
            <a:schemeClr val="accent1"/>
          </a:effectRef>
          <a:fontRef idx="minor">
            <a:schemeClr val="dk1"/>
          </a:fontRef>
        </p:style>
        <p:txBody>
          <a:bodyPr anchor="ctr"/>
          <a:lstStyle/>
          <a:p>
            <a:pPr algn="ctr" eaLnBrk="0" fontAlgn="auto" hangingPunct="0">
              <a:spcBef>
                <a:spcPts val="0"/>
              </a:spcBef>
              <a:spcAft>
                <a:spcPts val="0"/>
              </a:spcAft>
              <a:buClr>
                <a:schemeClr val="folHlink"/>
              </a:buClr>
              <a:buSzPct val="60000"/>
              <a:buFont typeface="Wingdings" pitchFamily="2" charset="2"/>
              <a:buNone/>
              <a:defRPr/>
            </a:pPr>
            <a:r>
              <a:rPr lang="ja-JP" altLang="en-US" sz="2000" b="1" dirty="0"/>
              <a:t>なりゆきケース</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14"/>
          <p:cNvSpPr>
            <a:spLocks noChangeArrowheads="1"/>
          </p:cNvSpPr>
          <p:nvPr/>
        </p:nvSpPr>
        <p:spPr bwMode="auto">
          <a:xfrm>
            <a:off x="0" y="8318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buClr>
                <a:schemeClr val="folHlink"/>
              </a:buClr>
              <a:buSzPct val="60000"/>
              <a:buFont typeface="Wingdings" pitchFamily="2" charset="2"/>
              <a:buNone/>
            </a:pPr>
            <a:r>
              <a:rPr lang="en-US" altLang="ja-JP" sz="3200" b="1">
                <a:latin typeface="Calibri" pitchFamily="34" charset="0"/>
              </a:rPr>
              <a:t>2050</a:t>
            </a:r>
            <a:r>
              <a:rPr lang="ja-JP" altLang="en-US" sz="3200" b="1">
                <a:latin typeface="Calibri" pitchFamily="34" charset="0"/>
              </a:rPr>
              <a:t>年日本の排出量</a:t>
            </a:r>
          </a:p>
        </p:txBody>
      </p:sp>
      <p:pic>
        <p:nvPicPr>
          <p:cNvPr id="2048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341563"/>
            <a:ext cx="574992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2"/>
          <p:cNvSpPr/>
          <p:nvPr/>
        </p:nvSpPr>
        <p:spPr>
          <a:xfrm>
            <a:off x="1367328" y="2025650"/>
            <a:ext cx="4400616" cy="265799"/>
          </a:xfrm>
          <a:prstGeom prst="roundRect">
            <a:avLst/>
          </a:prstGeom>
          <a:solidFill>
            <a:srgbClr val="4F8FC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anchor="ctr"/>
          <a:lstStyle/>
          <a:p>
            <a:pPr algn="ctr" eaLnBrk="0" fontAlgn="auto" hangingPunct="0">
              <a:spcBef>
                <a:spcPts val="0"/>
              </a:spcBef>
              <a:spcAft>
                <a:spcPts val="0"/>
              </a:spcAft>
              <a:buClr>
                <a:schemeClr val="folHlink"/>
              </a:buClr>
              <a:buSzPct val="60000"/>
              <a:buFont typeface="Wingdings" pitchFamily="2" charset="2"/>
              <a:buChar char="n"/>
              <a:defRPr/>
            </a:pPr>
            <a:r>
              <a:rPr lang="en-US" altLang="ja-JP" sz="1600" dirty="0">
                <a:ln w="3175">
                  <a:solidFill>
                    <a:schemeClr val="bg1">
                      <a:lumMod val="95000"/>
                    </a:schemeClr>
                  </a:solidFill>
                </a:ln>
              </a:rPr>
              <a:t>2005</a:t>
            </a:r>
            <a:r>
              <a:rPr lang="ja-JP" altLang="en-US" sz="1600" dirty="0">
                <a:ln w="3175">
                  <a:solidFill>
                    <a:schemeClr val="bg1">
                      <a:lumMod val="95000"/>
                    </a:schemeClr>
                  </a:solidFill>
                </a:ln>
              </a:rPr>
              <a:t>年／</a:t>
            </a:r>
            <a:r>
              <a:rPr lang="en-US" altLang="ja-JP" sz="1600" dirty="0">
                <a:ln w="3175">
                  <a:solidFill>
                    <a:schemeClr val="bg1">
                      <a:lumMod val="95000"/>
                    </a:schemeClr>
                  </a:solidFill>
                </a:ln>
              </a:rPr>
              <a:t>2050</a:t>
            </a:r>
            <a:r>
              <a:rPr lang="ja-JP" altLang="en-US" sz="1600" dirty="0">
                <a:ln w="3175">
                  <a:solidFill>
                    <a:schemeClr val="bg1">
                      <a:lumMod val="95000"/>
                    </a:schemeClr>
                  </a:solidFill>
                </a:ln>
              </a:rPr>
              <a:t>年 最終消費部門排出構造</a:t>
            </a:r>
          </a:p>
        </p:txBody>
      </p:sp>
      <p:sp>
        <p:nvSpPr>
          <p:cNvPr id="17" name="メモ 16"/>
          <p:cNvSpPr/>
          <p:nvPr/>
        </p:nvSpPr>
        <p:spPr>
          <a:xfrm>
            <a:off x="409575" y="1955800"/>
            <a:ext cx="5988050" cy="3683000"/>
          </a:xfrm>
          <a:prstGeom prst="foldedCorner">
            <a:avLst>
              <a:gd name="adj" fmla="val 2635"/>
            </a:avLst>
          </a:prstGeom>
          <a:noFill/>
          <a:ln w="63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Clr>
                <a:schemeClr val="folHlink"/>
              </a:buClr>
              <a:buSzPct val="60000"/>
              <a:buFont typeface="Wingdings" pitchFamily="2" charset="2"/>
              <a:buChar char="n"/>
              <a:defRPr/>
            </a:pPr>
            <a:endParaRPr lang="ja-JP" altLang="en-US"/>
          </a:p>
        </p:txBody>
      </p:sp>
      <p:cxnSp>
        <p:nvCxnSpPr>
          <p:cNvPr id="18" name="直線矢印コネクタ 17"/>
          <p:cNvCxnSpPr>
            <a:stCxn id="24" idx="1"/>
          </p:cNvCxnSpPr>
          <p:nvPr/>
        </p:nvCxnSpPr>
        <p:spPr>
          <a:xfrm rot="10800000">
            <a:off x="5314950" y="4554538"/>
            <a:ext cx="1204913" cy="820737"/>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487" name="テキスト ボックス 18"/>
          <p:cNvSpPr txBox="1">
            <a:spLocks noChangeArrowheads="1"/>
          </p:cNvSpPr>
          <p:nvPr/>
        </p:nvSpPr>
        <p:spPr bwMode="auto">
          <a:xfrm>
            <a:off x="0" y="6611938"/>
            <a:ext cx="4786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spcBef>
                <a:spcPct val="20000"/>
              </a:spcBef>
              <a:buClr>
                <a:schemeClr val="folHlink"/>
              </a:buClr>
              <a:buSzPct val="60000"/>
              <a:buFont typeface="Wingdings" pitchFamily="2" charset="2"/>
              <a:buChar char="n"/>
            </a:pPr>
            <a:r>
              <a:rPr lang="ja-JP" altLang="en-US" sz="1000">
                <a:latin typeface="ＭＳ Ｐゴシック" pitchFamily="50" charset="-128"/>
                <a:ea typeface="ＭＳ ゴシック" pitchFamily="49" charset="-128"/>
                <a:cs typeface="Arial" pitchFamily="34" charset="0"/>
              </a:rPr>
              <a:t>出典：脱温暖化</a:t>
            </a:r>
            <a:r>
              <a:rPr lang="en-US" altLang="ja-JP" sz="1000">
                <a:latin typeface="ＭＳ Ｐゴシック" pitchFamily="50" charset="-128"/>
                <a:ea typeface="ＭＳ ゴシック" pitchFamily="49" charset="-128"/>
                <a:cs typeface="Arial" pitchFamily="34" charset="0"/>
              </a:rPr>
              <a:t>2050</a:t>
            </a:r>
            <a:r>
              <a:rPr lang="ja-JP" altLang="en-US" sz="1000">
                <a:latin typeface="ＭＳ Ｐゴシック" pitchFamily="50" charset="-128"/>
                <a:ea typeface="ＭＳ ゴシック" pitchFamily="49" charset="-128"/>
                <a:cs typeface="Arial" pitchFamily="34" charset="0"/>
              </a:rPr>
              <a:t>プロジェクトスナップショットモデルの試算結果より作成</a:t>
            </a:r>
          </a:p>
        </p:txBody>
      </p:sp>
      <p:sp>
        <p:nvSpPr>
          <p:cNvPr id="20" name="正方形/長方形 19"/>
          <p:cNvSpPr/>
          <p:nvPr/>
        </p:nvSpPr>
        <p:spPr>
          <a:xfrm>
            <a:off x="6534464" y="2581275"/>
            <a:ext cx="2330136" cy="3289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scene3d>
              <a:camera prst="orthographicFront"/>
              <a:lightRig rig="threePt" dir="t"/>
            </a:scene3d>
            <a:sp3d extrusionH="57150">
              <a:bevelT w="38100" h="38100" prst="convex"/>
            </a:sp3d>
          </a:bodyPr>
          <a:lstStyle/>
          <a:p>
            <a:pPr marL="85725" indent="-85725" eaLnBrk="0" fontAlgn="auto" hangingPunct="0">
              <a:spcBef>
                <a:spcPts val="0"/>
              </a:spcBef>
              <a:spcAft>
                <a:spcPts val="0"/>
              </a:spcAft>
              <a:buClr>
                <a:schemeClr val="folHlink"/>
              </a:buClr>
              <a:buSzPct val="60000"/>
              <a:buFont typeface="Wingdings" pitchFamily="2" charset="2"/>
              <a:buNone/>
              <a:defRPr/>
            </a:pPr>
            <a:r>
              <a:rPr lang="ja-JP" altLang="en-US" sz="2000" u="sng" dirty="0">
                <a:solidFill>
                  <a:sysClr val="windowText" lastClr="000000"/>
                </a:solidFill>
              </a:rPr>
              <a:t>ゼロエミッション化</a:t>
            </a:r>
          </a:p>
        </p:txBody>
      </p:sp>
      <p:sp>
        <p:nvSpPr>
          <p:cNvPr id="21" name="正方形/長方形 20"/>
          <p:cNvSpPr/>
          <p:nvPr/>
        </p:nvSpPr>
        <p:spPr>
          <a:xfrm>
            <a:off x="6515100" y="4645026"/>
            <a:ext cx="2482850" cy="380999"/>
          </a:xfrm>
          <a:prstGeom prst="rect">
            <a:avLst/>
          </a:prstGeom>
          <a:solidFill>
            <a:schemeClr val="accent6">
              <a:lumMod val="50000"/>
            </a:schemeClr>
          </a:solidFill>
          <a:ln w="6350">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convex"/>
            </a:sp3d>
          </a:bodyPr>
          <a:lstStyle/>
          <a:p>
            <a:pPr marL="85725" indent="-85725" eaLnBrk="0" fontAlgn="auto" hangingPunct="0">
              <a:spcBef>
                <a:spcPts val="0"/>
              </a:spcBef>
              <a:spcAft>
                <a:spcPts val="0"/>
              </a:spcAft>
              <a:buClr>
                <a:schemeClr val="folHlink"/>
              </a:buClr>
              <a:buSzPct val="60000"/>
              <a:buFont typeface="Wingdings" pitchFamily="2" charset="2"/>
              <a:buChar char="n"/>
              <a:defRPr/>
            </a:pPr>
            <a:r>
              <a:rPr lang="ja-JP" altLang="en-US" sz="1600" dirty="0">
                <a:solidFill>
                  <a:schemeClr val="bg1"/>
                </a:solidFill>
                <a:latin typeface="ＭＳ ゴシック" pitchFamily="49" charset="-128"/>
                <a:ea typeface="ＭＳ ゴシック" pitchFamily="49" charset="-128"/>
              </a:rPr>
              <a:t>運輸部門の遠距離物流</a:t>
            </a:r>
            <a:endParaRPr lang="en-US" altLang="ja-JP" sz="1600" dirty="0">
              <a:solidFill>
                <a:schemeClr val="bg1"/>
              </a:solidFill>
              <a:latin typeface="ＭＳ ゴシック" pitchFamily="49" charset="-128"/>
              <a:ea typeface="ＭＳ ゴシック" pitchFamily="49" charset="-128"/>
            </a:endParaRPr>
          </a:p>
        </p:txBody>
      </p:sp>
      <p:cxnSp>
        <p:nvCxnSpPr>
          <p:cNvPr id="22" name="直線矢印コネクタ 21"/>
          <p:cNvCxnSpPr>
            <a:stCxn id="21" idx="1"/>
          </p:cNvCxnSpPr>
          <p:nvPr/>
        </p:nvCxnSpPr>
        <p:spPr>
          <a:xfrm rot="10800000">
            <a:off x="5307013" y="4357688"/>
            <a:ext cx="1208087" cy="477837"/>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32" idx="1"/>
          </p:cNvCxnSpPr>
          <p:nvPr/>
        </p:nvCxnSpPr>
        <p:spPr>
          <a:xfrm rot="10800000">
            <a:off x="5264150" y="3521075"/>
            <a:ext cx="1165225" cy="34925"/>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6519496" y="5184776"/>
            <a:ext cx="2486401" cy="380999"/>
          </a:xfrm>
          <a:prstGeom prst="rect">
            <a:avLst/>
          </a:prstGeom>
          <a:solidFill>
            <a:schemeClr val="accent6">
              <a:lumMod val="50000"/>
            </a:schemeClr>
          </a:solidFill>
          <a:ln w="6350">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convex"/>
            </a:sp3d>
          </a:bodyPr>
          <a:lstStyle/>
          <a:p>
            <a:pPr marL="85725" indent="-85725" eaLnBrk="0" fontAlgn="auto" hangingPunct="0">
              <a:spcBef>
                <a:spcPts val="0"/>
              </a:spcBef>
              <a:spcAft>
                <a:spcPts val="0"/>
              </a:spcAft>
              <a:buClr>
                <a:schemeClr val="folHlink"/>
              </a:buClr>
              <a:buSzPct val="60000"/>
              <a:buFont typeface="Wingdings" pitchFamily="2" charset="2"/>
              <a:buChar char="n"/>
              <a:defRPr/>
            </a:pPr>
            <a:r>
              <a:rPr lang="ja-JP" altLang="en-US" sz="1600" dirty="0">
                <a:solidFill>
                  <a:schemeClr val="bg1"/>
                </a:solidFill>
                <a:latin typeface="ＭＳ ゴシック" pitchFamily="49" charset="-128"/>
                <a:ea typeface="ＭＳ ゴシック" pitchFamily="49" charset="-128"/>
              </a:rPr>
              <a:t>産業部門の高温熱需要</a:t>
            </a:r>
            <a:endParaRPr lang="en-US" altLang="ja-JP" dirty="0">
              <a:solidFill>
                <a:schemeClr val="bg1"/>
              </a:solidFill>
              <a:latin typeface="ＭＳ ゴシック" pitchFamily="49" charset="-128"/>
              <a:ea typeface="ＭＳ ゴシック" pitchFamily="49" charset="-128"/>
            </a:endParaRPr>
          </a:p>
        </p:txBody>
      </p:sp>
      <p:sp>
        <p:nvSpPr>
          <p:cNvPr id="25" name="下矢印 24"/>
          <p:cNvSpPr/>
          <p:nvPr/>
        </p:nvSpPr>
        <p:spPr>
          <a:xfrm>
            <a:off x="2689225" y="2589213"/>
            <a:ext cx="663575" cy="836612"/>
          </a:xfrm>
          <a:prstGeom prst="downArrow">
            <a:avLst/>
          </a:prstGeom>
          <a:solidFill>
            <a:srgbClr val="FFB7DB"/>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Clr>
                <a:schemeClr val="folHlink"/>
              </a:buClr>
              <a:buSzPct val="60000"/>
              <a:buFont typeface="Wingdings" pitchFamily="2" charset="2"/>
              <a:buChar char="n"/>
              <a:defRPr/>
            </a:pPr>
            <a:endParaRPr lang="ja-JP" altLang="en-US"/>
          </a:p>
        </p:txBody>
      </p:sp>
      <p:sp>
        <p:nvSpPr>
          <p:cNvPr id="26" name="下矢印 25"/>
          <p:cNvSpPr/>
          <p:nvPr/>
        </p:nvSpPr>
        <p:spPr>
          <a:xfrm>
            <a:off x="4608513" y="2794000"/>
            <a:ext cx="663575" cy="1462088"/>
          </a:xfrm>
          <a:prstGeom prst="downArrow">
            <a:avLst/>
          </a:prstGeom>
          <a:solidFill>
            <a:srgbClr val="FFB7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buClr>
                <a:schemeClr val="folHlink"/>
              </a:buClr>
              <a:buSzPct val="60000"/>
              <a:buFont typeface="Wingdings" pitchFamily="2" charset="2"/>
              <a:buChar char="n"/>
              <a:defRPr/>
            </a:pPr>
            <a:endParaRPr lang="ja-JP" altLang="en-US"/>
          </a:p>
        </p:txBody>
      </p:sp>
      <p:sp>
        <p:nvSpPr>
          <p:cNvPr id="20495" name="テキスト ボックス 26"/>
          <p:cNvSpPr txBox="1">
            <a:spLocks noChangeArrowheads="1"/>
          </p:cNvSpPr>
          <p:nvPr/>
        </p:nvSpPr>
        <p:spPr bwMode="auto">
          <a:xfrm>
            <a:off x="2679700" y="2828925"/>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spcBef>
                <a:spcPct val="20000"/>
              </a:spcBef>
              <a:buClr>
                <a:schemeClr val="folHlink"/>
              </a:buClr>
              <a:buSzPct val="60000"/>
              <a:buFont typeface="Wingdings" pitchFamily="2" charset="2"/>
              <a:buNone/>
            </a:pPr>
            <a:r>
              <a:rPr lang="ja-JP" altLang="en-US">
                <a:latin typeface="Calibri" pitchFamily="34" charset="0"/>
              </a:rPr>
              <a:t>４割減</a:t>
            </a:r>
          </a:p>
        </p:txBody>
      </p:sp>
      <p:sp>
        <p:nvSpPr>
          <p:cNvPr id="20496" name="テキスト ボックス 27"/>
          <p:cNvSpPr txBox="1">
            <a:spLocks noChangeArrowheads="1"/>
          </p:cNvSpPr>
          <p:nvPr/>
        </p:nvSpPr>
        <p:spPr bwMode="auto">
          <a:xfrm>
            <a:off x="4416425" y="3168650"/>
            <a:ext cx="11033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spcBef>
                <a:spcPct val="20000"/>
              </a:spcBef>
              <a:buClr>
                <a:schemeClr val="folHlink"/>
              </a:buClr>
              <a:buSzPct val="60000"/>
              <a:buFont typeface="Wingdings" pitchFamily="2" charset="2"/>
              <a:buChar char="n"/>
            </a:pPr>
            <a:r>
              <a:rPr lang="en-US" altLang="ja-JP" sz="1600">
                <a:latin typeface="Calibri" pitchFamily="34" charset="0"/>
              </a:rPr>
              <a:t>1990</a:t>
            </a:r>
            <a:r>
              <a:rPr lang="ja-JP" altLang="en-US" sz="1600">
                <a:latin typeface="Calibri" pitchFamily="34" charset="0"/>
              </a:rPr>
              <a:t>年比</a:t>
            </a:r>
            <a:endParaRPr lang="en-US" altLang="ja-JP" sz="1600">
              <a:latin typeface="Calibri" pitchFamily="34" charset="0"/>
            </a:endParaRPr>
          </a:p>
          <a:p>
            <a:pPr>
              <a:spcBef>
                <a:spcPct val="20000"/>
              </a:spcBef>
              <a:buClr>
                <a:schemeClr val="folHlink"/>
              </a:buClr>
              <a:buSzPct val="60000"/>
              <a:buFont typeface="Wingdings" pitchFamily="2" charset="2"/>
              <a:buNone/>
            </a:pPr>
            <a:r>
              <a:rPr lang="ja-JP" altLang="en-US">
                <a:latin typeface="Calibri" pitchFamily="34" charset="0"/>
              </a:rPr>
              <a:t>▲</a:t>
            </a:r>
            <a:r>
              <a:rPr lang="en-US" altLang="ja-JP">
                <a:latin typeface="Calibri" pitchFamily="34" charset="0"/>
              </a:rPr>
              <a:t>8</a:t>
            </a:r>
            <a:r>
              <a:rPr lang="ja-JP" altLang="en-US">
                <a:latin typeface="Calibri" pitchFamily="34" charset="0"/>
              </a:rPr>
              <a:t>割</a:t>
            </a:r>
          </a:p>
        </p:txBody>
      </p:sp>
      <p:sp>
        <p:nvSpPr>
          <p:cNvPr id="29" name="正方形/長方形 28"/>
          <p:cNvSpPr/>
          <p:nvPr/>
        </p:nvSpPr>
        <p:spPr>
          <a:xfrm>
            <a:off x="6602252" y="3390648"/>
            <a:ext cx="1187384" cy="333628"/>
          </a:xfrm>
          <a:prstGeom prst="rect">
            <a:avLst/>
          </a:prstGeom>
          <a:solidFill>
            <a:schemeClr val="accent5">
              <a:lumMod val="25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anchor="ctr">
            <a:scene3d>
              <a:camera prst="orthographicFront"/>
              <a:lightRig rig="threePt" dir="t"/>
            </a:scene3d>
            <a:sp3d extrusionH="57150">
              <a:bevelT w="38100" h="38100" prst="convex"/>
            </a:sp3d>
          </a:bodyPr>
          <a:lstStyle/>
          <a:p>
            <a:pPr marL="85725" indent="-85725" eaLnBrk="0" fontAlgn="auto" hangingPunct="0">
              <a:spcBef>
                <a:spcPts val="0"/>
              </a:spcBef>
              <a:spcAft>
                <a:spcPts val="0"/>
              </a:spcAft>
              <a:buClr>
                <a:schemeClr val="folHlink"/>
              </a:buClr>
              <a:buSzPct val="60000"/>
              <a:buFont typeface="Wingdings" pitchFamily="2" charset="2"/>
              <a:buChar char="n"/>
              <a:defRPr/>
            </a:pPr>
            <a:r>
              <a:rPr lang="ja-JP" altLang="en-US" sz="1600" dirty="0">
                <a:solidFill>
                  <a:schemeClr val="bg1"/>
                </a:solidFill>
              </a:rPr>
              <a:t>電力部門</a:t>
            </a:r>
          </a:p>
        </p:txBody>
      </p:sp>
      <p:sp>
        <p:nvSpPr>
          <p:cNvPr id="30" name="正方形/長方形 29"/>
          <p:cNvSpPr/>
          <p:nvPr/>
        </p:nvSpPr>
        <p:spPr>
          <a:xfrm>
            <a:off x="6602252" y="3781173"/>
            <a:ext cx="2262347" cy="333628"/>
          </a:xfrm>
          <a:prstGeom prst="rect">
            <a:avLst/>
          </a:prstGeom>
          <a:solidFill>
            <a:schemeClr val="accent5">
              <a:lumMod val="25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anchor="ctr">
            <a:scene3d>
              <a:camera prst="orthographicFront"/>
              <a:lightRig rig="threePt" dir="t"/>
            </a:scene3d>
            <a:sp3d extrusionH="57150">
              <a:bevelT w="38100" h="38100" prst="convex"/>
            </a:sp3d>
          </a:bodyPr>
          <a:lstStyle/>
          <a:p>
            <a:pPr marL="85725" indent="-85725" eaLnBrk="0" fontAlgn="auto" hangingPunct="0">
              <a:spcBef>
                <a:spcPts val="0"/>
              </a:spcBef>
              <a:spcAft>
                <a:spcPts val="0"/>
              </a:spcAft>
              <a:buClr>
                <a:schemeClr val="folHlink"/>
              </a:buClr>
              <a:buSzPct val="60000"/>
              <a:buFont typeface="Wingdings" pitchFamily="2" charset="2"/>
              <a:buChar char="n"/>
              <a:defRPr/>
            </a:pPr>
            <a:r>
              <a:rPr lang="ja-JP" altLang="en-US" sz="1600" dirty="0">
                <a:solidFill>
                  <a:schemeClr val="bg1"/>
                </a:solidFill>
              </a:rPr>
              <a:t>乗用車・近距離物流</a:t>
            </a:r>
          </a:p>
        </p:txBody>
      </p:sp>
      <p:sp>
        <p:nvSpPr>
          <p:cNvPr id="31" name="正方形/長方形 30"/>
          <p:cNvSpPr/>
          <p:nvPr/>
        </p:nvSpPr>
        <p:spPr>
          <a:xfrm>
            <a:off x="6602252" y="3000123"/>
            <a:ext cx="1187384" cy="333628"/>
          </a:xfrm>
          <a:prstGeom prst="rect">
            <a:avLst/>
          </a:prstGeom>
          <a:solidFill>
            <a:schemeClr val="accent5">
              <a:lumMod val="25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anchor="ctr">
            <a:scene3d>
              <a:camera prst="orthographicFront"/>
              <a:lightRig rig="threePt" dir="t"/>
            </a:scene3d>
            <a:sp3d extrusionH="57150">
              <a:bevelT w="38100" h="38100" prst="convex"/>
            </a:sp3d>
          </a:bodyPr>
          <a:lstStyle/>
          <a:p>
            <a:pPr marL="85725" indent="-85725" eaLnBrk="0" fontAlgn="auto" hangingPunct="0">
              <a:spcBef>
                <a:spcPts val="0"/>
              </a:spcBef>
              <a:spcAft>
                <a:spcPts val="0"/>
              </a:spcAft>
              <a:buClr>
                <a:schemeClr val="folHlink"/>
              </a:buClr>
              <a:buSzPct val="60000"/>
              <a:buFont typeface="Wingdings" pitchFamily="2" charset="2"/>
              <a:buChar char="n"/>
              <a:defRPr/>
            </a:pPr>
            <a:r>
              <a:rPr lang="ja-JP" altLang="en-US" sz="1600" dirty="0">
                <a:solidFill>
                  <a:schemeClr val="bg1"/>
                </a:solidFill>
              </a:rPr>
              <a:t>民生部門</a:t>
            </a:r>
          </a:p>
        </p:txBody>
      </p:sp>
      <p:sp>
        <p:nvSpPr>
          <p:cNvPr id="32" name="左中かっこ 31"/>
          <p:cNvSpPr/>
          <p:nvPr/>
        </p:nvSpPr>
        <p:spPr>
          <a:xfrm>
            <a:off x="6429375" y="3003550"/>
            <a:ext cx="130175" cy="1104900"/>
          </a:xfrm>
          <a:prstGeom prst="leftBrace">
            <a:avLst>
              <a:gd name="adj1" fmla="val 3578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buClr>
                <a:schemeClr val="folHlink"/>
              </a:buClr>
              <a:buSzPct val="60000"/>
              <a:buFont typeface="Wingdings" pitchFamily="2" charset="2"/>
              <a:buChar char="n"/>
              <a:defRPr/>
            </a:pPr>
            <a:endParaRPr lang="ja-JP" altLang="en-US"/>
          </a:p>
        </p:txBody>
      </p:sp>
      <p:sp>
        <p:nvSpPr>
          <p:cNvPr id="33" name="円形吹き出し 32"/>
          <p:cNvSpPr/>
          <p:nvPr/>
        </p:nvSpPr>
        <p:spPr>
          <a:xfrm>
            <a:off x="6643688" y="560388"/>
            <a:ext cx="2357437" cy="2000250"/>
          </a:xfrm>
          <a:prstGeom prst="wedgeEllipseCallout">
            <a:avLst>
              <a:gd name="adj1" fmla="val -54667"/>
              <a:gd name="adj2" fmla="val 58390"/>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eaLnBrk="0" fontAlgn="auto" hangingPunct="0">
              <a:spcBef>
                <a:spcPts val="0"/>
              </a:spcBef>
              <a:spcAft>
                <a:spcPts val="0"/>
              </a:spcAft>
              <a:buClr>
                <a:schemeClr val="folHlink"/>
              </a:buClr>
              <a:buSzPct val="60000"/>
              <a:buFont typeface="Wingdings" pitchFamily="2" charset="2"/>
              <a:buNone/>
              <a:defRPr/>
            </a:pPr>
            <a:r>
              <a:rPr lang="ja-JP" altLang="en-US" sz="2000" dirty="0"/>
              <a:t>これが実現できれば</a:t>
            </a:r>
            <a:r>
              <a:rPr lang="en-US" altLang="ja-JP" sz="2000" dirty="0"/>
              <a:t>80%</a:t>
            </a:r>
            <a:r>
              <a:rPr lang="ja-JP" altLang="en-US" sz="2000" dirty="0"/>
              <a:t>削減が可能との試算あり</a:t>
            </a:r>
          </a:p>
        </p:txBody>
      </p:sp>
      <p:sp>
        <p:nvSpPr>
          <p:cNvPr id="20502" name="スライド番号プレースホル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0F40DA42-E691-47A4-8124-5A4A12089A5E}" type="slidenum">
              <a:rPr kumimoji="0" lang="ja-JP" altLang="en-US" sz="1600" smtClean="0"/>
              <a:pPr eaLnBrk="1" hangingPunct="1"/>
              <a:t>26</a:t>
            </a:fld>
            <a:endParaRPr kumimoji="0" lang="ja-JP" altLang="en-US" sz="1600" smtClean="0"/>
          </a:p>
        </p:txBody>
      </p:sp>
      <p:sp>
        <p:nvSpPr>
          <p:cNvPr id="3" name="円形吹き出し 2"/>
          <p:cNvSpPr/>
          <p:nvPr/>
        </p:nvSpPr>
        <p:spPr bwMode="auto">
          <a:xfrm>
            <a:off x="19050" y="5899150"/>
            <a:ext cx="8324850" cy="649288"/>
          </a:xfrm>
          <a:prstGeom prst="wedgeEllipseCallout">
            <a:avLst>
              <a:gd name="adj1" fmla="val -13986"/>
              <a:gd name="adj2" fmla="val -428213"/>
            </a:avLst>
          </a:prstGeom>
          <a:solidFill>
            <a:schemeClr val="accent2">
              <a:lumMod val="20000"/>
              <a:lumOff val="80000"/>
              <a:alpha val="33000"/>
            </a:schemeClr>
          </a:solidFill>
          <a:ln w="19050" cap="flat" cmpd="sng" algn="ctr">
            <a:solidFill>
              <a:srgbClr val="FF0000"/>
            </a:solidFill>
            <a:prstDash val="solid"/>
            <a:round/>
            <a:headEnd type="none" w="med" len="med"/>
            <a:tailEnd type="none" w="med" len="med"/>
          </a:ln>
          <a:effectLst/>
        </p:spPr>
        <p:txBody>
          <a:bodyPr wrap="none">
            <a:spAutoFit/>
          </a:bodyPr>
          <a:lstStyle/>
          <a:p>
            <a:pPr algn="ctr">
              <a:buFont typeface="Wingdings" pitchFamily="2" charset="2"/>
              <a:buNone/>
              <a:defRPr/>
            </a:pPr>
            <a:r>
              <a:rPr lang="ja-JP" altLang="en-US" dirty="0"/>
              <a:t>３．１１の事態を含まない　含めれば６割減か</a:t>
            </a:r>
          </a:p>
        </p:txBody>
      </p:sp>
      <p:sp>
        <p:nvSpPr>
          <p:cNvPr id="4" name="乗算記号 3"/>
          <p:cNvSpPr/>
          <p:nvPr/>
        </p:nvSpPr>
        <p:spPr bwMode="auto">
          <a:xfrm>
            <a:off x="6562725" y="2949575"/>
            <a:ext cx="1327150" cy="884238"/>
          </a:xfrm>
          <a:prstGeom prst="mathMultiply">
            <a:avLst/>
          </a:prstGeom>
          <a:solidFill>
            <a:srgbClr val="FF0000"/>
          </a:solidFill>
          <a:ln w="19050" cap="flat" cmpd="sng" algn="ctr">
            <a:solidFill>
              <a:srgbClr val="FF0000"/>
            </a:solidFill>
            <a:prstDash val="solid"/>
            <a:round/>
            <a:headEnd type="none" w="med" len="med"/>
            <a:tailEnd type="none" w="med" len="med"/>
          </a:ln>
          <a:effectLst/>
        </p:spPr>
        <p:txBody>
          <a:bodyPr wrap="none">
            <a:spAutoFit/>
          </a:bodyPr>
          <a:lstStyle/>
          <a:p>
            <a:pPr algn="ctr">
              <a:defRPr/>
            </a:pPr>
            <a:endParaRPr lang="ja-JP" altLang="en-US"/>
          </a:p>
        </p:txBody>
      </p:sp>
      <p:sp>
        <p:nvSpPr>
          <p:cNvPr id="5" name="乗算記号 4"/>
          <p:cNvSpPr/>
          <p:nvPr/>
        </p:nvSpPr>
        <p:spPr bwMode="auto">
          <a:xfrm>
            <a:off x="6843713" y="3627438"/>
            <a:ext cx="1031875" cy="723900"/>
          </a:xfrm>
          <a:prstGeom prst="mathMultiply">
            <a:avLst/>
          </a:prstGeom>
          <a:solidFill>
            <a:srgbClr val="FF0000"/>
          </a:solidFill>
          <a:ln w="19050" cap="flat" cmpd="sng" algn="ctr">
            <a:solidFill>
              <a:srgbClr val="FF0000"/>
            </a:solidFill>
            <a:prstDash val="solid"/>
            <a:round/>
            <a:headEnd type="none" w="med" len="med"/>
            <a:tailEnd type="none" w="med" len="med"/>
          </a:ln>
          <a:effectLst/>
        </p:spPr>
        <p:txBody>
          <a:bodyPr wrap="none">
            <a:spAutoFit/>
          </a:bodyP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endParaRPr lang="ja-JP" altLang="en-US" smtClean="0"/>
          </a:p>
        </p:txBody>
      </p:sp>
      <p:sp>
        <p:nvSpPr>
          <p:cNvPr id="21507" name="コンテンツ プレースホルダー 2"/>
          <p:cNvSpPr>
            <a:spLocks noGrp="1"/>
          </p:cNvSpPr>
          <p:nvPr>
            <p:ph idx="1"/>
          </p:nvPr>
        </p:nvSpPr>
        <p:spPr/>
        <p:txBody>
          <a:bodyPr/>
          <a:lstStyle/>
          <a:p>
            <a:endParaRPr lang="ja-JP" altLang="en-US" smtClean="0"/>
          </a:p>
        </p:txBody>
      </p:sp>
      <p:sp>
        <p:nvSpPr>
          <p:cNvPr id="2150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30E1D009-5808-489A-8FF7-C83E90E1A043}" type="slidenum">
              <a:rPr kumimoji="0" lang="en-US" altLang="ja-JP" sz="1400" smtClean="0"/>
              <a:pPr eaLnBrk="1" hangingPunct="1"/>
              <a:t>27</a:t>
            </a:fld>
            <a:endParaRPr kumimoji="0" lang="en-US" altLang="ja-JP" sz="1400" smtClean="0"/>
          </a:p>
        </p:txBody>
      </p:sp>
      <p:pic>
        <p:nvPicPr>
          <p:cNvPr id="21509" name="Picture 2" descr="C:\Users\IY\Documents\My Dropbox\発電電力量推移一般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303213"/>
            <a:ext cx="8466138"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720725" y="495300"/>
            <a:ext cx="8355013" cy="431800"/>
          </a:xfrm>
        </p:spPr>
        <p:txBody>
          <a:bodyPr/>
          <a:lstStyle/>
          <a:p>
            <a:r>
              <a:rPr lang="ja-JP" altLang="en-US" sz="3200" smtClean="0"/>
              <a:t>低炭素電力用エネルギー（除く</a:t>
            </a:r>
            <a:r>
              <a:rPr lang="en-US" altLang="ja-JP" sz="3200" smtClean="0"/>
              <a:t>CCS</a:t>
            </a:r>
            <a:r>
              <a:rPr lang="ja-JP" altLang="en-US" sz="3200" smtClean="0"/>
              <a:t>　　　　　　　 ）</a:t>
            </a:r>
          </a:p>
        </p:txBody>
      </p:sp>
      <p:sp>
        <p:nvSpPr>
          <p:cNvPr id="3" name="コンテンツ プレースホルダー 2"/>
          <p:cNvSpPr>
            <a:spLocks noGrp="1"/>
          </p:cNvSpPr>
          <p:nvPr>
            <p:ph idx="1"/>
          </p:nvPr>
        </p:nvSpPr>
        <p:spPr>
          <a:xfrm>
            <a:off x="633413" y="1065213"/>
            <a:ext cx="8347075" cy="5268912"/>
          </a:xfrm>
        </p:spPr>
        <p:txBody>
          <a:bodyPr/>
          <a:lstStyle/>
          <a:p>
            <a:pPr>
              <a:defRPr/>
            </a:pPr>
            <a:r>
              <a:rPr lang="ja-JP" altLang="en-US" sz="2400" dirty="0" smtClean="0"/>
              <a:t>原子力発電：</a:t>
            </a:r>
            <a:r>
              <a:rPr lang="ja-JP" altLang="en-US" sz="2400" dirty="0" smtClean="0">
                <a:solidFill>
                  <a:srgbClr val="FF0000"/>
                </a:solidFill>
              </a:rPr>
              <a:t>減原発が選択</a:t>
            </a:r>
            <a:r>
              <a:rPr lang="ja-JP" altLang="en-US" sz="2400" dirty="0" smtClean="0"/>
              <a:t>される（確率９０％？）</a:t>
            </a:r>
            <a:endParaRPr lang="en-US" altLang="ja-JP" sz="2400" dirty="0" smtClean="0"/>
          </a:p>
          <a:p>
            <a:pPr lvl="1">
              <a:defRPr/>
            </a:pPr>
            <a:r>
              <a:rPr lang="ja-JP" altLang="en-US" sz="2000" dirty="0" smtClean="0"/>
              <a:t>現状＝日本に５４基あった。しかし、今後、老朽化したものから廃炉になるか？</a:t>
            </a:r>
            <a:endParaRPr lang="en-US" altLang="ja-JP" sz="2000" dirty="0" smtClean="0"/>
          </a:p>
          <a:p>
            <a:pPr lvl="1">
              <a:defRPr/>
            </a:pPr>
            <a:r>
              <a:rPr lang="ja-JP" altLang="en-US" sz="2000" dirty="0" smtClean="0"/>
              <a:t>特性＝出力調整は行わないので常に一定の出力。燃料代だけを考えると、もっとも安価。核燃料の最終処分と、事故のリスクが厄介。</a:t>
            </a:r>
            <a:endParaRPr lang="en-US" altLang="ja-JP" sz="2000" dirty="0" smtClean="0"/>
          </a:p>
          <a:p>
            <a:pPr>
              <a:defRPr/>
            </a:pPr>
            <a:r>
              <a:rPr lang="ja-JP" altLang="en-US" sz="2400" dirty="0" smtClean="0"/>
              <a:t>風力発電</a:t>
            </a:r>
            <a:endParaRPr lang="en-US" altLang="ja-JP" sz="2400" dirty="0" smtClean="0"/>
          </a:p>
          <a:p>
            <a:pPr lvl="1">
              <a:defRPr/>
            </a:pPr>
            <a:r>
              <a:rPr lang="ja-JP" altLang="en-US" sz="2000" dirty="0" smtClean="0"/>
              <a:t>現状＝世界で２００</a:t>
            </a:r>
            <a:r>
              <a:rPr lang="en-US" altLang="ja-JP" sz="2000" dirty="0" smtClean="0"/>
              <a:t>GW</a:t>
            </a:r>
            <a:r>
              <a:rPr lang="ja-JP" altLang="en-US" sz="2000" dirty="0" err="1" smtClean="0"/>
              <a:t>、</a:t>
            </a:r>
            <a:r>
              <a:rPr lang="ja-JP" altLang="en-US" sz="2000" dirty="0" smtClean="0"/>
              <a:t>日本２</a:t>
            </a:r>
            <a:r>
              <a:rPr lang="en-US" altLang="ja-JP" sz="2000" dirty="0" smtClean="0"/>
              <a:t>GW</a:t>
            </a:r>
            <a:r>
              <a:rPr lang="ja-JP" altLang="en-US" sz="2000" dirty="0" smtClean="0"/>
              <a:t>（原発２基分の容量、発電量は１／４にして０．５基分）</a:t>
            </a:r>
            <a:endParaRPr lang="en-US" altLang="ja-JP" sz="2000" dirty="0" smtClean="0"/>
          </a:p>
          <a:p>
            <a:pPr lvl="1">
              <a:defRPr/>
            </a:pPr>
            <a:r>
              <a:rPr lang="ja-JP" altLang="en-US" sz="2000" dirty="0" smtClean="0"/>
              <a:t>特性＝日本の風の状況は気まぐれ。台風、落雷などあり。安定化を電池で行うと費用が莫大。</a:t>
            </a:r>
            <a:endParaRPr lang="en-US" altLang="ja-JP" sz="2000" dirty="0" smtClean="0"/>
          </a:p>
          <a:p>
            <a:pPr>
              <a:defRPr/>
            </a:pPr>
            <a:r>
              <a:rPr lang="ja-JP" altLang="en-US" sz="2400" dirty="0" smtClean="0"/>
              <a:t>太陽光発電</a:t>
            </a:r>
            <a:endParaRPr lang="en-US" altLang="ja-JP" sz="2400" dirty="0" smtClean="0"/>
          </a:p>
          <a:p>
            <a:pPr lvl="1">
              <a:defRPr/>
            </a:pPr>
            <a:r>
              <a:rPr lang="ja-JP" altLang="en-US" sz="2000" dirty="0" smtClean="0"/>
              <a:t>現状＝８０万戸、４ｋ</a:t>
            </a:r>
            <a:r>
              <a:rPr lang="en-US" altLang="ja-JP" sz="2000" dirty="0" smtClean="0"/>
              <a:t>W</a:t>
            </a:r>
            <a:r>
              <a:rPr lang="ja-JP" altLang="en-US" sz="2000" dirty="0"/>
              <a:t>とすれば</a:t>
            </a:r>
            <a:r>
              <a:rPr lang="ja-JP" altLang="en-US" sz="2000" dirty="0" smtClean="0"/>
              <a:t>、発電容量は３２０万ｋ</a:t>
            </a:r>
            <a:r>
              <a:rPr lang="en-US" altLang="ja-JP" sz="2000" dirty="0" smtClean="0"/>
              <a:t>W</a:t>
            </a:r>
            <a:r>
              <a:rPr lang="ja-JP" altLang="en-US" sz="2000" dirty="0" err="1" smtClean="0"/>
              <a:t>。</a:t>
            </a:r>
            <a:r>
              <a:rPr lang="ja-JP" altLang="en-US" sz="2000" dirty="0" smtClean="0"/>
              <a:t>原発３基分だが、発電量は１／８にして原発０．４基分。</a:t>
            </a:r>
            <a:endParaRPr lang="en-US" altLang="ja-JP" sz="2000" dirty="0" smtClean="0"/>
          </a:p>
          <a:p>
            <a:pPr lvl="1">
              <a:defRPr/>
            </a:pPr>
            <a:r>
              <a:rPr lang="ja-JP" altLang="en-US" sz="2000" dirty="0" smtClean="0"/>
              <a:t>特性＝お天気次第。家庭用なら、個々の容量が少ないので、問題は無い。しかし、メガソーラーは安定化の費用が掛かる。</a:t>
            </a:r>
            <a:endParaRPr lang="en-US" altLang="ja-JP" sz="2000" dirty="0" smtClean="0"/>
          </a:p>
          <a:p>
            <a:pPr marL="0" indent="0">
              <a:buFont typeface="Wingdings" pitchFamily="2" charset="2"/>
              <a:buNone/>
              <a:defRPr/>
            </a:pPr>
            <a:endParaRPr lang="en-US" altLang="ja-JP" sz="2800" dirty="0" smtClean="0"/>
          </a:p>
          <a:p>
            <a:pPr>
              <a:defRPr/>
            </a:pPr>
            <a:endParaRPr lang="ja-JP" altLang="en-US" sz="2800" dirty="0"/>
          </a:p>
        </p:txBody>
      </p:sp>
      <p:sp>
        <p:nvSpPr>
          <p:cNvPr id="22532"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A2D8EA7B-8E3C-493E-859B-C873205B4000}" type="slidenum">
              <a:rPr kumimoji="0" lang="en-US" altLang="ja-JP" sz="1400" smtClean="0"/>
              <a:pPr eaLnBrk="1" hangingPunct="1"/>
              <a:t>28</a:t>
            </a:fld>
            <a:endParaRPr kumimoji="0" lang="en-US" altLang="ja-JP" sz="1400" smtClean="0"/>
          </a:p>
        </p:txBody>
      </p:sp>
      <p:sp>
        <p:nvSpPr>
          <p:cNvPr id="22533" name="テキスト ボックス 1"/>
          <p:cNvSpPr txBox="1">
            <a:spLocks noChangeArrowheads="1"/>
          </p:cNvSpPr>
          <p:nvPr/>
        </p:nvSpPr>
        <p:spPr bwMode="auto">
          <a:xfrm>
            <a:off x="6780213" y="41751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solidFill>
                  <a:schemeClr val="tx2"/>
                </a:solidFill>
                <a:latin typeface="ＭＳ Ｐゴシック" pitchFamily="50" charset="-128"/>
              </a:rPr>
              <a:t>炭素回収貯留</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3588" y="227013"/>
            <a:ext cx="7964487" cy="3203575"/>
          </a:xfrm>
        </p:spPr>
        <p:txBody>
          <a:bodyPr/>
          <a:lstStyle/>
          <a:p>
            <a:pPr>
              <a:defRPr/>
            </a:pPr>
            <a:r>
              <a:rPr lang="ja-JP" altLang="en-US" sz="2800" dirty="0" smtClean="0"/>
              <a:t>地熱</a:t>
            </a:r>
            <a:endParaRPr lang="en-US" altLang="ja-JP" sz="2800" dirty="0" smtClean="0"/>
          </a:p>
          <a:p>
            <a:pPr lvl="1">
              <a:defRPr/>
            </a:pPr>
            <a:r>
              <a:rPr lang="ja-JP" altLang="en-US" sz="2400" dirty="0" smtClean="0"/>
              <a:t>斜め掘りが許可されるので、国立公園内も</a:t>
            </a:r>
            <a:endParaRPr lang="en-US" altLang="ja-JP" sz="2400" dirty="0"/>
          </a:p>
          <a:p>
            <a:pPr>
              <a:defRPr/>
            </a:pPr>
            <a:r>
              <a:rPr lang="ja-JP" altLang="en-US" sz="2800" dirty="0" smtClean="0"/>
              <a:t>中小水力</a:t>
            </a:r>
            <a:endParaRPr lang="en-US" altLang="ja-JP" sz="2800" dirty="0" smtClean="0"/>
          </a:p>
          <a:p>
            <a:pPr lvl="1">
              <a:defRPr/>
            </a:pPr>
            <a:r>
              <a:rPr lang="ja-JP" altLang="en-US" sz="2400" dirty="0" smtClean="0"/>
              <a:t>地域の自給自足エネルギー（人件費が掛かる）</a:t>
            </a:r>
            <a:endParaRPr lang="en-US" altLang="ja-JP" sz="2400" dirty="0"/>
          </a:p>
          <a:p>
            <a:pPr>
              <a:defRPr/>
            </a:pPr>
            <a:r>
              <a:rPr lang="ja-JP" altLang="en-US" sz="2800" dirty="0" smtClean="0"/>
              <a:t>バイオマス</a:t>
            </a:r>
            <a:endParaRPr lang="en-US" altLang="ja-JP" sz="2800" dirty="0" smtClean="0"/>
          </a:p>
          <a:p>
            <a:pPr lvl="1">
              <a:defRPr/>
            </a:pPr>
            <a:r>
              <a:rPr lang="ja-JP" altLang="en-US" sz="2400" dirty="0" smtClean="0"/>
              <a:t>熱利用、発電用。しかし、森林バイオマスの大量利用を目指すと、未対応の地域が多すぎる。</a:t>
            </a:r>
            <a:endParaRPr lang="en-US" altLang="ja-JP" sz="2400" dirty="0" smtClean="0"/>
          </a:p>
          <a:p>
            <a:pPr>
              <a:defRPr/>
            </a:pPr>
            <a:endParaRPr lang="en-US" altLang="ja-JP" sz="2800" dirty="0" smtClean="0"/>
          </a:p>
          <a:p>
            <a:pPr marL="914400" lvl="2" indent="0">
              <a:buFont typeface="Wingdings" pitchFamily="2" charset="2"/>
              <a:buNone/>
              <a:defRPr/>
            </a:pPr>
            <a:endParaRPr lang="en-US" altLang="ja-JP" sz="2000" dirty="0" smtClean="0"/>
          </a:p>
          <a:p>
            <a:pPr marL="457200" lvl="1" indent="0">
              <a:buFont typeface="Wingdings" pitchFamily="2" charset="2"/>
              <a:buNone/>
              <a:defRPr/>
            </a:pPr>
            <a:endParaRPr lang="ja-JP" altLang="en-US" sz="2400" dirty="0"/>
          </a:p>
        </p:txBody>
      </p:sp>
      <p:sp>
        <p:nvSpPr>
          <p:cNvPr id="23555"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6B64036A-C5ED-4B1A-BE7B-66D7AB163BBC}" type="slidenum">
              <a:rPr kumimoji="0" lang="en-US" altLang="ja-JP" sz="1400" smtClean="0"/>
              <a:pPr eaLnBrk="1" hangingPunct="1"/>
              <a:t>29</a:t>
            </a:fld>
            <a:endParaRPr kumimoji="0" lang="en-US" altLang="ja-JP" sz="1400" smtClean="0"/>
          </a:p>
        </p:txBody>
      </p:sp>
      <p:sp>
        <p:nvSpPr>
          <p:cNvPr id="23556" name="コンテンツ プレースホルダー 2"/>
          <p:cNvSpPr txBox="1">
            <a:spLocks/>
          </p:cNvSpPr>
          <p:nvPr/>
        </p:nvSpPr>
        <p:spPr bwMode="auto">
          <a:xfrm>
            <a:off x="739775" y="3432175"/>
            <a:ext cx="7772400" cy="332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spcBef>
                <a:spcPct val="20000"/>
              </a:spcBef>
              <a:buClr>
                <a:schemeClr val="folHlink"/>
              </a:buClr>
              <a:buSzPct val="60000"/>
              <a:buFont typeface="Wingdings" pitchFamily="2" charset="2"/>
              <a:buChar char="n"/>
            </a:pPr>
            <a:r>
              <a:rPr lang="ja-JP" altLang="en-US" sz="2000"/>
              <a:t>波力発電</a:t>
            </a:r>
            <a:endParaRPr lang="en-US" altLang="ja-JP" sz="2000"/>
          </a:p>
          <a:p>
            <a:pPr lvl="1">
              <a:spcBef>
                <a:spcPct val="20000"/>
              </a:spcBef>
              <a:buClr>
                <a:schemeClr val="hlink"/>
              </a:buClr>
              <a:buSzPct val="55000"/>
              <a:buFont typeface="Wingdings" pitchFamily="2" charset="2"/>
              <a:buChar char="n"/>
            </a:pPr>
            <a:r>
              <a:rPr lang="ja-JP" altLang="en-US" sz="2000"/>
              <a:t>現状＝</a:t>
            </a:r>
            <a:r>
              <a:rPr lang="ja-JP" altLang="en-US" sz="2000">
                <a:solidFill>
                  <a:srgbClr val="FF0000"/>
                </a:solidFill>
              </a:rPr>
              <a:t>未開発</a:t>
            </a:r>
            <a:r>
              <a:rPr lang="ja-JP" altLang="en-US" sz="2000"/>
              <a:t>、波による発電なので、不安定</a:t>
            </a:r>
            <a:endParaRPr lang="en-US" altLang="ja-JP" sz="2000"/>
          </a:p>
          <a:p>
            <a:pPr lvl="1">
              <a:spcBef>
                <a:spcPct val="20000"/>
              </a:spcBef>
              <a:buClr>
                <a:schemeClr val="hlink"/>
              </a:buClr>
              <a:buSzPct val="55000"/>
              <a:buFont typeface="Wingdings" pitchFamily="2" charset="2"/>
              <a:buChar char="n"/>
            </a:pPr>
            <a:r>
              <a:rPr lang="ja-JP" altLang="en-US" sz="2000"/>
              <a:t>特性＝小規模な発電は可能かもしれない</a:t>
            </a:r>
            <a:endParaRPr lang="en-US" altLang="ja-JP" sz="2000"/>
          </a:p>
          <a:p>
            <a:pPr>
              <a:spcBef>
                <a:spcPct val="20000"/>
              </a:spcBef>
              <a:buClr>
                <a:schemeClr val="folHlink"/>
              </a:buClr>
              <a:buSzPct val="60000"/>
              <a:buFont typeface="Wingdings" pitchFamily="2" charset="2"/>
              <a:buChar char="n"/>
            </a:pPr>
            <a:r>
              <a:rPr lang="ja-JP" altLang="en-US" sz="2000"/>
              <a:t>潮流・潮汐発電</a:t>
            </a:r>
            <a:endParaRPr lang="en-US" altLang="ja-JP" sz="2000"/>
          </a:p>
          <a:p>
            <a:pPr lvl="1">
              <a:spcBef>
                <a:spcPct val="20000"/>
              </a:spcBef>
              <a:buClr>
                <a:schemeClr val="hlink"/>
              </a:buClr>
              <a:buSzPct val="55000"/>
              <a:buFont typeface="Wingdings" pitchFamily="2" charset="2"/>
              <a:buChar char="n"/>
            </a:pPr>
            <a:r>
              <a:rPr lang="ja-JP" altLang="en-US" sz="2000"/>
              <a:t>現状＝</a:t>
            </a:r>
            <a:r>
              <a:rPr lang="ja-JP" altLang="en-US" sz="2000">
                <a:solidFill>
                  <a:srgbClr val="FF0000"/>
                </a:solidFill>
              </a:rPr>
              <a:t>未開発</a:t>
            </a:r>
            <a:r>
              <a:rPr lang="ja-JP" altLang="en-US" sz="2000"/>
              <a:t>。開発されれば、予測可能</a:t>
            </a:r>
            <a:endParaRPr lang="en-US" altLang="ja-JP" sz="2000"/>
          </a:p>
          <a:p>
            <a:pPr lvl="1">
              <a:spcBef>
                <a:spcPct val="20000"/>
              </a:spcBef>
              <a:buClr>
                <a:schemeClr val="hlink"/>
              </a:buClr>
              <a:buSzPct val="55000"/>
              <a:buFont typeface="Wingdings" pitchFamily="2" charset="2"/>
              <a:buChar char="n"/>
            </a:pPr>
            <a:r>
              <a:rPr lang="ja-JP" altLang="en-US" sz="2000"/>
              <a:t>特性＝場所が限定される。</a:t>
            </a:r>
            <a:r>
              <a:rPr lang="ja-JP" altLang="en-US" sz="2000">
                <a:solidFill>
                  <a:srgbClr val="FF0000"/>
                </a:solidFill>
              </a:rPr>
              <a:t>例えば、津軽海峡</a:t>
            </a:r>
            <a:endParaRPr lang="en-US" altLang="ja-JP" sz="2000">
              <a:solidFill>
                <a:srgbClr val="FF0000"/>
              </a:solidFill>
            </a:endParaRPr>
          </a:p>
          <a:p>
            <a:pPr>
              <a:spcBef>
                <a:spcPct val="20000"/>
              </a:spcBef>
              <a:buClr>
                <a:schemeClr val="folHlink"/>
              </a:buClr>
              <a:buSzPct val="60000"/>
              <a:buFont typeface="Wingdings" pitchFamily="2" charset="2"/>
              <a:buChar char="n"/>
            </a:pPr>
            <a:r>
              <a:rPr lang="ja-JP" altLang="en-US" sz="2000"/>
              <a:t>海流発電　例：黒潮発電</a:t>
            </a:r>
            <a:endParaRPr lang="en-US" altLang="ja-JP" sz="2000"/>
          </a:p>
          <a:p>
            <a:pPr lvl="1">
              <a:spcBef>
                <a:spcPct val="20000"/>
              </a:spcBef>
              <a:buClr>
                <a:schemeClr val="hlink"/>
              </a:buClr>
              <a:buSzPct val="55000"/>
              <a:buFont typeface="Wingdings" pitchFamily="2" charset="2"/>
              <a:buChar char="n"/>
            </a:pPr>
            <a:r>
              <a:rPr lang="ja-JP" altLang="en-US" sz="2000"/>
              <a:t>現状＝</a:t>
            </a:r>
            <a:r>
              <a:rPr lang="ja-JP" altLang="en-US" sz="2000">
                <a:solidFill>
                  <a:srgbClr val="FF0000"/>
                </a:solidFill>
              </a:rPr>
              <a:t>未開発</a:t>
            </a:r>
            <a:r>
              <a:rPr lang="ja-JP" altLang="en-US" sz="2000"/>
              <a:t>。本当に可能か？</a:t>
            </a:r>
            <a:endParaRPr lang="en-US" altLang="ja-JP" sz="2000"/>
          </a:p>
          <a:p>
            <a:pPr lvl="1">
              <a:spcBef>
                <a:spcPct val="20000"/>
              </a:spcBef>
              <a:buClr>
                <a:schemeClr val="hlink"/>
              </a:buClr>
              <a:buSzPct val="55000"/>
              <a:buFont typeface="Wingdings" pitchFamily="2" charset="2"/>
              <a:buChar char="n"/>
            </a:pPr>
            <a:r>
              <a:rPr lang="ja-JP" altLang="en-US" sz="2000"/>
              <a:t>特性＝どうやって、電力を輸送するのか。</a:t>
            </a:r>
            <a:endParaRPr lang="en-US" altLang="ja-JP" sz="2000"/>
          </a:p>
          <a:p>
            <a:pPr>
              <a:spcBef>
                <a:spcPct val="20000"/>
              </a:spcBef>
              <a:buClr>
                <a:schemeClr val="folHlink"/>
              </a:buClr>
              <a:buSzPct val="60000"/>
              <a:buFont typeface="Wingdings" pitchFamily="2" charset="2"/>
              <a:buChar char="n"/>
            </a:pPr>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endParaRPr lang="ja-JP" altLang="en-US" smtClean="0"/>
          </a:p>
        </p:txBody>
      </p:sp>
      <p:sp>
        <p:nvSpPr>
          <p:cNvPr id="8195" name="コンテンツ プレースホルダー 2"/>
          <p:cNvSpPr>
            <a:spLocks noGrp="1"/>
          </p:cNvSpPr>
          <p:nvPr>
            <p:ph idx="1"/>
          </p:nvPr>
        </p:nvSpPr>
        <p:spPr/>
        <p:txBody>
          <a:bodyPr/>
          <a:lstStyle/>
          <a:p>
            <a:endParaRPr lang="ja-JP" altLang="en-US" smtClean="0"/>
          </a:p>
        </p:txBody>
      </p:sp>
      <p:sp>
        <p:nvSpPr>
          <p:cNvPr id="819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397A47AA-51AE-4366-B75F-F77340B62F29}" type="slidenum">
              <a:rPr kumimoji="0" lang="en-US" altLang="ja-JP" sz="1400" smtClean="0"/>
              <a:pPr eaLnBrk="1" hangingPunct="1"/>
              <a:t>3</a:t>
            </a:fld>
            <a:endParaRPr kumimoji="0" lang="en-US" altLang="ja-JP" sz="1400" smtClean="0"/>
          </a:p>
        </p:txBody>
      </p:sp>
      <p:pic>
        <p:nvPicPr>
          <p:cNvPr id="8197" name="Picture 2" descr="C:\Users\IY\Documents\My Dropbox\東日本大震災感化層.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0"/>
            <a:ext cx="8920163"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552450" y="541338"/>
            <a:ext cx="7793038" cy="711200"/>
          </a:xfrm>
        </p:spPr>
        <p:txBody>
          <a:bodyPr/>
          <a:lstStyle/>
          <a:p>
            <a:r>
              <a:rPr lang="ja-JP" altLang="en-US" sz="4000" smtClean="0"/>
              <a:t>自然エネルギーは、まず分類から</a:t>
            </a:r>
          </a:p>
        </p:txBody>
      </p:sp>
      <p:sp>
        <p:nvSpPr>
          <p:cNvPr id="25603" name="コンテンツ プレースホルダ 2"/>
          <p:cNvSpPr>
            <a:spLocks noGrp="1"/>
          </p:cNvSpPr>
          <p:nvPr>
            <p:ph idx="1"/>
          </p:nvPr>
        </p:nvSpPr>
        <p:spPr>
          <a:xfrm>
            <a:off x="522288" y="1490663"/>
            <a:ext cx="8443912" cy="4899025"/>
          </a:xfrm>
        </p:spPr>
        <p:txBody>
          <a:bodyPr/>
          <a:lstStyle/>
          <a:p>
            <a:r>
              <a:rPr lang="ja-JP" altLang="en-US" sz="2800" smtClean="0"/>
              <a:t>１．安定型自然エネルギー</a:t>
            </a:r>
            <a:endParaRPr lang="en-US" altLang="ja-JP" sz="2800" smtClean="0"/>
          </a:p>
          <a:p>
            <a:pPr lvl="1"/>
            <a:r>
              <a:rPr lang="ja-JP" altLang="en-US" sz="2400" smtClean="0"/>
              <a:t>水力、地熱、中小水力</a:t>
            </a:r>
            <a:endParaRPr lang="en-US" altLang="ja-JP" sz="2400" smtClean="0"/>
          </a:p>
          <a:p>
            <a:pPr lvl="1"/>
            <a:r>
              <a:rPr lang="ja-JP" altLang="en-US" sz="2400" smtClean="0"/>
              <a:t>バイオマス</a:t>
            </a:r>
            <a:endParaRPr lang="en-US" altLang="ja-JP" sz="2400" smtClean="0"/>
          </a:p>
          <a:p>
            <a:pPr lvl="1"/>
            <a:r>
              <a:rPr lang="ja-JP" altLang="en-US" sz="2400" smtClean="0"/>
              <a:t>太陽熱温水器</a:t>
            </a:r>
            <a:endParaRPr lang="en-US" altLang="ja-JP" sz="2400" smtClean="0"/>
          </a:p>
          <a:p>
            <a:r>
              <a:rPr lang="ja-JP" altLang="en-US" sz="2800" smtClean="0"/>
              <a:t>２．不安定・予測可能型自然エネルギー</a:t>
            </a:r>
            <a:endParaRPr lang="en-US" altLang="ja-JP" sz="2800" smtClean="0"/>
          </a:p>
          <a:p>
            <a:pPr lvl="1"/>
            <a:r>
              <a:rPr lang="ja-JP" altLang="en-US" sz="2400" smtClean="0"/>
              <a:t>スマートメーターを付加した太陽光</a:t>
            </a:r>
            <a:endParaRPr lang="en-US" altLang="ja-JP" sz="2400" smtClean="0"/>
          </a:p>
          <a:p>
            <a:pPr lvl="1"/>
            <a:r>
              <a:rPr lang="ja-JP" altLang="en-US" sz="2400" smtClean="0"/>
              <a:t>将来：潮流発電、潮汐発電</a:t>
            </a:r>
            <a:endParaRPr lang="en-US" altLang="ja-JP" sz="2400" smtClean="0"/>
          </a:p>
          <a:p>
            <a:r>
              <a:rPr lang="ja-JP" altLang="en-US" sz="2800" smtClean="0"/>
              <a:t>３．不安定・予測不能型自然エネルギー</a:t>
            </a:r>
            <a:endParaRPr lang="en-US" altLang="ja-JP" sz="2800" smtClean="0"/>
          </a:p>
          <a:p>
            <a:pPr lvl="1"/>
            <a:r>
              <a:rPr lang="ja-JP" altLang="en-US" sz="2400" smtClean="0"/>
              <a:t>現状のメガソーラー</a:t>
            </a:r>
            <a:endParaRPr lang="en-US" altLang="ja-JP" sz="2400" smtClean="0"/>
          </a:p>
          <a:p>
            <a:pPr lvl="1"/>
            <a:r>
              <a:rPr lang="ja-JP" altLang="en-US" sz="2400" smtClean="0"/>
              <a:t>風力、波力（天気予報程度では可能）</a:t>
            </a:r>
          </a:p>
        </p:txBody>
      </p:sp>
      <p:sp>
        <p:nvSpPr>
          <p:cNvPr id="2560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D4EE57D1-ECDE-4E13-905C-0F0D077E853B}" type="slidenum">
              <a:rPr kumimoji="0" lang="en-US" altLang="ja-JP" sz="1400" smtClean="0"/>
              <a:pPr eaLnBrk="1" hangingPunct="1"/>
              <a:t>30</a:t>
            </a:fld>
            <a:endParaRPr kumimoji="0" lang="en-US" altLang="ja-JP"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00050" y="712788"/>
            <a:ext cx="8267700" cy="620712"/>
          </a:xfrm>
        </p:spPr>
        <p:txBody>
          <a:bodyPr/>
          <a:lstStyle/>
          <a:p>
            <a:r>
              <a:rPr lang="en-US" altLang="ja-JP" sz="3200" smtClean="0"/>
              <a:t>WWF</a:t>
            </a:r>
            <a:r>
              <a:rPr lang="ja-JP" altLang="en-US" sz="3200" smtClean="0"/>
              <a:t>の世界１００％自然エネルギーシナリオ</a:t>
            </a:r>
            <a:r>
              <a:rPr lang="en-US" altLang="ja-JP" sz="1400" smtClean="0"/>
              <a:t/>
            </a:r>
            <a:br>
              <a:rPr lang="en-US" altLang="ja-JP" sz="1400" smtClean="0"/>
            </a:br>
            <a:r>
              <a:rPr lang="en-US" altLang="ja-JP" sz="1400" smtClean="0">
                <a:hlinkClick r:id="rId2"/>
              </a:rPr>
              <a:t>http://www.wwf.or.jp/activities/lib/pdf_climate/green-energy/WWF_EnergyVisionReport_sm.pdf</a:t>
            </a:r>
            <a:endParaRPr lang="ja-JP" altLang="en-US" sz="1400" smtClean="0"/>
          </a:p>
        </p:txBody>
      </p:sp>
      <p:sp>
        <p:nvSpPr>
          <p:cNvPr id="41987"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FB108887-2BFF-4CD2-AD6F-F1D4306F74D2}" type="slidenum">
              <a:rPr kumimoji="0" lang="en-US" altLang="ja-JP" sz="1400" smtClean="0"/>
              <a:pPr eaLnBrk="1" hangingPunct="1"/>
              <a:t>31</a:t>
            </a:fld>
            <a:endParaRPr kumimoji="0" lang="en-US" altLang="ja-JP" sz="1400" smtClean="0"/>
          </a:p>
        </p:txBody>
      </p:sp>
      <p:pic>
        <p:nvPicPr>
          <p:cNvPr id="41988" name="Picture 2" descr="E:\Picture-D\WWF100NE2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381125"/>
            <a:ext cx="91360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テキスト ボックス 4"/>
          <p:cNvSpPr txBox="1">
            <a:spLocks noChangeArrowheads="1"/>
          </p:cNvSpPr>
          <p:nvPr/>
        </p:nvSpPr>
        <p:spPr bwMode="auto">
          <a:xfrm>
            <a:off x="600075" y="5486400"/>
            <a:ext cx="6746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solidFill>
                  <a:srgbClr val="FF0000"/>
                </a:solidFill>
              </a:rPr>
              <a:t>疑問点</a:t>
            </a:r>
            <a:r>
              <a:rPr lang="ja-JP" altLang="en-US">
                <a:solidFill>
                  <a:srgbClr val="FF0000"/>
                </a:solidFill>
                <a:sym typeface="Wingdings" pitchFamily="2" charset="2"/>
              </a:rPr>
              <a:t>　　</a:t>
            </a:r>
            <a:r>
              <a:rPr lang="en-US" altLang="ja-JP">
                <a:solidFill>
                  <a:srgbClr val="FF0000"/>
                </a:solidFill>
                <a:sym typeface="Wingdings" pitchFamily="2" charset="2"/>
              </a:rPr>
              <a:t>	</a:t>
            </a:r>
            <a:r>
              <a:rPr lang="ja-JP" altLang="en-US">
                <a:solidFill>
                  <a:srgbClr val="FF0000"/>
                </a:solidFill>
                <a:sym typeface="Wingdings" pitchFamily="2" charset="2"/>
              </a:rPr>
              <a:t>１．</a:t>
            </a:r>
            <a:r>
              <a:rPr lang="en-US" altLang="ja-JP">
                <a:solidFill>
                  <a:srgbClr val="FF0000"/>
                </a:solidFill>
              </a:rPr>
              <a:t>Bio</a:t>
            </a:r>
            <a:r>
              <a:rPr lang="ja-JP" altLang="en-US">
                <a:solidFill>
                  <a:srgbClr val="FF0000"/>
                </a:solidFill>
              </a:rPr>
              <a:t>の技術的進化は期待できるか</a:t>
            </a:r>
            <a:endParaRPr lang="en-US" altLang="ja-JP">
              <a:solidFill>
                <a:srgbClr val="FF0000"/>
              </a:solidFill>
            </a:endParaRPr>
          </a:p>
          <a:p>
            <a:pPr eaLnBrk="1" hangingPunct="1"/>
            <a:r>
              <a:rPr lang="en-US" altLang="ja-JP">
                <a:solidFill>
                  <a:srgbClr val="FF0000"/>
                </a:solidFill>
              </a:rPr>
              <a:t>		</a:t>
            </a:r>
            <a:r>
              <a:rPr lang="ja-JP" altLang="en-US">
                <a:solidFill>
                  <a:srgbClr val="FF0000"/>
                </a:solidFill>
              </a:rPr>
              <a:t>２．自動車は何で走るのか</a:t>
            </a:r>
            <a:endParaRPr lang="en-US" altLang="ja-JP">
              <a:solidFill>
                <a:srgbClr val="FF0000"/>
              </a:solidFill>
            </a:endParaRPr>
          </a:p>
          <a:p>
            <a:pPr eaLnBrk="1" hangingPunct="1"/>
            <a:r>
              <a:rPr lang="en-US" altLang="ja-JP">
                <a:solidFill>
                  <a:srgbClr val="FF0000"/>
                </a:solidFill>
              </a:rPr>
              <a:t>		</a:t>
            </a:r>
            <a:r>
              <a:rPr lang="ja-JP" altLang="en-US">
                <a:solidFill>
                  <a:srgbClr val="FF0000"/>
                </a:solidFill>
              </a:rPr>
              <a:t>３．不安定な電力はどうするか</a:t>
            </a:r>
          </a:p>
        </p:txBody>
      </p:sp>
    </p:spTree>
    <p:extLst>
      <p:ext uri="{BB962C8B-B14F-4D97-AF65-F5344CB8AC3E}">
        <p14:creationId xmlns:p14="http://schemas.microsoft.com/office/powerpoint/2010/main" val="3125546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41313" y="142875"/>
            <a:ext cx="7793037" cy="590550"/>
          </a:xfrm>
        </p:spPr>
        <p:txBody>
          <a:bodyPr/>
          <a:lstStyle/>
          <a:p>
            <a:r>
              <a:rPr lang="en-US" altLang="ja-JP" sz="3600" smtClean="0"/>
              <a:t>WWF</a:t>
            </a:r>
            <a:r>
              <a:rPr lang="ja-JP" altLang="en-US" sz="3600" smtClean="0"/>
              <a:t>世界シナリオ続き</a:t>
            </a:r>
          </a:p>
        </p:txBody>
      </p:sp>
      <p:sp>
        <p:nvSpPr>
          <p:cNvPr id="43011" name="コンテンツ プレースホルダー 2"/>
          <p:cNvSpPr>
            <a:spLocks noGrp="1"/>
          </p:cNvSpPr>
          <p:nvPr>
            <p:ph idx="1"/>
          </p:nvPr>
        </p:nvSpPr>
        <p:spPr>
          <a:xfrm>
            <a:off x="1287463" y="2743200"/>
            <a:ext cx="7772400" cy="4114800"/>
          </a:xfrm>
        </p:spPr>
        <p:txBody>
          <a:bodyPr/>
          <a:lstStyle/>
          <a:p>
            <a:endParaRPr lang="ja-JP" altLang="en-US" smtClean="0"/>
          </a:p>
        </p:txBody>
      </p:sp>
      <p:sp>
        <p:nvSpPr>
          <p:cNvPr id="43012" name="スライド番号プレースホルダー 3"/>
          <p:cNvSpPr>
            <a:spLocks noGrp="1"/>
          </p:cNvSpPr>
          <p:nvPr>
            <p:ph type="sldNum" sz="quarter" idx="12"/>
          </p:nvPr>
        </p:nvSpPr>
        <p:spPr>
          <a:xfrm>
            <a:off x="6829425" y="66024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463EA00-4FED-476A-82E8-D715BB063414}" type="slidenum">
              <a:rPr kumimoji="0" lang="en-US" altLang="ja-JP" sz="1400" smtClean="0"/>
              <a:pPr eaLnBrk="1" hangingPunct="1"/>
              <a:t>32</a:t>
            </a:fld>
            <a:endParaRPr kumimoji="0" lang="en-US" altLang="ja-JP" sz="1400" smtClean="0"/>
          </a:p>
        </p:txBody>
      </p:sp>
      <p:pic>
        <p:nvPicPr>
          <p:cNvPr id="43013" name="Picture 2" descr="E:\Picture-D\WWF100NE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154238"/>
            <a:ext cx="76295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テキスト ボックス 4"/>
          <p:cNvSpPr txBox="1">
            <a:spLocks noChangeArrowheads="1"/>
          </p:cNvSpPr>
          <p:nvPr/>
        </p:nvSpPr>
        <p:spPr bwMode="auto">
          <a:xfrm>
            <a:off x="6276975" y="5164138"/>
            <a:ext cx="2000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不安定な発電</a:t>
            </a:r>
            <a:r>
              <a:rPr lang="en-US" altLang="ja-JP"/>
              <a:t/>
            </a:r>
            <a:br>
              <a:rPr lang="en-US" altLang="ja-JP"/>
            </a:br>
            <a:r>
              <a:rPr lang="ja-JP" altLang="en-US"/>
              <a:t>　　７２％</a:t>
            </a:r>
          </a:p>
        </p:txBody>
      </p:sp>
      <p:sp>
        <p:nvSpPr>
          <p:cNvPr id="43015" name="テキスト ボックス 20"/>
          <p:cNvSpPr txBox="1">
            <a:spLocks noChangeArrowheads="1"/>
          </p:cNvSpPr>
          <p:nvPr/>
        </p:nvSpPr>
        <p:spPr bwMode="auto">
          <a:xfrm>
            <a:off x="6867525" y="3954463"/>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発電用</a:t>
            </a:r>
          </a:p>
        </p:txBody>
      </p:sp>
      <p:cxnSp>
        <p:nvCxnSpPr>
          <p:cNvPr id="23" name="直線矢印コネクタ 22"/>
          <p:cNvCxnSpPr/>
          <p:nvPr/>
        </p:nvCxnSpPr>
        <p:spPr bwMode="auto">
          <a:xfrm flipH="1" flipV="1">
            <a:off x="5591175" y="3668713"/>
            <a:ext cx="1266825" cy="514350"/>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25" name="直線矢印コネクタ 24"/>
          <p:cNvCxnSpPr>
            <a:stCxn id="43015" idx="1"/>
          </p:cNvCxnSpPr>
          <p:nvPr/>
        </p:nvCxnSpPr>
        <p:spPr bwMode="auto">
          <a:xfrm flipH="1" flipV="1">
            <a:off x="5572125" y="4030663"/>
            <a:ext cx="1295400" cy="153987"/>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27" name="直線矢印コネクタ 26"/>
          <p:cNvCxnSpPr>
            <a:stCxn id="43015" idx="1"/>
          </p:cNvCxnSpPr>
          <p:nvPr/>
        </p:nvCxnSpPr>
        <p:spPr bwMode="auto">
          <a:xfrm flipH="1">
            <a:off x="5543550" y="4184650"/>
            <a:ext cx="1323975" cy="227013"/>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29" name="直線矢印コネクタ 28"/>
          <p:cNvCxnSpPr>
            <a:stCxn id="43015" idx="1"/>
          </p:cNvCxnSpPr>
          <p:nvPr/>
        </p:nvCxnSpPr>
        <p:spPr bwMode="auto">
          <a:xfrm flipH="1">
            <a:off x="5543550" y="4184650"/>
            <a:ext cx="1323975" cy="798513"/>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31" name="直線矢印コネクタ 30"/>
          <p:cNvCxnSpPr>
            <a:stCxn id="43015" idx="1"/>
          </p:cNvCxnSpPr>
          <p:nvPr/>
        </p:nvCxnSpPr>
        <p:spPr bwMode="auto">
          <a:xfrm flipH="1">
            <a:off x="5534025" y="4184650"/>
            <a:ext cx="1333500" cy="998538"/>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151553" name="直線矢印コネクタ 151552"/>
          <p:cNvCxnSpPr>
            <a:stCxn id="43015" idx="1"/>
          </p:cNvCxnSpPr>
          <p:nvPr/>
        </p:nvCxnSpPr>
        <p:spPr bwMode="auto">
          <a:xfrm flipH="1">
            <a:off x="5543550" y="4184650"/>
            <a:ext cx="1323975" cy="1189038"/>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151556" name="直線矢印コネクタ 151555"/>
          <p:cNvCxnSpPr>
            <a:stCxn id="43015" idx="1"/>
          </p:cNvCxnSpPr>
          <p:nvPr/>
        </p:nvCxnSpPr>
        <p:spPr bwMode="auto">
          <a:xfrm flipH="1">
            <a:off x="5534025" y="4184650"/>
            <a:ext cx="1333500" cy="1379538"/>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151558" name="直線矢印コネクタ 151557"/>
          <p:cNvCxnSpPr>
            <a:stCxn id="43015" idx="1"/>
          </p:cNvCxnSpPr>
          <p:nvPr/>
        </p:nvCxnSpPr>
        <p:spPr bwMode="auto">
          <a:xfrm flipH="1">
            <a:off x="5562600" y="4184650"/>
            <a:ext cx="1304925" cy="1560513"/>
          </a:xfrm>
          <a:prstGeom prst="straightConnector1">
            <a:avLst/>
          </a:prstGeom>
          <a:noFill/>
          <a:ln w="19050" cap="flat" cmpd="sng" algn="ctr">
            <a:solidFill>
              <a:schemeClr val="accent5">
                <a:lumMod val="25000"/>
              </a:schemeClr>
            </a:solidFill>
            <a:prstDash val="solid"/>
            <a:round/>
            <a:headEnd type="none" w="med" len="med"/>
            <a:tailEnd type="arrow"/>
          </a:ln>
          <a:effectLst/>
        </p:spPr>
      </p:cxnSp>
      <p:sp>
        <p:nvSpPr>
          <p:cNvPr id="151559" name="右中かっこ 151558"/>
          <p:cNvSpPr/>
          <p:nvPr/>
        </p:nvSpPr>
        <p:spPr bwMode="auto">
          <a:xfrm>
            <a:off x="5715000" y="4916488"/>
            <a:ext cx="371475" cy="866775"/>
          </a:xfrm>
          <a:prstGeom prst="rightBrace">
            <a:avLst/>
          </a:prstGeom>
          <a:noFill/>
          <a:ln w="19050" cap="flat" cmpd="sng" algn="ctr">
            <a:solidFill>
              <a:schemeClr val="accent5">
                <a:lumMod val="25000"/>
              </a:schemeClr>
            </a:solidFill>
            <a:prstDash val="solid"/>
            <a:round/>
            <a:headEnd type="none" w="med" len="med"/>
            <a:tailEnd type="none"/>
          </a:ln>
          <a:effectLst/>
        </p:spPr>
        <p:txBody>
          <a:bodyPr anchor="ctr"/>
          <a:lstStyle/>
          <a:p>
            <a:pPr algn="ctr">
              <a:defRPr/>
            </a:pPr>
            <a:endParaRPr lang="ja-JP" altLang="en-US">
              <a:ea typeface="ＭＳ Ｐゴシック" charset="-128"/>
            </a:endParaRPr>
          </a:p>
        </p:txBody>
      </p:sp>
      <p:sp>
        <p:nvSpPr>
          <p:cNvPr id="151560" name="テキスト ボックス 151559"/>
          <p:cNvSpPr txBox="1"/>
          <p:nvPr/>
        </p:nvSpPr>
        <p:spPr>
          <a:xfrm>
            <a:off x="200025" y="695325"/>
            <a:ext cx="9023350" cy="1570038"/>
          </a:xfrm>
          <a:prstGeom prst="rect">
            <a:avLst/>
          </a:prstGeom>
          <a:noFill/>
        </p:spPr>
        <p:txBody>
          <a:bodyPr wrap="none">
            <a:spAutoFit/>
          </a:bodyPr>
          <a:lstStyle/>
          <a:p>
            <a:pPr>
              <a:defRPr/>
            </a:pPr>
            <a:r>
              <a:rPr lang="ja-JP" altLang="en-US" dirty="0">
                <a:solidFill>
                  <a:schemeClr val="tx2">
                    <a:lumMod val="75000"/>
                  </a:schemeClr>
                </a:solidFill>
                <a:ea typeface="ＭＳ Ｐゴシック" charset="-128"/>
              </a:rPr>
              <a:t>発電容量（ｋＷ）と発電量（ＥＪ、ｋＷｈ）の区別が分かっているのか？</a:t>
            </a:r>
            <a:endParaRPr lang="en-US" altLang="ja-JP" dirty="0">
              <a:solidFill>
                <a:schemeClr val="tx2">
                  <a:lumMod val="75000"/>
                </a:schemeClr>
              </a:solidFill>
              <a:ea typeface="ＭＳ Ｐゴシック" charset="-128"/>
            </a:endParaRPr>
          </a:p>
          <a:p>
            <a:pPr>
              <a:defRPr/>
            </a:pPr>
            <a:r>
              <a:rPr lang="ja-JP" altLang="en-US" dirty="0">
                <a:solidFill>
                  <a:schemeClr val="tx2">
                    <a:lumMod val="75000"/>
                  </a:schemeClr>
                </a:solidFill>
                <a:ea typeface="ＭＳ Ｐゴシック" charset="-128"/>
              </a:rPr>
              <a:t>稼働率　太陽１２％、風力２５％（陸上）、風力３３％（洋上）ぐらい</a:t>
            </a:r>
            <a:endParaRPr lang="en-US" altLang="ja-JP" dirty="0">
              <a:solidFill>
                <a:schemeClr val="tx2">
                  <a:lumMod val="75000"/>
                </a:schemeClr>
              </a:solidFill>
              <a:ea typeface="ＭＳ Ｐゴシック" charset="-128"/>
            </a:endParaRPr>
          </a:p>
          <a:p>
            <a:pPr>
              <a:defRPr/>
            </a:pPr>
            <a:r>
              <a:rPr lang="ja-JP" altLang="en-US" dirty="0">
                <a:solidFill>
                  <a:schemeClr val="tx2">
                    <a:lumMod val="75000"/>
                  </a:schemeClr>
                </a:solidFill>
                <a:ea typeface="ＭＳ Ｐゴシック" charset="-128"/>
              </a:rPr>
              <a:t>　　これが</a:t>
            </a:r>
            <a:r>
              <a:rPr lang="ja-JP" altLang="en-US" dirty="0">
                <a:solidFill>
                  <a:srgbClr val="FF0000"/>
                </a:solidFill>
                <a:ea typeface="ＭＳ Ｐゴシック" charset="-128"/>
              </a:rPr>
              <a:t>最高効率で動くと、瞬間的に想定の４倍の発電量になり</a:t>
            </a:r>
            <a:endParaRPr lang="en-US" altLang="ja-JP" dirty="0">
              <a:solidFill>
                <a:srgbClr val="FF0000"/>
              </a:solidFill>
              <a:ea typeface="ＭＳ Ｐゴシック" charset="-128"/>
            </a:endParaRPr>
          </a:p>
          <a:p>
            <a:pPr>
              <a:defRPr/>
            </a:pPr>
            <a:r>
              <a:rPr lang="ja-JP" altLang="en-US" dirty="0">
                <a:solidFill>
                  <a:srgbClr val="FF0000"/>
                </a:solidFill>
                <a:ea typeface="ＭＳ Ｐゴシック" charset="-128"/>
              </a:rPr>
              <a:t>　　　　　　最低効率だと、瞬間的に想定の１／４の発電量になる。　</a:t>
            </a:r>
          </a:p>
        </p:txBody>
      </p:sp>
      <p:sp>
        <p:nvSpPr>
          <p:cNvPr id="43026" name="テキスト ボックス 1"/>
          <p:cNvSpPr txBox="1">
            <a:spLocks noChangeArrowheads="1"/>
          </p:cNvSpPr>
          <p:nvPr/>
        </p:nvSpPr>
        <p:spPr bwMode="auto">
          <a:xfrm>
            <a:off x="7829550" y="6284913"/>
            <a:ext cx="896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（ＥＪ）</a:t>
            </a:r>
          </a:p>
        </p:txBody>
      </p:sp>
    </p:spTree>
    <p:extLst>
      <p:ext uri="{BB962C8B-B14F-4D97-AF65-F5344CB8AC3E}">
        <p14:creationId xmlns:p14="http://schemas.microsoft.com/office/powerpoint/2010/main" val="2487171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815975" y="477838"/>
            <a:ext cx="7793038" cy="579437"/>
          </a:xfrm>
        </p:spPr>
        <p:txBody>
          <a:bodyPr/>
          <a:lstStyle/>
          <a:p>
            <a:r>
              <a:rPr lang="ja-JP" altLang="en-US" sz="3600" smtClean="0"/>
              <a:t>現実的アプローチ　その１</a:t>
            </a:r>
          </a:p>
        </p:txBody>
      </p:sp>
      <p:sp>
        <p:nvSpPr>
          <p:cNvPr id="26627" name="コンテンツ プレースホルダー 2"/>
          <p:cNvSpPr>
            <a:spLocks noGrp="1"/>
          </p:cNvSpPr>
          <p:nvPr>
            <p:ph idx="1"/>
          </p:nvPr>
        </p:nvSpPr>
        <p:spPr>
          <a:xfrm>
            <a:off x="923925" y="1263650"/>
            <a:ext cx="8031163" cy="5259388"/>
          </a:xfrm>
        </p:spPr>
        <p:txBody>
          <a:bodyPr/>
          <a:lstStyle/>
          <a:p>
            <a:r>
              <a:rPr lang="en-US" altLang="ja-JP" smtClean="0"/>
              <a:t>Ⅰ</a:t>
            </a:r>
            <a:r>
              <a:rPr lang="ja-JP" altLang="en-US" smtClean="0"/>
              <a:t>．すぐやること</a:t>
            </a:r>
            <a:endParaRPr lang="en-US" altLang="ja-JP" smtClean="0"/>
          </a:p>
          <a:p>
            <a:pPr lvl="1"/>
            <a:r>
              <a:rPr lang="ja-JP" altLang="en-US" smtClean="0"/>
              <a:t>１．省電１５％。最初は節電で、その後は、省エネ機器の開発で。最終目標は６０％省エネ。</a:t>
            </a:r>
            <a:endParaRPr lang="en-US" altLang="ja-JP" smtClean="0"/>
          </a:p>
          <a:p>
            <a:pPr lvl="1"/>
            <a:r>
              <a:rPr lang="ja-JP" altLang="en-US" smtClean="0"/>
              <a:t>２．安定型再生可能エネルギー、地熱、中小水力を最大量導入（１０年掛かる）</a:t>
            </a:r>
            <a:endParaRPr lang="en-US" altLang="ja-JP" smtClean="0"/>
          </a:p>
          <a:p>
            <a:pPr lvl="1"/>
            <a:r>
              <a:rPr lang="ja-JP" altLang="en-US" smtClean="0"/>
              <a:t>３．太陽光発電は、自家用のものは無制限で導入、スマートメータ付きで、ちょっと先が読めるようにすること</a:t>
            </a:r>
            <a:endParaRPr lang="en-US" altLang="ja-JP" smtClean="0"/>
          </a:p>
          <a:p>
            <a:pPr lvl="1"/>
            <a:r>
              <a:rPr lang="ja-JP" altLang="en-US" smtClean="0"/>
              <a:t>４．風力、メガソーラーは、発電容量で１０％を上限として推進。</a:t>
            </a:r>
            <a:endParaRPr lang="en-US" altLang="ja-JP" smtClean="0"/>
          </a:p>
        </p:txBody>
      </p:sp>
      <p:sp>
        <p:nvSpPr>
          <p:cNvPr id="2662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D3D8B83E-A0E7-42F1-AAAB-EC7D7A3DDAF3}" type="slidenum">
              <a:rPr kumimoji="0" lang="en-US" altLang="ja-JP" sz="1400" smtClean="0"/>
              <a:pPr eaLnBrk="1" hangingPunct="1"/>
              <a:t>33</a:t>
            </a:fld>
            <a:endParaRPr kumimoji="0" lang="en-US" altLang="ja-JP"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92125" y="307975"/>
            <a:ext cx="7793038" cy="733425"/>
          </a:xfrm>
        </p:spPr>
        <p:txBody>
          <a:bodyPr/>
          <a:lstStyle/>
          <a:p>
            <a:r>
              <a:rPr lang="en-US" altLang="ja-JP" sz="3200" smtClean="0"/>
              <a:t>CO</a:t>
            </a:r>
            <a:r>
              <a:rPr lang="en-US" altLang="ja-JP" sz="2400" smtClean="0"/>
              <a:t>2</a:t>
            </a:r>
            <a:r>
              <a:rPr lang="ja-JP" altLang="en-US" sz="3200" smtClean="0"/>
              <a:t>排出量の恒等式</a:t>
            </a:r>
          </a:p>
        </p:txBody>
      </p:sp>
      <p:sp>
        <p:nvSpPr>
          <p:cNvPr id="27651" name="コンテンツ プレースホルダ 2"/>
          <p:cNvSpPr>
            <a:spLocks noGrp="1"/>
          </p:cNvSpPr>
          <p:nvPr>
            <p:ph idx="1"/>
          </p:nvPr>
        </p:nvSpPr>
        <p:spPr>
          <a:xfrm>
            <a:off x="361950" y="2298700"/>
            <a:ext cx="8178800" cy="2635250"/>
          </a:xfrm>
        </p:spPr>
        <p:txBody>
          <a:bodyPr/>
          <a:lstStyle/>
          <a:p>
            <a:r>
              <a:rPr lang="en-US" altLang="ja-JP" smtClean="0"/>
              <a:t>CO</a:t>
            </a:r>
            <a:r>
              <a:rPr lang="en-US" altLang="ja-JP" sz="2800" smtClean="0"/>
              <a:t>2</a:t>
            </a:r>
            <a:r>
              <a:rPr lang="ja-JP" altLang="en-US" smtClean="0"/>
              <a:t>排出量</a:t>
            </a:r>
            <a:endParaRPr lang="en-US" altLang="ja-JP" smtClean="0"/>
          </a:p>
          <a:p>
            <a:pPr>
              <a:buFont typeface="Wingdings" pitchFamily="2" charset="2"/>
              <a:buNone/>
            </a:pPr>
            <a:r>
              <a:rPr lang="ja-JP" altLang="en-US" smtClean="0"/>
              <a:t>＝</a:t>
            </a:r>
            <a:r>
              <a:rPr lang="en-US" altLang="ja-JP" smtClean="0"/>
              <a:t>CO</a:t>
            </a:r>
            <a:r>
              <a:rPr lang="en-US" altLang="ja-JP" sz="2800" smtClean="0"/>
              <a:t>2</a:t>
            </a:r>
            <a:r>
              <a:rPr lang="ja-JP" altLang="en-US" smtClean="0"/>
              <a:t>排出量／エネルギー量</a:t>
            </a:r>
            <a:endParaRPr lang="en-US" altLang="ja-JP" smtClean="0"/>
          </a:p>
          <a:p>
            <a:pPr>
              <a:buFont typeface="Wingdings" pitchFamily="2" charset="2"/>
              <a:buNone/>
            </a:pPr>
            <a:r>
              <a:rPr lang="en-US" altLang="ja-JP" smtClean="0"/>
              <a:t>×</a:t>
            </a:r>
            <a:r>
              <a:rPr lang="ja-JP" altLang="en-US" smtClean="0"/>
              <a:t>エネルギー量／サービス提供量</a:t>
            </a:r>
            <a:endParaRPr lang="en-US" altLang="ja-JP" smtClean="0"/>
          </a:p>
          <a:p>
            <a:pPr>
              <a:buFont typeface="Wingdings" pitchFamily="2" charset="2"/>
              <a:buNone/>
            </a:pPr>
            <a:r>
              <a:rPr lang="en-US" altLang="ja-JP" smtClean="0"/>
              <a:t>×</a:t>
            </a:r>
            <a:r>
              <a:rPr lang="ja-JP" altLang="en-US" smtClean="0"/>
              <a:t>一人あたりサービス提供量／個人の満足量</a:t>
            </a:r>
            <a:endParaRPr lang="en-US" altLang="ja-JP" smtClean="0"/>
          </a:p>
          <a:p>
            <a:pPr>
              <a:buFont typeface="Wingdings" pitchFamily="2" charset="2"/>
              <a:buNone/>
            </a:pPr>
            <a:r>
              <a:rPr lang="en-US" altLang="ja-JP" smtClean="0"/>
              <a:t>×</a:t>
            </a:r>
            <a:r>
              <a:rPr lang="ja-JP" altLang="en-US" smtClean="0"/>
              <a:t>個人の満足量</a:t>
            </a:r>
            <a:endParaRPr lang="en-US" altLang="ja-JP" smtClean="0"/>
          </a:p>
          <a:p>
            <a:pPr>
              <a:buFont typeface="Wingdings" pitchFamily="2" charset="2"/>
              <a:buNone/>
            </a:pPr>
            <a:r>
              <a:rPr lang="en-US" altLang="ja-JP" smtClean="0"/>
              <a:t>×</a:t>
            </a:r>
            <a:r>
              <a:rPr lang="ja-JP" altLang="en-US" smtClean="0"/>
              <a:t>人口</a:t>
            </a:r>
          </a:p>
        </p:txBody>
      </p:sp>
      <p:sp>
        <p:nvSpPr>
          <p:cNvPr id="27652"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EADF7C1A-3853-4BE4-8B6F-1EBD554773A9}" type="slidenum">
              <a:rPr kumimoji="0" lang="en-US" altLang="ja-JP" sz="1400" smtClean="0"/>
              <a:pPr eaLnBrk="1" hangingPunct="1"/>
              <a:t>34</a:t>
            </a:fld>
            <a:endParaRPr kumimoji="0" lang="en-US" altLang="ja-JP" sz="1400" smtClean="0"/>
          </a:p>
        </p:txBody>
      </p:sp>
      <p:sp>
        <p:nvSpPr>
          <p:cNvPr id="6" name="角丸四角形吹き出し 5"/>
          <p:cNvSpPr/>
          <p:nvPr/>
        </p:nvSpPr>
        <p:spPr bwMode="auto">
          <a:xfrm>
            <a:off x="955675" y="1162050"/>
            <a:ext cx="5081588" cy="919163"/>
          </a:xfrm>
          <a:prstGeom prst="wedgeRoundRectCallout">
            <a:avLst>
              <a:gd name="adj1" fmla="val -9615"/>
              <a:gd name="adj2" fmla="val 168685"/>
              <a:gd name="adj3" fmla="val 16667"/>
            </a:avLst>
          </a:prstGeom>
          <a:noFill/>
          <a:ln w="19050" cap="flat" cmpd="sng" algn="ctr">
            <a:solidFill>
              <a:srgbClr val="FF0000"/>
            </a:solidFill>
            <a:prstDash val="solid"/>
            <a:round/>
            <a:headEnd type="none" w="med" len="med"/>
            <a:tailEnd type="none" w="med" len="med"/>
          </a:ln>
          <a:effectLst/>
        </p:spPr>
        <p:txBody>
          <a:bodyPr>
            <a:spAutoFit/>
          </a:bodyPr>
          <a:lstStyle/>
          <a:p>
            <a:pPr algn="ctr">
              <a:defRPr/>
            </a:pPr>
            <a:r>
              <a:rPr lang="ja-JP" altLang="en-US" dirty="0">
                <a:solidFill>
                  <a:schemeClr val="tx2">
                    <a:lumMod val="75000"/>
                  </a:schemeClr>
                </a:solidFill>
              </a:rPr>
              <a:t>第１項：低炭素エネルギーを使え！</a:t>
            </a:r>
            <a:endParaRPr lang="en-US" altLang="ja-JP" dirty="0">
              <a:solidFill>
                <a:schemeClr val="tx2">
                  <a:lumMod val="75000"/>
                </a:schemeClr>
              </a:solidFill>
            </a:endParaRPr>
          </a:p>
          <a:p>
            <a:pPr algn="ctr">
              <a:defRPr/>
            </a:pPr>
            <a:r>
              <a:rPr lang="ja-JP" altLang="en-US" dirty="0">
                <a:solidFill>
                  <a:schemeClr val="tx2">
                    <a:lumMod val="75000"/>
                  </a:schemeClr>
                </a:solidFill>
              </a:rPr>
              <a:t>自然エネ・</a:t>
            </a:r>
            <a:r>
              <a:rPr lang="en-US" altLang="ja-JP" dirty="0">
                <a:solidFill>
                  <a:schemeClr val="tx2">
                    <a:lumMod val="75000"/>
                  </a:schemeClr>
                </a:solidFill>
              </a:rPr>
              <a:t>CCS</a:t>
            </a:r>
            <a:r>
              <a:rPr lang="ja-JP" altLang="en-US" dirty="0">
                <a:solidFill>
                  <a:schemeClr val="tx2">
                    <a:lumMod val="75000"/>
                  </a:schemeClr>
                </a:solidFill>
              </a:rPr>
              <a:t>・原子力</a:t>
            </a:r>
          </a:p>
        </p:txBody>
      </p:sp>
      <p:sp>
        <p:nvSpPr>
          <p:cNvPr id="7" name="角丸四角形吹き出し 6"/>
          <p:cNvSpPr/>
          <p:nvPr/>
        </p:nvSpPr>
        <p:spPr bwMode="auto">
          <a:xfrm>
            <a:off x="5953125" y="2363788"/>
            <a:ext cx="3119438" cy="919162"/>
          </a:xfrm>
          <a:prstGeom prst="wedgeRoundRectCallout">
            <a:avLst>
              <a:gd name="adj1" fmla="val -133155"/>
              <a:gd name="adj2" fmla="val 106237"/>
              <a:gd name="adj3" fmla="val 16667"/>
            </a:avLst>
          </a:prstGeom>
          <a:noFill/>
          <a:ln w="19050" cap="flat" cmpd="sng" algn="ctr">
            <a:solidFill>
              <a:srgbClr val="FF0000"/>
            </a:solidFill>
            <a:prstDash val="solid"/>
            <a:round/>
            <a:headEnd type="none" w="med" len="med"/>
            <a:tailEnd type="none" w="med" len="med"/>
          </a:ln>
          <a:effectLst/>
        </p:spPr>
        <p:txBody>
          <a:bodyPr wrap="none">
            <a:spAutoFit/>
          </a:bodyPr>
          <a:lstStyle/>
          <a:p>
            <a:pPr algn="ctr">
              <a:defRPr/>
            </a:pPr>
            <a:r>
              <a:rPr lang="ja-JP" altLang="en-US" dirty="0">
                <a:solidFill>
                  <a:schemeClr val="tx2">
                    <a:lumMod val="75000"/>
                  </a:schemeClr>
                </a:solidFill>
              </a:rPr>
              <a:t>第２項：徹底的な</a:t>
            </a:r>
            <a:endParaRPr lang="en-US" altLang="ja-JP" dirty="0">
              <a:solidFill>
                <a:schemeClr val="tx2">
                  <a:lumMod val="75000"/>
                </a:schemeClr>
              </a:solidFill>
            </a:endParaRPr>
          </a:p>
          <a:p>
            <a:pPr algn="ctr">
              <a:defRPr/>
            </a:pPr>
            <a:r>
              <a:rPr lang="ja-JP" altLang="en-US" dirty="0">
                <a:solidFill>
                  <a:schemeClr val="tx2">
                    <a:lumMod val="75000"/>
                  </a:schemeClr>
                </a:solidFill>
              </a:rPr>
              <a:t>省エネ・高効率化だ！</a:t>
            </a:r>
          </a:p>
        </p:txBody>
      </p:sp>
      <p:sp>
        <p:nvSpPr>
          <p:cNvPr id="8" name="角丸四角形吹き出し 7"/>
          <p:cNvSpPr/>
          <p:nvPr/>
        </p:nvSpPr>
        <p:spPr bwMode="auto">
          <a:xfrm>
            <a:off x="4217988" y="5153025"/>
            <a:ext cx="4546600" cy="1328738"/>
          </a:xfrm>
          <a:prstGeom prst="wedgeRoundRectCallout">
            <a:avLst>
              <a:gd name="adj1" fmla="val -19187"/>
              <a:gd name="adj2" fmla="val -107564"/>
              <a:gd name="adj3" fmla="val 16667"/>
            </a:avLst>
          </a:prstGeom>
          <a:noFill/>
          <a:ln w="19050" cap="flat" cmpd="sng" algn="ctr">
            <a:solidFill>
              <a:srgbClr val="FF0000"/>
            </a:solidFill>
            <a:prstDash val="solid"/>
            <a:round/>
            <a:headEnd type="none" w="med" len="med"/>
            <a:tailEnd type="none" w="med" len="med"/>
          </a:ln>
          <a:effectLst/>
        </p:spPr>
        <p:txBody>
          <a:bodyPr wrap="none">
            <a:spAutoFit/>
          </a:bodyPr>
          <a:lstStyle/>
          <a:p>
            <a:pPr algn="ctr">
              <a:defRPr/>
            </a:pPr>
            <a:r>
              <a:rPr lang="ja-JP" altLang="en-US" dirty="0">
                <a:solidFill>
                  <a:schemeClr val="tx2">
                    <a:lumMod val="75000"/>
                  </a:schemeClr>
                </a:solidFill>
              </a:rPr>
              <a:t>第３項：新こたつ文明項</a:t>
            </a:r>
            <a:endParaRPr lang="en-US" altLang="ja-JP" dirty="0">
              <a:solidFill>
                <a:schemeClr val="tx2">
                  <a:lumMod val="75000"/>
                </a:schemeClr>
              </a:solidFill>
            </a:endParaRPr>
          </a:p>
          <a:p>
            <a:pPr algn="ctr">
              <a:defRPr/>
            </a:pPr>
            <a:r>
              <a:rPr lang="ja-JP" altLang="en-US" dirty="0">
                <a:solidFill>
                  <a:schemeClr val="tx2">
                    <a:lumMod val="75000"/>
                  </a:schemeClr>
                </a:solidFill>
              </a:rPr>
              <a:t>新コンセプト「満足量が同じなら、</a:t>
            </a:r>
            <a:endParaRPr lang="en-US" altLang="ja-JP" dirty="0">
              <a:solidFill>
                <a:schemeClr val="tx2">
                  <a:lumMod val="75000"/>
                </a:schemeClr>
              </a:solidFill>
            </a:endParaRPr>
          </a:p>
          <a:p>
            <a:pPr algn="ctr">
              <a:defRPr/>
            </a:pPr>
            <a:r>
              <a:rPr lang="ja-JP" altLang="en-US" dirty="0">
                <a:solidFill>
                  <a:schemeClr val="tx2">
                    <a:lumMod val="75000"/>
                  </a:schemeClr>
                </a:solidFill>
              </a:rPr>
              <a:t>サービスが低下しても良い」</a:t>
            </a:r>
          </a:p>
        </p:txBody>
      </p:sp>
      <p:sp>
        <p:nvSpPr>
          <p:cNvPr id="9" name="角丸四角形吹き出し 8"/>
          <p:cNvSpPr/>
          <p:nvPr/>
        </p:nvSpPr>
        <p:spPr bwMode="auto">
          <a:xfrm>
            <a:off x="1454150" y="5805488"/>
            <a:ext cx="2343150" cy="919162"/>
          </a:xfrm>
          <a:prstGeom prst="wedgeRoundRectCallout">
            <a:avLst>
              <a:gd name="adj1" fmla="val -42162"/>
              <a:gd name="adj2" fmla="val -79745"/>
              <a:gd name="adj3" fmla="val 16667"/>
            </a:avLst>
          </a:prstGeom>
          <a:noFill/>
          <a:ln w="19050" cap="flat" cmpd="sng" algn="ctr">
            <a:solidFill>
              <a:srgbClr val="FF0000"/>
            </a:solidFill>
            <a:prstDash val="solid"/>
            <a:round/>
            <a:headEnd type="none" w="med" len="med"/>
            <a:tailEnd type="none" w="med" len="med"/>
          </a:ln>
          <a:effectLst/>
        </p:spPr>
        <p:txBody>
          <a:bodyPr wrap="none">
            <a:spAutoFit/>
          </a:bodyPr>
          <a:lstStyle/>
          <a:p>
            <a:pPr algn="ctr">
              <a:defRPr/>
            </a:pPr>
            <a:r>
              <a:rPr lang="ja-JP" altLang="en-US" dirty="0">
                <a:solidFill>
                  <a:schemeClr val="tx2">
                    <a:lumMod val="75000"/>
                  </a:schemeClr>
                </a:solidFill>
              </a:rPr>
              <a:t>人口は２０５０年</a:t>
            </a:r>
            <a:endParaRPr lang="en-US" altLang="ja-JP" dirty="0">
              <a:solidFill>
                <a:schemeClr val="tx2">
                  <a:lumMod val="75000"/>
                </a:schemeClr>
              </a:solidFill>
            </a:endParaRPr>
          </a:p>
          <a:p>
            <a:pPr algn="ctr">
              <a:defRPr/>
            </a:pPr>
            <a:r>
              <a:rPr lang="ja-JP" altLang="en-US" dirty="0">
                <a:solidFill>
                  <a:schemeClr val="tx2">
                    <a:lumMod val="75000"/>
                  </a:schemeClr>
                </a:solidFill>
              </a:rPr>
              <a:t>９３００万人－</a:t>
            </a:r>
            <a:r>
              <a:rPr lang="en-US" altLang="ja-JP" dirty="0">
                <a:solidFill>
                  <a:schemeClr val="tx2">
                    <a:lumMod val="75000"/>
                  </a:schemeClr>
                </a:solidFill>
                <a:latin typeface="ＭＳ ゴシック" pitchFamily="49" charset="-128"/>
                <a:ea typeface="ＭＳ ゴシック" pitchFamily="49" charset="-128"/>
              </a:rPr>
              <a:t>α</a:t>
            </a:r>
            <a:endParaRPr lang="ja-JP" altLang="en-US" dirty="0">
              <a:solidFill>
                <a:schemeClr val="tx2">
                  <a:lumMod val="75000"/>
                </a:schemeClr>
              </a:solidFill>
              <a:latin typeface="ＭＳ ゴシック" pitchFamily="49" charset="-128"/>
              <a:ea typeface="ＭＳ ゴシック" pitchFamily="49" charset="-128"/>
            </a:endParaRPr>
          </a:p>
        </p:txBody>
      </p:sp>
      <p:sp>
        <p:nvSpPr>
          <p:cNvPr id="10" name="角丸四角形吹き出し 9"/>
          <p:cNvSpPr/>
          <p:nvPr/>
        </p:nvSpPr>
        <p:spPr bwMode="auto">
          <a:xfrm>
            <a:off x="3001963" y="5154613"/>
            <a:ext cx="847725" cy="511175"/>
          </a:xfrm>
          <a:prstGeom prst="wedgeRoundRectCallout">
            <a:avLst>
              <a:gd name="adj1" fmla="val -135651"/>
              <a:gd name="adj2" fmla="val -59074"/>
              <a:gd name="adj3" fmla="val 16667"/>
            </a:avLst>
          </a:prstGeom>
          <a:noFill/>
          <a:ln w="19050" cap="flat" cmpd="sng" algn="ctr">
            <a:solidFill>
              <a:srgbClr val="FF0000"/>
            </a:solidFill>
            <a:prstDash val="solid"/>
            <a:round/>
            <a:headEnd type="none" w="med" len="med"/>
            <a:tailEnd type="none" w="med" len="med"/>
          </a:ln>
          <a:effectLst/>
        </p:spPr>
        <p:txBody>
          <a:bodyPr wrap="none">
            <a:spAutoFit/>
          </a:bodyPr>
          <a:lstStyle/>
          <a:p>
            <a:pPr algn="ctr">
              <a:defRPr/>
            </a:pPr>
            <a:r>
              <a:rPr lang="ja-JP" altLang="en-US" dirty="0">
                <a:solidFill>
                  <a:schemeClr val="tx2">
                    <a:lumMod val="75000"/>
                  </a:schemeClr>
                </a:solidFill>
              </a:rPr>
              <a:t>一定</a:t>
            </a:r>
          </a:p>
        </p:txBody>
      </p:sp>
      <p:sp>
        <p:nvSpPr>
          <p:cNvPr id="2" name="乗算記号 1"/>
          <p:cNvSpPr/>
          <p:nvPr/>
        </p:nvSpPr>
        <p:spPr bwMode="auto">
          <a:xfrm>
            <a:off x="4038600" y="1587500"/>
            <a:ext cx="819150" cy="471488"/>
          </a:xfrm>
          <a:prstGeom prst="mathMultiply">
            <a:avLst/>
          </a:prstGeom>
          <a:noFill/>
          <a:ln w="19050" cap="flat" cmpd="sng" algn="ctr">
            <a:solidFill>
              <a:srgbClr val="FF0000"/>
            </a:solidFill>
            <a:prstDash val="solid"/>
            <a:round/>
            <a:headEnd type="none" w="med" len="med"/>
            <a:tailEnd type="none" w="med" len="med"/>
          </a:ln>
          <a:effectLst/>
        </p:spPr>
        <p:txBody>
          <a:bodyPr wrap="none">
            <a:spAutoFit/>
          </a:bodyPr>
          <a:lstStyle/>
          <a:p>
            <a:pPr algn="ctr">
              <a:defRPr/>
            </a:pPr>
            <a:endParaRPr lang="ja-JP" altLang="en-US"/>
          </a:p>
        </p:txBody>
      </p:sp>
      <p:sp>
        <p:nvSpPr>
          <p:cNvPr id="27659" name="二等辺三角形 2"/>
          <p:cNvSpPr>
            <a:spLocks noChangeArrowheads="1"/>
          </p:cNvSpPr>
          <p:nvPr/>
        </p:nvSpPr>
        <p:spPr bwMode="auto">
          <a:xfrm>
            <a:off x="3463925" y="1606550"/>
            <a:ext cx="404813" cy="376238"/>
          </a:xfrm>
          <a:prstGeom prst="triangle">
            <a:avLst>
              <a:gd name="adj" fmla="val 500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endParaRPr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827088" y="617538"/>
            <a:ext cx="8116887" cy="882650"/>
          </a:xfrm>
        </p:spPr>
        <p:txBody>
          <a:bodyPr/>
          <a:lstStyle/>
          <a:p>
            <a:r>
              <a:rPr lang="ja-JP" altLang="en-US" smtClean="0">
                <a:latin typeface="ＭＳ Ｐゴシック" pitchFamily="50" charset="-128"/>
              </a:rPr>
              <a:t>さらなる省エネ・新コタツ文明とは</a:t>
            </a:r>
          </a:p>
        </p:txBody>
      </p:sp>
      <p:sp>
        <p:nvSpPr>
          <p:cNvPr id="28675" name="コンテンツ プレースホルダ 2"/>
          <p:cNvSpPr>
            <a:spLocks noGrp="1"/>
          </p:cNvSpPr>
          <p:nvPr>
            <p:ph idx="1"/>
          </p:nvPr>
        </p:nvSpPr>
        <p:spPr>
          <a:xfrm>
            <a:off x="928688" y="2017713"/>
            <a:ext cx="8026400" cy="4114800"/>
          </a:xfrm>
        </p:spPr>
        <p:txBody>
          <a:bodyPr/>
          <a:lstStyle/>
          <a:p>
            <a:r>
              <a:rPr lang="ja-JP" altLang="en-US" smtClean="0">
                <a:latin typeface="ＭＳ Ｐゴシック" pitchFamily="50" charset="-128"/>
              </a:rPr>
              <a:t>必要なとき</a:t>
            </a:r>
            <a:endParaRPr lang="en-US" altLang="ja-JP" smtClean="0">
              <a:latin typeface="ＭＳ Ｐゴシック" pitchFamily="50" charset="-128"/>
            </a:endParaRPr>
          </a:p>
          <a:p>
            <a:r>
              <a:rPr lang="ja-JP" altLang="en-US" smtClean="0">
                <a:latin typeface="ＭＳ Ｐゴシック" pitchFamily="50" charset="-128"/>
              </a:rPr>
              <a:t>必要なところに</a:t>
            </a:r>
            <a:endParaRPr lang="en-US" altLang="ja-JP" smtClean="0">
              <a:latin typeface="ＭＳ Ｐゴシック" pitchFamily="50" charset="-128"/>
            </a:endParaRPr>
          </a:p>
          <a:p>
            <a:r>
              <a:rPr lang="ja-JP" altLang="en-US" smtClean="0">
                <a:latin typeface="ＭＳ Ｐゴシック" pitchFamily="50" charset="-128"/>
              </a:rPr>
              <a:t>必要なサービスを</a:t>
            </a:r>
            <a:endParaRPr lang="en-US" altLang="ja-JP" smtClean="0">
              <a:latin typeface="ＭＳ Ｐゴシック" pitchFamily="50" charset="-128"/>
            </a:endParaRPr>
          </a:p>
          <a:p>
            <a:r>
              <a:rPr lang="ja-JP" altLang="en-US" smtClean="0">
                <a:latin typeface="ＭＳ Ｐゴシック" pitchFamily="50" charset="-128"/>
              </a:rPr>
              <a:t>必要な量だけ</a:t>
            </a:r>
            <a:endParaRPr lang="en-US" altLang="ja-JP" smtClean="0">
              <a:latin typeface="ＭＳ Ｐゴシック" pitchFamily="50" charset="-128"/>
            </a:endParaRPr>
          </a:p>
          <a:p>
            <a:endParaRPr lang="en-US" altLang="ja-JP" smtClean="0">
              <a:latin typeface="ＭＳ Ｐゴシック" pitchFamily="50" charset="-128"/>
            </a:endParaRPr>
          </a:p>
          <a:p>
            <a:r>
              <a:rPr lang="ja-JP" altLang="en-US" smtClean="0">
                <a:latin typeface="ＭＳ Ｐゴシック" pitchFamily="50" charset="-128"/>
              </a:rPr>
              <a:t>ｃｆ．西欧流は、</a:t>
            </a:r>
            <a:endParaRPr lang="en-US" altLang="ja-JP" smtClean="0">
              <a:latin typeface="ＭＳ Ｐゴシック" pitchFamily="50" charset="-128"/>
            </a:endParaRPr>
          </a:p>
          <a:p>
            <a:pPr>
              <a:buFont typeface="Wingdings" pitchFamily="2" charset="2"/>
              <a:buNone/>
            </a:pPr>
            <a:r>
              <a:rPr lang="ja-JP" altLang="en-US" smtClean="0">
                <a:latin typeface="ＭＳ Ｐゴシック" pitchFamily="50" charset="-128"/>
              </a:rPr>
              <a:t>セントラルヒーティング</a:t>
            </a:r>
            <a:endParaRPr lang="en-US" altLang="ja-JP" smtClean="0">
              <a:latin typeface="ＭＳ Ｐゴシック" pitchFamily="50" charset="-128"/>
            </a:endParaRPr>
          </a:p>
          <a:p>
            <a:endParaRPr lang="ja-JP" altLang="en-US" smtClean="0">
              <a:latin typeface="ＭＳ Ｐゴシック" pitchFamily="50" charset="-128"/>
            </a:endParaRPr>
          </a:p>
        </p:txBody>
      </p:sp>
      <p:sp>
        <p:nvSpPr>
          <p:cNvPr id="2867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869B55B1-7257-49BE-BD15-26911EA94D8F}" type="slidenum">
              <a:rPr kumimoji="0" lang="ja-JP" altLang="en-US" sz="1400" smtClean="0"/>
              <a:pPr eaLnBrk="1" hangingPunct="1"/>
              <a:t>35</a:t>
            </a:fld>
            <a:endParaRPr kumimoji="0" lang="ja-JP" altLang="en-US" sz="1400" smtClean="0"/>
          </a:p>
        </p:txBody>
      </p:sp>
      <p:pic>
        <p:nvPicPr>
          <p:cNvPr id="28677" name="コンテンツ プレースホルダ 3" descr="こたつ４.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500313"/>
            <a:ext cx="4357687"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1071563" y="357188"/>
            <a:ext cx="7793037" cy="785812"/>
          </a:xfrm>
        </p:spPr>
        <p:txBody>
          <a:bodyPr/>
          <a:lstStyle/>
          <a:p>
            <a:r>
              <a:rPr lang="ja-JP" altLang="en-US" smtClean="0">
                <a:latin typeface="ＭＳ Ｐゴシック" pitchFamily="50" charset="-128"/>
              </a:rPr>
              <a:t>発想の原点となった製品</a:t>
            </a:r>
          </a:p>
        </p:txBody>
      </p:sp>
      <p:pic>
        <p:nvPicPr>
          <p:cNvPr id="29699" name="コンテンツ プレースホルダ 4" descr="Natioビューティトワレ.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85875" y="1214438"/>
            <a:ext cx="3863975" cy="5643562"/>
          </a:xfrm>
        </p:spPr>
      </p:pic>
      <p:sp>
        <p:nvSpPr>
          <p:cNvPr id="2970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4D81BE8-9F8F-493B-AF1F-947FE640D3BA}" type="slidenum">
              <a:rPr kumimoji="0" lang="en-US" altLang="ja-JP" sz="1400" smtClean="0"/>
              <a:pPr eaLnBrk="1" hangingPunct="1"/>
              <a:t>36</a:t>
            </a:fld>
            <a:endParaRPr kumimoji="0" lang="en-US" altLang="ja-JP" sz="1400" smtClean="0"/>
          </a:p>
        </p:txBody>
      </p:sp>
      <p:sp>
        <p:nvSpPr>
          <p:cNvPr id="37893" name="テキスト ボックス 5"/>
          <p:cNvSpPr txBox="1">
            <a:spLocks noChangeArrowheads="1"/>
          </p:cNvSpPr>
          <p:nvPr/>
        </p:nvSpPr>
        <p:spPr bwMode="auto">
          <a:xfrm>
            <a:off x="5651500" y="1484313"/>
            <a:ext cx="3201988" cy="3416300"/>
          </a:xfrm>
          <a:prstGeom prst="rect">
            <a:avLst/>
          </a:prstGeom>
          <a:noFill/>
          <a:ln w="9525">
            <a:noFill/>
            <a:miter lim="800000"/>
            <a:headEnd/>
            <a:tailEnd/>
          </a:ln>
        </p:spPr>
        <p:txBody>
          <a:bodyPr wrap="none">
            <a:spAutoFit/>
          </a:bodyPr>
          <a:lstStyle/>
          <a:p>
            <a:pPr>
              <a:defRPr/>
            </a:pPr>
            <a:r>
              <a:rPr lang="ja-JP" altLang="en-US" b="1" dirty="0">
                <a:solidFill>
                  <a:schemeClr val="tx2">
                    <a:lumMod val="75000"/>
                  </a:schemeClr>
                </a:solidFill>
                <a:ea typeface="ＭＳ Ｐゴシック" charset="-128"/>
              </a:rPr>
              <a:t>パナソニック</a:t>
            </a:r>
            <a:endParaRPr lang="en-US" altLang="ja-JP" b="1" dirty="0">
              <a:solidFill>
                <a:schemeClr val="tx2">
                  <a:lumMod val="75000"/>
                </a:schemeClr>
              </a:solidFill>
              <a:ea typeface="ＭＳ Ｐゴシック" charset="-128"/>
            </a:endParaRPr>
          </a:p>
          <a:p>
            <a:pPr>
              <a:defRPr/>
            </a:pPr>
            <a:r>
              <a:rPr lang="ja-JP" altLang="en-US" b="1" dirty="0">
                <a:solidFill>
                  <a:schemeClr val="tx2">
                    <a:lumMod val="75000"/>
                  </a:schemeClr>
                </a:solidFill>
                <a:ea typeface="ＭＳ Ｐゴシック" charset="-128"/>
              </a:rPr>
              <a:t>ビューティートワレ</a:t>
            </a:r>
            <a:endParaRPr lang="en-US" altLang="ja-JP" b="1" dirty="0">
              <a:solidFill>
                <a:schemeClr val="tx2">
                  <a:lumMod val="75000"/>
                </a:schemeClr>
              </a:solidFill>
              <a:ea typeface="ＭＳ Ｐゴシック" charset="-128"/>
            </a:endParaRPr>
          </a:p>
          <a:p>
            <a:pPr>
              <a:defRPr/>
            </a:pPr>
            <a:r>
              <a:rPr lang="ja-JP" altLang="en-US" b="1" dirty="0">
                <a:ea typeface="ＭＳ Ｐゴシック" charset="-128"/>
              </a:rPr>
              <a:t>＝便座</a:t>
            </a:r>
            <a:r>
              <a:rPr lang="ja-JP" altLang="en-US" b="1" dirty="0">
                <a:solidFill>
                  <a:srgbClr val="FF0000"/>
                </a:solidFill>
                <a:ea typeface="ＭＳ Ｐゴシック" charset="-128"/>
              </a:rPr>
              <a:t>瞬間加熱</a:t>
            </a:r>
            <a:endParaRPr lang="en-US" altLang="ja-JP" b="1" dirty="0">
              <a:solidFill>
                <a:srgbClr val="FF0000"/>
              </a:solidFill>
              <a:ea typeface="ＭＳ Ｐゴシック" charset="-128"/>
            </a:endParaRPr>
          </a:p>
          <a:p>
            <a:pPr>
              <a:defRPr/>
            </a:pPr>
            <a:r>
              <a:rPr lang="ja-JP" altLang="en-US" b="1" dirty="0">
                <a:ea typeface="ＭＳ Ｐゴシック" charset="-128"/>
              </a:rPr>
              <a:t>（人感センサーによって</a:t>
            </a:r>
            <a:endParaRPr lang="en-US" altLang="ja-JP" b="1" dirty="0">
              <a:ea typeface="ＭＳ Ｐゴシック" charset="-128"/>
            </a:endParaRPr>
          </a:p>
          <a:p>
            <a:pPr>
              <a:defRPr/>
            </a:pPr>
            <a:r>
              <a:rPr lang="ja-JP" altLang="en-US" b="1" dirty="0">
                <a:ea typeface="ＭＳ Ｐゴシック" charset="-128"/>
              </a:rPr>
              <a:t>起動：６秒）</a:t>
            </a:r>
            <a:endParaRPr lang="en-US" altLang="ja-JP" b="1" dirty="0">
              <a:ea typeface="ＭＳ Ｐゴシック" charset="-128"/>
            </a:endParaRPr>
          </a:p>
          <a:p>
            <a:pPr>
              <a:defRPr/>
            </a:pPr>
            <a:r>
              <a:rPr lang="ja-JP" altLang="en-US" b="1" dirty="0">
                <a:ea typeface="ＭＳ Ｐゴシック" charset="-128"/>
              </a:rPr>
              <a:t>＝温水</a:t>
            </a:r>
            <a:r>
              <a:rPr lang="ja-JP" altLang="en-US" b="1" dirty="0">
                <a:solidFill>
                  <a:srgbClr val="FF0000"/>
                </a:solidFill>
                <a:ea typeface="ＭＳ Ｐゴシック" charset="-128"/>
              </a:rPr>
              <a:t>瞬間加熱</a:t>
            </a:r>
            <a:endParaRPr lang="en-US" altLang="ja-JP" b="1" dirty="0">
              <a:solidFill>
                <a:srgbClr val="FF0000"/>
              </a:solidFill>
              <a:ea typeface="ＭＳ Ｐゴシック" charset="-128"/>
            </a:endParaRPr>
          </a:p>
          <a:p>
            <a:pPr>
              <a:defRPr/>
            </a:pPr>
            <a:r>
              <a:rPr lang="ja-JP" altLang="en-US" b="1" dirty="0">
                <a:ea typeface="ＭＳ Ｐゴシック" charset="-128"/>
              </a:rPr>
              <a:t>（使用する水のみ加熱）</a:t>
            </a:r>
            <a:endParaRPr lang="en-US" altLang="ja-JP" b="1" dirty="0">
              <a:ea typeface="ＭＳ Ｐゴシック" charset="-128"/>
            </a:endParaRPr>
          </a:p>
          <a:p>
            <a:pPr>
              <a:defRPr/>
            </a:pPr>
            <a:endParaRPr lang="en-US" altLang="ja-JP" b="1" dirty="0">
              <a:ea typeface="ＭＳ Ｐゴシック" charset="-128"/>
            </a:endParaRPr>
          </a:p>
          <a:p>
            <a:pPr>
              <a:defRPr/>
            </a:pPr>
            <a:endParaRPr lang="ja-JP" altLang="en-US" b="1" dirty="0">
              <a:ea typeface="ＭＳ Ｐゴシック" charset="-128"/>
            </a:endParaRPr>
          </a:p>
        </p:txBody>
      </p:sp>
      <p:sp>
        <p:nvSpPr>
          <p:cNvPr id="29702" name="テキスト ボックス 5"/>
          <p:cNvSpPr txBox="1">
            <a:spLocks noChangeArrowheads="1"/>
          </p:cNvSpPr>
          <p:nvPr/>
        </p:nvSpPr>
        <p:spPr bwMode="auto">
          <a:xfrm>
            <a:off x="5795963" y="5300663"/>
            <a:ext cx="2560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b="1">
                <a:solidFill>
                  <a:srgbClr val="FF0000"/>
                </a:solidFill>
              </a:rPr>
              <a:t>「必要なときだけ、</a:t>
            </a:r>
            <a:endParaRPr lang="en-US" altLang="ja-JP" b="1">
              <a:solidFill>
                <a:srgbClr val="FF0000"/>
              </a:solidFill>
            </a:endParaRPr>
          </a:p>
          <a:p>
            <a:pPr eaLnBrk="1" hangingPunct="1"/>
            <a:r>
              <a:rPr lang="ja-JP" altLang="en-US" b="1">
                <a:solidFill>
                  <a:srgbClr val="FF0000"/>
                </a:solidFill>
              </a:rPr>
              <a:t>必要なところだけ」</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8"/>
          <p:cNvGrpSpPr>
            <a:grpSpLocks/>
          </p:cNvGrpSpPr>
          <p:nvPr/>
        </p:nvGrpSpPr>
        <p:grpSpPr bwMode="auto">
          <a:xfrm>
            <a:off x="5929313" y="2786063"/>
            <a:ext cx="1357312" cy="1127125"/>
            <a:chOff x="6552723" y="2503356"/>
            <a:chExt cx="1357322" cy="1127493"/>
          </a:xfrm>
        </p:grpSpPr>
        <p:sp>
          <p:nvSpPr>
            <p:cNvPr id="6" name="円/楕円 5"/>
            <p:cNvSpPr/>
            <p:nvPr/>
          </p:nvSpPr>
          <p:spPr>
            <a:xfrm rot="1297050">
              <a:off x="6552723" y="2503356"/>
              <a:ext cx="1357322"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pic>
          <p:nvPicPr>
            <p:cNvPr id="30731" name="図 6" descr="SmartT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20" y="2928934"/>
              <a:ext cx="460632" cy="70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3" name="タイトル 1"/>
          <p:cNvSpPr>
            <a:spLocks noGrp="1"/>
          </p:cNvSpPr>
          <p:nvPr>
            <p:ph type="title"/>
          </p:nvPr>
        </p:nvSpPr>
        <p:spPr/>
        <p:txBody>
          <a:bodyPr/>
          <a:lstStyle/>
          <a:p>
            <a:r>
              <a:rPr lang="ja-JP" altLang="en-US" smtClean="0">
                <a:latin typeface="ＭＳ Ｐゴシック" pitchFamily="50" charset="-128"/>
              </a:rPr>
              <a:t>連結可能な電気自動車</a:t>
            </a:r>
            <a:r>
              <a:rPr lang="en-US" altLang="ja-JP" smtClean="0">
                <a:latin typeface="ＭＳ Ｐゴシック" pitchFamily="50" charset="-128"/>
              </a:rPr>
              <a:t>2050</a:t>
            </a:r>
            <a:endParaRPr lang="ja-JP" altLang="en-US" smtClean="0">
              <a:latin typeface="ＭＳ Ｐゴシック" pitchFamily="50" charset="-128"/>
            </a:endParaRPr>
          </a:p>
        </p:txBody>
      </p:sp>
      <p:pic>
        <p:nvPicPr>
          <p:cNvPr id="5" name="図 4" descr="200px-Smart_kJoi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2143125"/>
            <a:ext cx="28971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コンテンツ プレースホルダ 3" descr="200px-Smart_kJoin.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357313" y="2214563"/>
            <a:ext cx="4127500" cy="3735387"/>
          </a:xfrm>
        </p:spPr>
      </p:pic>
      <p:pic>
        <p:nvPicPr>
          <p:cNvPr id="10" name="図 9" descr="Joint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2214563"/>
            <a:ext cx="5916613"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テキスト ボックス 10"/>
          <p:cNvSpPr txBox="1">
            <a:spLocks noChangeArrowheads="1"/>
          </p:cNvSpPr>
          <p:nvPr/>
        </p:nvSpPr>
        <p:spPr bwMode="auto">
          <a:xfrm>
            <a:off x="1571625" y="6143625"/>
            <a:ext cx="5716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b="1">
                <a:solidFill>
                  <a:srgbClr val="FF0000"/>
                </a:solidFill>
              </a:rPr>
              <a:t>二人乗り　電気自動車　航続距離は３０ｋｍ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1000125" y="419100"/>
            <a:ext cx="7793038" cy="579438"/>
          </a:xfrm>
        </p:spPr>
        <p:txBody>
          <a:bodyPr/>
          <a:lstStyle/>
          <a:p>
            <a:r>
              <a:rPr lang="ja-JP" altLang="en-US" sz="3600" smtClean="0"/>
              <a:t>現実的アプローチ　その１</a:t>
            </a:r>
          </a:p>
        </p:txBody>
      </p:sp>
      <p:sp>
        <p:nvSpPr>
          <p:cNvPr id="26627" name="コンテンツ プレースホルダー 2"/>
          <p:cNvSpPr>
            <a:spLocks noGrp="1"/>
          </p:cNvSpPr>
          <p:nvPr>
            <p:ph idx="1"/>
          </p:nvPr>
        </p:nvSpPr>
        <p:spPr>
          <a:xfrm>
            <a:off x="923925" y="1263650"/>
            <a:ext cx="8031163" cy="5259388"/>
          </a:xfrm>
        </p:spPr>
        <p:txBody>
          <a:bodyPr/>
          <a:lstStyle/>
          <a:p>
            <a:pPr>
              <a:defRPr/>
            </a:pPr>
            <a:r>
              <a:rPr lang="en-US" altLang="ja-JP" dirty="0" smtClean="0"/>
              <a:t>Ⅰ</a:t>
            </a:r>
            <a:r>
              <a:rPr lang="ja-JP" altLang="en-US" dirty="0" err="1" smtClean="0"/>
              <a:t>．</a:t>
            </a:r>
            <a:r>
              <a:rPr lang="ja-JP" altLang="en-US" dirty="0" smtClean="0"/>
              <a:t>すぐやること</a:t>
            </a:r>
            <a:endParaRPr lang="en-US" altLang="ja-JP" dirty="0" smtClean="0"/>
          </a:p>
          <a:p>
            <a:pPr lvl="1">
              <a:defRPr/>
            </a:pPr>
            <a:r>
              <a:rPr lang="ja-JP" altLang="en-US" dirty="0" smtClean="0">
                <a:solidFill>
                  <a:schemeClr val="bg2">
                    <a:lumMod val="50000"/>
                    <a:lumOff val="50000"/>
                  </a:schemeClr>
                </a:solidFill>
              </a:rPr>
              <a:t>１．省電１５％。最初は節電で、その後は、省エネ機器の開発で。</a:t>
            </a:r>
            <a:endParaRPr lang="en-US" altLang="ja-JP" dirty="0" smtClean="0">
              <a:solidFill>
                <a:schemeClr val="bg2">
                  <a:lumMod val="50000"/>
                  <a:lumOff val="50000"/>
                </a:schemeClr>
              </a:solidFill>
            </a:endParaRPr>
          </a:p>
          <a:p>
            <a:pPr lvl="1">
              <a:defRPr/>
            </a:pPr>
            <a:r>
              <a:rPr lang="ja-JP" altLang="en-US" dirty="0" smtClean="0"/>
              <a:t>２．安定型再生可能エネルギー、地熱、中小水力を最大量導入（１０年掛かる）</a:t>
            </a:r>
            <a:endParaRPr lang="en-US" altLang="ja-JP" dirty="0" smtClean="0"/>
          </a:p>
          <a:p>
            <a:pPr lvl="1">
              <a:defRPr/>
            </a:pPr>
            <a:r>
              <a:rPr lang="ja-JP" altLang="en-US" dirty="0" smtClean="0"/>
              <a:t>３．太陽光発電は、自家用のものは無制限で導入、スマートメータ付きで、ちょっと先が読めるようにすること</a:t>
            </a:r>
            <a:endParaRPr lang="en-US" altLang="ja-JP" dirty="0" smtClean="0"/>
          </a:p>
          <a:p>
            <a:pPr lvl="1">
              <a:defRPr/>
            </a:pPr>
            <a:r>
              <a:rPr lang="ja-JP" altLang="en-US" dirty="0" smtClean="0"/>
              <a:t>４．風力、メガソーラーは、発電容量で１０％を上限として推進。</a:t>
            </a:r>
            <a:endParaRPr lang="en-US" altLang="ja-JP" dirty="0" smtClean="0"/>
          </a:p>
        </p:txBody>
      </p:sp>
      <p:sp>
        <p:nvSpPr>
          <p:cNvPr id="32772"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D54CDD6D-0EA4-4D6F-A78D-6622E0340126}" type="slidenum">
              <a:rPr kumimoji="0" lang="en-US" altLang="ja-JP" sz="1400" smtClean="0"/>
              <a:pPr eaLnBrk="1" hangingPunct="1"/>
              <a:t>38</a:t>
            </a:fld>
            <a:endParaRPr kumimoji="0" lang="en-US" altLang="ja-JP"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コンテンツ プレースホルダー 2"/>
          <p:cNvSpPr>
            <a:spLocks noGrp="1"/>
          </p:cNvSpPr>
          <p:nvPr>
            <p:ph idx="1"/>
          </p:nvPr>
        </p:nvSpPr>
        <p:spPr>
          <a:xfrm>
            <a:off x="735013" y="1725613"/>
            <a:ext cx="8220075" cy="4722812"/>
          </a:xfrm>
        </p:spPr>
        <p:txBody>
          <a:bodyPr/>
          <a:lstStyle/>
          <a:p>
            <a:r>
              <a:rPr lang="ja-JP" altLang="en-US" sz="2800" smtClean="0"/>
              <a:t>最終的には、直流幹線網</a:t>
            </a:r>
            <a:endParaRPr lang="en-US" altLang="ja-JP" sz="2800" smtClean="0"/>
          </a:p>
          <a:p>
            <a:r>
              <a:rPr lang="ja-JP" altLang="en-US" sz="2800" smtClean="0"/>
              <a:t>その前に、できれば、電力網を小さくする</a:t>
            </a:r>
            <a:endParaRPr lang="en-US" altLang="ja-JP" sz="2800" smtClean="0"/>
          </a:p>
          <a:p>
            <a:r>
              <a:rPr lang="ja-JP" altLang="en-US" sz="2800" smtClean="0"/>
              <a:t>その前に、オフラインローカル送電網</a:t>
            </a:r>
            <a:endParaRPr lang="en-US" altLang="ja-JP" sz="2800" smtClean="0"/>
          </a:p>
          <a:p>
            <a:r>
              <a:rPr lang="ja-JP" altLang="en-US" sz="2800" smtClean="0"/>
              <a:t>その前に、ガス供給網との連携</a:t>
            </a:r>
            <a:endParaRPr lang="en-US" altLang="ja-JP" sz="2800" smtClean="0"/>
          </a:p>
          <a:p>
            <a:endParaRPr lang="en-US" altLang="ja-JP" sz="2800" smtClean="0"/>
          </a:p>
          <a:p>
            <a:r>
              <a:rPr lang="ja-JP" altLang="en-US" sz="2800" smtClean="0"/>
              <a:t>これらをいつやるのか。</a:t>
            </a:r>
            <a:r>
              <a:rPr lang="ja-JP" altLang="en-US" sz="2800" smtClean="0">
                <a:solidFill>
                  <a:srgbClr val="FF0000"/>
                </a:solidFill>
              </a:rPr>
              <a:t>コスト的には、できるだけ遅らせるのが国民視点からも得策</a:t>
            </a:r>
            <a:endParaRPr lang="en-US" altLang="ja-JP" sz="2800" smtClean="0">
              <a:solidFill>
                <a:srgbClr val="FF0000"/>
              </a:solidFill>
            </a:endParaRPr>
          </a:p>
          <a:p>
            <a:endParaRPr lang="en-US" altLang="ja-JP" sz="2800" smtClean="0"/>
          </a:p>
          <a:p>
            <a:r>
              <a:rPr lang="ja-JP" altLang="en-US" sz="2800" smtClean="0"/>
              <a:t>反原発思想から言えば、遅らせるのは損失だが</a:t>
            </a:r>
            <a:endParaRPr lang="en-US" altLang="ja-JP" sz="2800" smtClean="0"/>
          </a:p>
          <a:p>
            <a:endParaRPr lang="en-US" altLang="ja-JP" sz="2800" smtClean="0"/>
          </a:p>
          <a:p>
            <a:endParaRPr lang="ja-JP" altLang="en-US" sz="2800" smtClean="0"/>
          </a:p>
        </p:txBody>
      </p:sp>
      <p:sp>
        <p:nvSpPr>
          <p:cNvPr id="33795"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6BEBA8FF-10EB-4C4C-8F8E-59B5A882DEAC}" type="slidenum">
              <a:rPr kumimoji="0" lang="en-US" altLang="ja-JP" sz="1400" smtClean="0"/>
              <a:pPr eaLnBrk="1" hangingPunct="1"/>
              <a:t>39</a:t>
            </a:fld>
            <a:endParaRPr kumimoji="0" lang="en-US" altLang="ja-JP" sz="1400" smtClean="0"/>
          </a:p>
        </p:txBody>
      </p:sp>
      <p:sp>
        <p:nvSpPr>
          <p:cNvPr id="33796" name="タイトル 1"/>
          <p:cNvSpPr txBox="1">
            <a:spLocks/>
          </p:cNvSpPr>
          <p:nvPr/>
        </p:nvSpPr>
        <p:spPr bwMode="auto">
          <a:xfrm>
            <a:off x="631825" y="665163"/>
            <a:ext cx="82010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r>
              <a:rPr lang="ja-JP" altLang="en-US" sz="3600">
                <a:solidFill>
                  <a:schemeClr val="tx2"/>
                </a:solidFill>
              </a:rPr>
              <a:t>最重要事項：電力網の変更をどうするか。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1100138" y="331788"/>
            <a:ext cx="7793037" cy="592137"/>
          </a:xfrm>
        </p:spPr>
        <p:txBody>
          <a:bodyPr/>
          <a:lstStyle/>
          <a:p>
            <a:r>
              <a:rPr lang="ja-JP" altLang="en-US" sz="3200" smtClean="0"/>
              <a:t>環境意識と支払い意思額</a:t>
            </a:r>
          </a:p>
        </p:txBody>
      </p:sp>
      <p:sp>
        <p:nvSpPr>
          <p:cNvPr id="9219"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20544B61-E9EC-42B0-9B2D-2B7529A81B66}" type="slidenum">
              <a:rPr kumimoji="0" lang="en-US" altLang="ja-JP" sz="1400" smtClean="0"/>
              <a:pPr eaLnBrk="1" hangingPunct="1"/>
              <a:t>4</a:t>
            </a:fld>
            <a:endParaRPr kumimoji="0" lang="en-US" altLang="ja-JP" sz="1400" smtClean="0"/>
          </a:p>
        </p:txBody>
      </p:sp>
      <p:pic>
        <p:nvPicPr>
          <p:cNvPr id="9220" name="Picture 2" descr="C:\Users\IY\Documents\My Dropbox\環境意識と対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1152525"/>
            <a:ext cx="57721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981075" y="681038"/>
            <a:ext cx="7793038" cy="601662"/>
          </a:xfrm>
        </p:spPr>
        <p:txBody>
          <a:bodyPr/>
          <a:lstStyle/>
          <a:p>
            <a:r>
              <a:rPr lang="ja-JP" altLang="en-US" sz="4000" smtClean="0"/>
              <a:t>地熱</a:t>
            </a:r>
          </a:p>
        </p:txBody>
      </p:sp>
      <p:sp>
        <p:nvSpPr>
          <p:cNvPr id="35843" name="コンテンツ プレースホルダー 2"/>
          <p:cNvSpPr>
            <a:spLocks noGrp="1"/>
          </p:cNvSpPr>
          <p:nvPr>
            <p:ph idx="1"/>
          </p:nvPr>
        </p:nvSpPr>
        <p:spPr>
          <a:xfrm>
            <a:off x="1182688" y="1458913"/>
            <a:ext cx="7772400" cy="4806950"/>
          </a:xfrm>
        </p:spPr>
        <p:txBody>
          <a:bodyPr/>
          <a:lstStyle/>
          <a:p>
            <a:r>
              <a:rPr lang="ja-JP" altLang="en-US" smtClean="0"/>
              <a:t>日本最大の地熱発電所は九州の八丁原</a:t>
            </a:r>
            <a:endParaRPr lang="en-US" altLang="ja-JP" smtClean="0"/>
          </a:p>
          <a:p>
            <a:pPr lvl="1"/>
            <a:r>
              <a:rPr lang="ja-JP" altLang="en-US" smtClean="0"/>
              <a:t>５５０００ｋ</a:t>
            </a:r>
            <a:r>
              <a:rPr lang="en-US" altLang="ja-JP" smtClean="0"/>
              <a:t>W</a:t>
            </a:r>
            <a:r>
              <a:rPr lang="ja-JP" altLang="en-US" smtClean="0"/>
              <a:t>が２基</a:t>
            </a:r>
            <a:endParaRPr lang="en-US" altLang="ja-JP" smtClean="0"/>
          </a:p>
          <a:p>
            <a:r>
              <a:rPr lang="ja-JP" altLang="en-US" smtClean="0"/>
              <a:t>バイナリー発電も試験中</a:t>
            </a:r>
            <a:endParaRPr lang="en-US" altLang="ja-JP" smtClean="0"/>
          </a:p>
          <a:p>
            <a:pPr lvl="1"/>
            <a:r>
              <a:rPr lang="ja-JP" altLang="en-US" smtClean="0"/>
              <a:t>イスラエル　オーマット社製　２０００ｋ</a:t>
            </a:r>
            <a:r>
              <a:rPr lang="en-US" altLang="ja-JP" smtClean="0"/>
              <a:t>W</a:t>
            </a:r>
          </a:p>
          <a:p>
            <a:pPr lvl="1"/>
            <a:endParaRPr lang="en-US" altLang="ja-JP" smtClean="0"/>
          </a:p>
          <a:p>
            <a:pPr lvl="1"/>
            <a:endParaRPr lang="en-US" altLang="ja-JP" smtClean="0"/>
          </a:p>
          <a:p>
            <a:r>
              <a:rPr lang="ja-JP" altLang="en-US" smtClean="0"/>
              <a:t>東北地方にもポテンシャルがある</a:t>
            </a:r>
            <a:endParaRPr lang="en-US" altLang="ja-JP" smtClean="0"/>
          </a:p>
          <a:p>
            <a:pPr lvl="1"/>
            <a:r>
              <a:rPr lang="ja-JP" altLang="en-US" smtClean="0"/>
              <a:t>日本全体で、原発２．５～３基分ぐらいか</a:t>
            </a:r>
            <a:endParaRPr lang="en-US" altLang="ja-JP" smtClean="0"/>
          </a:p>
          <a:p>
            <a:r>
              <a:rPr lang="ja-JP" altLang="en-US" smtClean="0"/>
              <a:t>未来は、高温岩体発電か</a:t>
            </a:r>
            <a:endParaRPr lang="en-US" altLang="ja-JP" smtClean="0"/>
          </a:p>
        </p:txBody>
      </p:sp>
      <p:sp>
        <p:nvSpPr>
          <p:cNvPr id="3584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9266A0F8-C057-4C02-87FE-9C07269F6219}" type="slidenum">
              <a:rPr kumimoji="0" lang="en-US" altLang="ja-JP" sz="1400" smtClean="0">
                <a:solidFill>
                  <a:srgbClr val="000000"/>
                </a:solidFill>
              </a:rPr>
              <a:pPr eaLnBrk="1" hangingPunct="1"/>
              <a:t>40</a:t>
            </a:fld>
            <a:endParaRPr kumimoji="0" lang="en-US" altLang="ja-JP" sz="1400" smtClean="0">
              <a:solidFill>
                <a:srgbClr val="000000"/>
              </a:solidFill>
            </a:endParaRPr>
          </a:p>
        </p:txBody>
      </p:sp>
      <p:sp>
        <p:nvSpPr>
          <p:cNvPr id="35845" name="下矢印 5"/>
          <p:cNvSpPr>
            <a:spLocks noChangeArrowheads="1"/>
          </p:cNvSpPr>
          <p:nvPr/>
        </p:nvSpPr>
        <p:spPr bwMode="auto">
          <a:xfrm>
            <a:off x="3048000" y="4017963"/>
            <a:ext cx="2511425" cy="461962"/>
          </a:xfrm>
          <a:prstGeom prst="downArrow">
            <a:avLst>
              <a:gd name="adj1" fmla="val 50000"/>
              <a:gd name="adj2" fmla="val 50000"/>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hangingPunct="0">
              <a:spcBef>
                <a:spcPct val="20000"/>
              </a:spcBef>
              <a:buClr>
                <a:srgbClr val="3333CC"/>
              </a:buClr>
              <a:buSzPct val="60000"/>
              <a:buFont typeface="Wingdings" pitchFamily="2" charset="2"/>
              <a:buChar char="n"/>
            </a:pPr>
            <a:endParaRPr lang="ja-JP" altLang="en-US">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981075" y="681038"/>
            <a:ext cx="7793038" cy="601662"/>
          </a:xfrm>
        </p:spPr>
        <p:txBody>
          <a:bodyPr/>
          <a:lstStyle/>
          <a:p>
            <a:r>
              <a:rPr lang="ja-JP" altLang="en-US" sz="4000" smtClean="0"/>
              <a:t>中小水力　と　揚水発電</a:t>
            </a:r>
          </a:p>
        </p:txBody>
      </p:sp>
      <p:sp>
        <p:nvSpPr>
          <p:cNvPr id="15363" name="コンテンツ プレースホルダー 2"/>
          <p:cNvSpPr>
            <a:spLocks noGrp="1"/>
          </p:cNvSpPr>
          <p:nvPr>
            <p:ph idx="1"/>
          </p:nvPr>
        </p:nvSpPr>
        <p:spPr>
          <a:xfrm>
            <a:off x="995363" y="1458913"/>
            <a:ext cx="7959725" cy="5076825"/>
          </a:xfrm>
        </p:spPr>
        <p:txBody>
          <a:bodyPr/>
          <a:lstStyle/>
          <a:p>
            <a:pPr>
              <a:defRPr/>
            </a:pPr>
            <a:r>
              <a:rPr lang="ja-JP" altLang="en-US" sz="2800" dirty="0" smtClean="0"/>
              <a:t>発電所出力＝９．８</a:t>
            </a:r>
            <a:r>
              <a:rPr lang="en-US" altLang="ja-JP" sz="2800" dirty="0" smtClean="0"/>
              <a:t>×</a:t>
            </a:r>
            <a:r>
              <a:rPr lang="ja-JP" altLang="en-US" sz="2800" dirty="0" smtClean="0"/>
              <a:t>使用水量（ｍ３</a:t>
            </a:r>
            <a:r>
              <a:rPr lang="en-US" altLang="ja-JP" sz="2800" dirty="0" smtClean="0"/>
              <a:t>/</a:t>
            </a:r>
            <a:r>
              <a:rPr lang="ja-JP" altLang="en-US" sz="2800" dirty="0" smtClean="0"/>
              <a:t>ｓ）</a:t>
            </a:r>
            <a:endParaRPr lang="en-US" altLang="ja-JP" sz="2800" dirty="0" smtClean="0"/>
          </a:p>
          <a:p>
            <a:pPr marL="0" indent="0">
              <a:buFont typeface="Wingdings" pitchFamily="2" charset="2"/>
              <a:buNone/>
              <a:defRPr/>
            </a:pPr>
            <a:r>
              <a:rPr lang="ja-JP" altLang="en-US" sz="2800" dirty="0" smtClean="0"/>
              <a:t>　</a:t>
            </a:r>
            <a:r>
              <a:rPr lang="en-US" altLang="ja-JP" sz="2800" dirty="0" smtClean="0"/>
              <a:t>×</a:t>
            </a:r>
            <a:r>
              <a:rPr lang="ja-JP" altLang="en-US" sz="2800" dirty="0" smtClean="0"/>
              <a:t>有効落差（ｍ）</a:t>
            </a:r>
            <a:r>
              <a:rPr lang="en-US" altLang="ja-JP" sz="2800" dirty="0" smtClean="0"/>
              <a:t>×</a:t>
            </a:r>
            <a:r>
              <a:rPr lang="ja-JP" altLang="en-US" sz="2800" dirty="0" smtClean="0"/>
              <a:t>効率</a:t>
            </a:r>
            <a:endParaRPr lang="en-US" altLang="ja-JP" sz="2800" dirty="0" smtClean="0"/>
          </a:p>
          <a:p>
            <a:pPr marL="0" indent="0">
              <a:buFont typeface="Wingdings" pitchFamily="2" charset="2"/>
              <a:buNone/>
              <a:defRPr/>
            </a:pPr>
            <a:r>
              <a:rPr lang="ja-JP" altLang="en-US" sz="2400" dirty="0" smtClean="0"/>
              <a:t>効率＝水車効率</a:t>
            </a:r>
            <a:r>
              <a:rPr lang="en-US" altLang="ja-JP" sz="2400" dirty="0" smtClean="0"/>
              <a:t>×</a:t>
            </a:r>
            <a:r>
              <a:rPr lang="ja-JP" altLang="en-US" sz="2400" dirty="0" smtClean="0"/>
              <a:t>発電効率＝０．９</a:t>
            </a:r>
            <a:r>
              <a:rPr lang="en-US" altLang="ja-JP" sz="2400" dirty="0" smtClean="0"/>
              <a:t>×</a:t>
            </a:r>
            <a:r>
              <a:rPr lang="ja-JP" altLang="en-US" sz="2400" dirty="0" smtClean="0"/>
              <a:t>０．９５</a:t>
            </a:r>
            <a:endParaRPr lang="en-US" altLang="ja-JP" sz="2400" dirty="0" smtClean="0"/>
          </a:p>
          <a:p>
            <a:pPr>
              <a:defRPr/>
            </a:pPr>
            <a:r>
              <a:rPr lang="ja-JP" altLang="en-US" sz="2800" dirty="0" smtClean="0"/>
              <a:t>原発２～３基分は行けるか</a:t>
            </a:r>
            <a:endParaRPr lang="en-US" altLang="ja-JP" sz="2800" dirty="0" smtClean="0"/>
          </a:p>
          <a:p>
            <a:pPr>
              <a:defRPr/>
            </a:pPr>
            <a:endParaRPr lang="en-US" altLang="ja-JP" sz="2800" dirty="0"/>
          </a:p>
          <a:p>
            <a:pPr>
              <a:defRPr/>
            </a:pPr>
            <a:r>
              <a:rPr lang="ja-JP" altLang="en-US" sz="2800" dirty="0" smtClean="0"/>
              <a:t>揚水発電　この逆をやって揚水</a:t>
            </a:r>
            <a:endParaRPr lang="en-US" altLang="ja-JP" sz="2800" dirty="0" smtClean="0"/>
          </a:p>
          <a:p>
            <a:pPr>
              <a:defRPr/>
            </a:pPr>
            <a:r>
              <a:rPr lang="ja-JP" altLang="en-US" sz="2800" dirty="0" smtClean="0"/>
              <a:t>総合効率＝０．７ぐらい</a:t>
            </a:r>
            <a:endParaRPr lang="en-US" altLang="ja-JP" sz="2800" dirty="0" smtClean="0"/>
          </a:p>
          <a:p>
            <a:pPr lvl="1">
              <a:defRPr/>
            </a:pPr>
            <a:r>
              <a:rPr lang="ja-JP" altLang="en-US" sz="2400" dirty="0"/>
              <a:t>これまで</a:t>
            </a:r>
            <a:r>
              <a:rPr lang="ja-JP" altLang="en-US" sz="2400" dirty="0" smtClean="0"/>
              <a:t>、原発の夜間電力で揚水していた</a:t>
            </a:r>
            <a:endParaRPr lang="en-US" altLang="ja-JP" sz="2400" dirty="0" smtClean="0"/>
          </a:p>
          <a:p>
            <a:pPr lvl="1">
              <a:defRPr/>
            </a:pPr>
            <a:r>
              <a:rPr lang="ja-JP" altLang="en-US" sz="2400" dirty="0">
                <a:solidFill>
                  <a:srgbClr val="FF0000"/>
                </a:solidFill>
              </a:rPr>
              <a:t>これ</a:t>
            </a:r>
            <a:r>
              <a:rPr lang="ja-JP" altLang="en-US" sz="2400" dirty="0" smtClean="0">
                <a:solidFill>
                  <a:srgbClr val="FF0000"/>
                </a:solidFill>
              </a:rPr>
              <a:t>を揺らぐ風力の電力で揚水？？</a:t>
            </a:r>
            <a:endParaRPr lang="en-US" altLang="ja-JP" sz="2400" dirty="0" smtClean="0">
              <a:solidFill>
                <a:srgbClr val="FF0000"/>
              </a:solidFill>
            </a:endParaRPr>
          </a:p>
          <a:p>
            <a:pPr lvl="1">
              <a:defRPr/>
            </a:pPr>
            <a:r>
              <a:rPr lang="ja-JP" altLang="en-US" sz="2400" dirty="0" smtClean="0"/>
              <a:t>実現</a:t>
            </a:r>
            <a:r>
              <a:rPr lang="ja-JP" altLang="en-US" sz="2400" dirty="0"/>
              <a:t>するには</a:t>
            </a:r>
            <a:r>
              <a:rPr lang="ja-JP" altLang="en-US" sz="2400" dirty="0" smtClean="0"/>
              <a:t>、別枠の送電網か直流電力幹線網</a:t>
            </a:r>
            <a:endParaRPr lang="en-US" altLang="ja-JP" sz="2400" dirty="0" smtClean="0"/>
          </a:p>
          <a:p>
            <a:pPr>
              <a:defRPr/>
            </a:pPr>
            <a:endParaRPr lang="en-US" altLang="ja-JP" sz="2800" dirty="0"/>
          </a:p>
        </p:txBody>
      </p:sp>
      <p:sp>
        <p:nvSpPr>
          <p:cNvPr id="3686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72336B14-D7E3-44B4-BF07-67C57CE3AC13}" type="slidenum">
              <a:rPr kumimoji="0" lang="en-US" altLang="ja-JP" sz="1400" smtClean="0">
                <a:solidFill>
                  <a:srgbClr val="000000"/>
                </a:solidFill>
              </a:rPr>
              <a:pPr eaLnBrk="1" hangingPunct="1"/>
              <a:t>41</a:t>
            </a:fld>
            <a:endParaRPr kumimoji="0" lang="en-US" altLang="ja-JP" sz="1400" smtClean="0">
              <a:solidFill>
                <a:srgbClr val="000000"/>
              </a:solidFill>
            </a:endParaRPr>
          </a:p>
        </p:txBody>
      </p:sp>
      <p:sp>
        <p:nvSpPr>
          <p:cNvPr id="2" name="乗算記号 1"/>
          <p:cNvSpPr/>
          <p:nvPr/>
        </p:nvSpPr>
        <p:spPr bwMode="auto">
          <a:xfrm>
            <a:off x="2535238" y="4883150"/>
            <a:ext cx="2960687" cy="622300"/>
          </a:xfrm>
          <a:prstGeom prst="mathMultiply">
            <a:avLst/>
          </a:prstGeom>
          <a:noFill/>
          <a:ln w="19050" cap="flat" cmpd="sng" algn="ctr">
            <a:solidFill>
              <a:srgbClr val="FF0000"/>
            </a:solidFill>
            <a:prstDash val="solid"/>
            <a:round/>
            <a:headEnd type="none" w="med" len="med"/>
            <a:tailEnd type="none" w="med" len="med"/>
          </a:ln>
          <a:effectLst/>
        </p:spPr>
        <p:txBody>
          <a:bodyPr>
            <a:spAutoFit/>
          </a:bodyPr>
          <a:lstStyle/>
          <a:p>
            <a:pPr algn="ctr">
              <a:defRPr/>
            </a:pPr>
            <a:endParaRPr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ー 2"/>
          <p:cNvSpPr>
            <a:spLocks noGrp="1"/>
          </p:cNvSpPr>
          <p:nvPr>
            <p:ph idx="1"/>
          </p:nvPr>
        </p:nvSpPr>
        <p:spPr>
          <a:xfrm>
            <a:off x="777875" y="1158875"/>
            <a:ext cx="7772400" cy="5627688"/>
          </a:xfrm>
        </p:spPr>
        <p:txBody>
          <a:bodyPr/>
          <a:lstStyle/>
          <a:p>
            <a:pPr>
              <a:defRPr/>
            </a:pPr>
            <a:r>
              <a:rPr lang="en-US" altLang="ja-JP" sz="2800" dirty="0" smtClean="0"/>
              <a:t>Ⅱ</a:t>
            </a:r>
            <a:r>
              <a:rPr lang="ja-JP" altLang="en-US" sz="2800" dirty="0" err="1" smtClean="0"/>
              <a:t>．</a:t>
            </a:r>
            <a:r>
              <a:rPr lang="ja-JP" altLang="en-US" sz="2800" dirty="0" smtClean="0"/>
              <a:t>５年後から１０年後にやること</a:t>
            </a:r>
            <a:endParaRPr lang="en-US" altLang="ja-JP" sz="2800" dirty="0" smtClean="0"/>
          </a:p>
          <a:p>
            <a:pPr lvl="1">
              <a:defRPr/>
            </a:pPr>
            <a:r>
              <a:rPr lang="ja-JP" altLang="en-US" sz="2400" dirty="0" smtClean="0"/>
              <a:t>５．家庭用</a:t>
            </a:r>
            <a:r>
              <a:rPr lang="en-US" altLang="ja-JP" sz="2400" dirty="0" smtClean="0"/>
              <a:t>SOFC</a:t>
            </a:r>
            <a:r>
              <a:rPr lang="ja-JP" altLang="en-US" sz="2400" dirty="0" smtClean="0"/>
              <a:t>型燃料電池を導入し、電・熱同時供給型の電力網とする。</a:t>
            </a:r>
            <a:endParaRPr lang="en-US" altLang="ja-JP" sz="2400" dirty="0" smtClean="0"/>
          </a:p>
          <a:p>
            <a:pPr lvl="1">
              <a:defRPr/>
            </a:pPr>
            <a:r>
              <a:rPr lang="ja-JP" altLang="en-US" sz="2400" dirty="0" smtClean="0"/>
              <a:t>６．電気自動車などの充電用電力も、取り敢えずこれで供給するが、やはりかなり高くなる。</a:t>
            </a:r>
            <a:endParaRPr lang="en-US" altLang="ja-JP" sz="2400" dirty="0" smtClean="0"/>
          </a:p>
          <a:p>
            <a:pPr>
              <a:defRPr/>
            </a:pPr>
            <a:r>
              <a:rPr lang="en-US" altLang="ja-JP" sz="2800" dirty="0" smtClean="0">
                <a:solidFill>
                  <a:schemeClr val="bg2">
                    <a:lumMod val="50000"/>
                    <a:lumOff val="50000"/>
                  </a:schemeClr>
                </a:solidFill>
              </a:rPr>
              <a:t>Ⅲ</a:t>
            </a:r>
            <a:r>
              <a:rPr lang="ja-JP" altLang="en-US" sz="2800" dirty="0" err="1" smtClean="0">
                <a:solidFill>
                  <a:schemeClr val="bg2">
                    <a:lumMod val="50000"/>
                    <a:lumOff val="50000"/>
                  </a:schemeClr>
                </a:solidFill>
              </a:rPr>
              <a:t>．</a:t>
            </a:r>
            <a:r>
              <a:rPr lang="ja-JP" altLang="en-US" sz="2800" dirty="0" smtClean="0">
                <a:solidFill>
                  <a:schemeClr val="bg2">
                    <a:lumMod val="50000"/>
                    <a:lumOff val="50000"/>
                  </a:schemeClr>
                </a:solidFill>
              </a:rPr>
              <a:t>２０年後にやること　２０３０年</a:t>
            </a:r>
            <a:endParaRPr lang="en-US" altLang="ja-JP" sz="2800" dirty="0" smtClean="0">
              <a:solidFill>
                <a:schemeClr val="bg2">
                  <a:lumMod val="50000"/>
                  <a:lumOff val="50000"/>
                </a:schemeClr>
              </a:solidFill>
            </a:endParaRPr>
          </a:p>
          <a:p>
            <a:pPr lvl="1">
              <a:defRPr/>
            </a:pPr>
            <a:r>
              <a:rPr lang="ja-JP" altLang="en-US" sz="2400" dirty="0" smtClean="0">
                <a:solidFill>
                  <a:schemeClr val="bg2">
                    <a:lumMod val="50000"/>
                    <a:lumOff val="50000"/>
                  </a:schemeClr>
                </a:solidFill>
              </a:rPr>
              <a:t>８．多少、グリッドサイズを小さくする。</a:t>
            </a:r>
          </a:p>
          <a:p>
            <a:pPr lvl="1">
              <a:defRPr/>
            </a:pPr>
            <a:r>
              <a:rPr lang="ja-JP" altLang="en-US" sz="2400" dirty="0" smtClean="0">
                <a:solidFill>
                  <a:schemeClr val="bg2">
                    <a:lumMod val="50000"/>
                    <a:lumOff val="50000"/>
                  </a:schemeClr>
                </a:solidFill>
              </a:rPr>
              <a:t>９．海流発電、潮流発電などが貢献している。</a:t>
            </a:r>
            <a:endParaRPr lang="en-US" altLang="ja-JP" sz="2400" dirty="0" smtClean="0">
              <a:solidFill>
                <a:schemeClr val="bg2">
                  <a:lumMod val="50000"/>
                  <a:lumOff val="50000"/>
                </a:schemeClr>
              </a:solidFill>
            </a:endParaRPr>
          </a:p>
          <a:p>
            <a:pPr lvl="1">
              <a:defRPr/>
            </a:pPr>
            <a:r>
              <a:rPr lang="ja-JP" altLang="en-US" sz="2400" dirty="0">
                <a:solidFill>
                  <a:schemeClr val="bg2">
                    <a:lumMod val="50000"/>
                    <a:lumOff val="50000"/>
                  </a:schemeClr>
                </a:solidFill>
              </a:rPr>
              <a:t>１０</a:t>
            </a:r>
            <a:r>
              <a:rPr lang="ja-JP" altLang="en-US" sz="2400" dirty="0" smtClean="0">
                <a:solidFill>
                  <a:schemeClr val="bg2">
                    <a:lumMod val="50000"/>
                    <a:lumOff val="50000"/>
                  </a:schemeClr>
                </a:solidFill>
              </a:rPr>
              <a:t>．停電をある程度常態化することで、家庭用電池が普及するので、これを活用する？</a:t>
            </a:r>
            <a:endParaRPr lang="en-US" altLang="ja-JP" sz="2400" dirty="0" smtClean="0">
              <a:solidFill>
                <a:schemeClr val="bg2">
                  <a:lumMod val="50000"/>
                  <a:lumOff val="50000"/>
                </a:schemeClr>
              </a:solidFill>
            </a:endParaRPr>
          </a:p>
          <a:p>
            <a:pPr lvl="1">
              <a:defRPr/>
            </a:pPr>
            <a:r>
              <a:rPr lang="ja-JP" altLang="en-US" sz="2400" dirty="0" smtClean="0">
                <a:solidFill>
                  <a:schemeClr val="bg2">
                    <a:lumMod val="50000"/>
                    <a:lumOff val="50000"/>
                  </a:schemeClr>
                </a:solidFill>
              </a:rPr>
              <a:t>１１．オフラインローカル電力網を作り、電気自動車・プラグインハイブリッド車の充電に使う。</a:t>
            </a:r>
            <a:endParaRPr lang="en-US" altLang="ja-JP" sz="2400" dirty="0" smtClean="0">
              <a:solidFill>
                <a:schemeClr val="bg2">
                  <a:lumMod val="50000"/>
                  <a:lumOff val="50000"/>
                </a:schemeClr>
              </a:solidFill>
            </a:endParaRPr>
          </a:p>
          <a:p>
            <a:pPr lvl="1">
              <a:defRPr/>
            </a:pPr>
            <a:endParaRPr lang="en-US" altLang="ja-JP" sz="2400" dirty="0" smtClean="0">
              <a:solidFill>
                <a:schemeClr val="bg2">
                  <a:lumMod val="50000"/>
                  <a:lumOff val="50000"/>
                </a:schemeClr>
              </a:solidFill>
            </a:endParaRPr>
          </a:p>
        </p:txBody>
      </p:sp>
      <p:sp>
        <p:nvSpPr>
          <p:cNvPr id="43011"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DDAB5BD9-B690-4D2E-9278-02676F4BE205}" type="slidenum">
              <a:rPr kumimoji="0" lang="en-US" altLang="ja-JP" sz="1400" smtClean="0">
                <a:solidFill>
                  <a:srgbClr val="000000"/>
                </a:solidFill>
              </a:rPr>
              <a:pPr eaLnBrk="1" hangingPunct="1"/>
              <a:t>42</a:t>
            </a:fld>
            <a:endParaRPr kumimoji="0" lang="en-US" altLang="ja-JP" sz="1400" smtClean="0">
              <a:solidFill>
                <a:srgbClr val="000000"/>
              </a:solidFill>
            </a:endParaRPr>
          </a:p>
        </p:txBody>
      </p:sp>
      <p:sp>
        <p:nvSpPr>
          <p:cNvPr id="43012" name="タイトル 1"/>
          <p:cNvSpPr>
            <a:spLocks noGrp="1"/>
          </p:cNvSpPr>
          <p:nvPr>
            <p:ph type="title"/>
          </p:nvPr>
        </p:nvSpPr>
        <p:spPr>
          <a:xfrm>
            <a:off x="868363" y="277813"/>
            <a:ext cx="7793037" cy="579437"/>
          </a:xfrm>
        </p:spPr>
        <p:txBody>
          <a:bodyPr/>
          <a:lstStyle/>
          <a:p>
            <a:r>
              <a:rPr lang="ja-JP" altLang="en-US" sz="3600" smtClean="0"/>
              <a:t>現実的アプローチ　第二段階</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bwMode="auto">
          <a:xfrm>
            <a:off x="1630363" y="2111375"/>
            <a:ext cx="4597400" cy="2879725"/>
          </a:xfrm>
          <a:prstGeom prst="ellipse">
            <a:avLst/>
          </a:prstGeom>
          <a:solidFill>
            <a:schemeClr val="tx2">
              <a:lumMod val="40000"/>
              <a:lumOff val="60000"/>
              <a:alpha val="8000"/>
            </a:schemeClr>
          </a:solidFill>
          <a:ln w="381000" cap="flat" cmpd="sng" algn="ctr">
            <a:solidFill>
              <a:schemeClr val="tx2">
                <a:lumMod val="40000"/>
                <a:lumOff val="60000"/>
                <a:alpha val="67000"/>
              </a:schemeClr>
            </a:solidFill>
            <a:prstDash val="solid"/>
            <a:round/>
            <a:headEnd type="none" w="med" len="med"/>
            <a:tailEnd type="none" w="med" len="med"/>
          </a:ln>
          <a:effectLst/>
        </p:spPr>
        <p:txBody>
          <a:bodyPr>
            <a:spAutoFit/>
          </a:bodyPr>
          <a:lstStyle/>
          <a:p>
            <a:pPr algn="ctr">
              <a:defRPr/>
            </a:pPr>
            <a:endParaRPr lang="ja-JP" altLang="en-US" dirty="0">
              <a:solidFill>
                <a:srgbClr val="000000"/>
              </a:solidFill>
              <a:latin typeface="ＭＳ Ｐゴシック" charset="-128"/>
              <a:ea typeface="ＭＳ Ｐゴシック" charset="-128"/>
            </a:endParaRPr>
          </a:p>
        </p:txBody>
      </p:sp>
      <p:sp>
        <p:nvSpPr>
          <p:cNvPr id="44035" name="スライド番号プレースホルダ 3"/>
          <p:cNvSpPr>
            <a:spLocks noGrp="1"/>
          </p:cNvSpPr>
          <p:nvPr>
            <p:ph type="sldNum" sz="quarter" idx="12"/>
          </p:nvPr>
        </p:nvSpPr>
        <p:spPr>
          <a:xfrm>
            <a:off x="7016750" y="625792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DEA5900F-910A-4B83-9830-CF4061D91B4B}" type="slidenum">
              <a:rPr kumimoji="0" lang="en-US" altLang="ja-JP" sz="1400" smtClean="0">
                <a:solidFill>
                  <a:srgbClr val="000000"/>
                </a:solidFill>
              </a:rPr>
              <a:pPr eaLnBrk="1" hangingPunct="1"/>
              <a:t>43</a:t>
            </a:fld>
            <a:endParaRPr kumimoji="0" lang="en-US" altLang="ja-JP" sz="1400" smtClean="0">
              <a:solidFill>
                <a:srgbClr val="000000"/>
              </a:solidFill>
            </a:endParaRPr>
          </a:p>
        </p:txBody>
      </p:sp>
      <p:sp>
        <p:nvSpPr>
          <p:cNvPr id="17" name="テキスト ボックス 16"/>
          <p:cNvSpPr txBox="1"/>
          <p:nvPr/>
        </p:nvSpPr>
        <p:spPr>
          <a:xfrm>
            <a:off x="285750" y="1293813"/>
            <a:ext cx="3459163" cy="831850"/>
          </a:xfrm>
          <a:prstGeom prst="rect">
            <a:avLst/>
          </a:prstGeom>
          <a:solidFill>
            <a:schemeClr val="tx2">
              <a:lumMod val="20000"/>
              <a:lumOff val="80000"/>
            </a:schemeClr>
          </a:solidFill>
          <a:ln>
            <a:solidFill>
              <a:schemeClr val="accent1"/>
            </a:solidFill>
          </a:ln>
        </p:spPr>
        <p:txBody>
          <a:bodyPr wrap="none">
            <a:spAutoFit/>
          </a:bodyPr>
          <a:lstStyle/>
          <a:p>
            <a:pPr>
              <a:defRPr/>
            </a:pPr>
            <a:r>
              <a:rPr lang="ja-JP" altLang="en-US" dirty="0">
                <a:solidFill>
                  <a:srgbClr val="000000"/>
                </a:solidFill>
                <a:latin typeface="ＭＳ Ｐゴシック" charset="-128"/>
                <a:ea typeface="ＭＳ Ｐゴシック" charset="-128"/>
              </a:rPr>
              <a:t>発電所（化石燃料＋</a:t>
            </a:r>
            <a:r>
              <a:rPr lang="en-US" altLang="ja-JP" dirty="0">
                <a:solidFill>
                  <a:srgbClr val="000000"/>
                </a:solidFill>
                <a:latin typeface="ＭＳ Ｐゴシック" charset="-128"/>
                <a:ea typeface="ＭＳ Ｐゴシック" charset="-128"/>
              </a:rPr>
              <a:t>CCS,</a:t>
            </a:r>
          </a:p>
          <a:p>
            <a:pPr>
              <a:defRPr/>
            </a:pPr>
            <a:r>
              <a:rPr lang="en-US" altLang="ja-JP" dirty="0">
                <a:solidFill>
                  <a:srgbClr val="000000"/>
                </a:solidFill>
                <a:latin typeface="ＭＳ Ｐゴシック" charset="-128"/>
                <a:ea typeface="ＭＳ Ｐゴシック" charset="-128"/>
              </a:rPr>
              <a:t> </a:t>
            </a:r>
            <a:r>
              <a:rPr lang="ja-JP" altLang="en-US" dirty="0">
                <a:solidFill>
                  <a:srgbClr val="000000"/>
                </a:solidFill>
                <a:latin typeface="ＭＳ Ｐゴシック" charset="-128"/>
                <a:ea typeface="ＭＳ Ｐゴシック" charset="-128"/>
              </a:rPr>
              <a:t>水力、地熱、海洋）</a:t>
            </a:r>
          </a:p>
        </p:txBody>
      </p:sp>
      <p:sp>
        <p:nvSpPr>
          <p:cNvPr id="20" name="テキスト ボックス 19"/>
          <p:cNvSpPr txBox="1"/>
          <p:nvPr/>
        </p:nvSpPr>
        <p:spPr>
          <a:xfrm>
            <a:off x="4643438" y="3232150"/>
            <a:ext cx="2286000" cy="461963"/>
          </a:xfrm>
          <a:prstGeom prst="rect">
            <a:avLst/>
          </a:prstGeom>
          <a:solidFill>
            <a:schemeClr val="tx2">
              <a:lumMod val="20000"/>
              <a:lumOff val="80000"/>
            </a:schemeClr>
          </a:solidFill>
          <a:ln>
            <a:solidFill>
              <a:schemeClr val="accent1"/>
            </a:solidFill>
          </a:ln>
        </p:spPr>
        <p:txBody>
          <a:bodyPr wrap="none">
            <a:spAutoFit/>
          </a:bodyPr>
          <a:lstStyle/>
          <a:p>
            <a:pPr>
              <a:defRPr/>
            </a:pPr>
            <a:r>
              <a:rPr lang="ja-JP" altLang="en-US" dirty="0">
                <a:solidFill>
                  <a:srgbClr val="000000"/>
                </a:solidFill>
                <a:latin typeface="ＭＳ Ｐゴシック" charset="-128"/>
                <a:ea typeface="ＭＳ Ｐゴシック" charset="-128"/>
              </a:rPr>
              <a:t>スマートメーター</a:t>
            </a:r>
          </a:p>
        </p:txBody>
      </p:sp>
      <p:sp>
        <p:nvSpPr>
          <p:cNvPr id="44038" name="テキスト ボックス 8"/>
          <p:cNvSpPr txBox="1">
            <a:spLocks noChangeArrowheads="1"/>
          </p:cNvSpPr>
          <p:nvPr/>
        </p:nvSpPr>
        <p:spPr bwMode="auto">
          <a:xfrm>
            <a:off x="8589963" y="3109913"/>
            <a:ext cx="554037"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solidFill>
                  <a:srgbClr val="000000"/>
                </a:solidFill>
              </a:rPr>
              <a:t>需要</a:t>
            </a:r>
          </a:p>
        </p:txBody>
      </p:sp>
      <p:cxnSp>
        <p:nvCxnSpPr>
          <p:cNvPr id="22" name="直線コネクタ 21"/>
          <p:cNvCxnSpPr>
            <a:stCxn id="44038" idx="1"/>
            <a:endCxn id="20" idx="3"/>
          </p:cNvCxnSpPr>
          <p:nvPr/>
        </p:nvCxnSpPr>
        <p:spPr bwMode="auto">
          <a:xfrm flipH="1" flipV="1">
            <a:off x="6929438" y="3462338"/>
            <a:ext cx="1660525" cy="1587"/>
          </a:xfrm>
          <a:prstGeom prst="line">
            <a:avLst/>
          </a:prstGeom>
          <a:noFill/>
          <a:ln w="381000" cap="flat" cmpd="sng" algn="ctr">
            <a:solidFill>
              <a:schemeClr val="tx2">
                <a:lumMod val="40000"/>
                <a:lumOff val="60000"/>
              </a:schemeClr>
            </a:solidFill>
            <a:prstDash val="solid"/>
            <a:round/>
            <a:headEnd type="none" w="med" len="med"/>
            <a:tailEnd type="none"/>
          </a:ln>
          <a:effectLst/>
        </p:spPr>
      </p:cxnSp>
      <p:sp>
        <p:nvSpPr>
          <p:cNvPr id="23" name="タイトル 1"/>
          <p:cNvSpPr txBox="1">
            <a:spLocks/>
          </p:cNvSpPr>
          <p:nvPr/>
        </p:nvSpPr>
        <p:spPr bwMode="auto">
          <a:xfrm>
            <a:off x="2674938" y="347663"/>
            <a:ext cx="4697412" cy="561975"/>
          </a:xfrm>
          <a:prstGeom prst="rect">
            <a:avLst/>
          </a:prstGeom>
          <a:noFill/>
          <a:ln w="9525">
            <a:noFill/>
            <a:miter lim="800000"/>
            <a:headEnd/>
            <a:tailEnd/>
          </a:ln>
        </p:spPr>
        <p:txBody>
          <a:bodyPr anchor="b"/>
          <a:lstStyle/>
          <a:p>
            <a:pPr eaLnBrk="0" hangingPunct="0">
              <a:defRPr/>
            </a:pPr>
            <a:r>
              <a:rPr lang="ja-JP" altLang="en-US" sz="2800" kern="0" dirty="0">
                <a:solidFill>
                  <a:srgbClr val="333399"/>
                </a:solidFill>
                <a:latin typeface="Tahoma"/>
                <a:ea typeface="ＭＳ Ｐゴシック"/>
              </a:rPr>
              <a:t>電・熱複合型スマートグリッド</a:t>
            </a:r>
          </a:p>
        </p:txBody>
      </p:sp>
      <p:sp>
        <p:nvSpPr>
          <p:cNvPr id="24" name="円/楕円 23"/>
          <p:cNvSpPr/>
          <p:nvPr/>
        </p:nvSpPr>
        <p:spPr bwMode="auto">
          <a:xfrm>
            <a:off x="3995738" y="2111375"/>
            <a:ext cx="4176712" cy="2725738"/>
          </a:xfrm>
          <a:prstGeom prst="ellipse">
            <a:avLst/>
          </a:prstGeom>
          <a:noFill/>
          <a:ln w="381000" cap="flat" cmpd="sng" algn="ctr">
            <a:solidFill>
              <a:schemeClr val="accent6">
                <a:lumMod val="60000"/>
                <a:lumOff val="40000"/>
                <a:alpha val="49000"/>
              </a:schemeClr>
            </a:solidFill>
            <a:prstDash val="solid"/>
            <a:round/>
            <a:headEnd type="none" w="med" len="med"/>
            <a:tailEnd type="none" w="med" len="med"/>
          </a:ln>
          <a:effectLst/>
        </p:spPr>
        <p:txBody>
          <a:bodyPr>
            <a:spAutoFit/>
          </a:bodyPr>
          <a:lstStyle/>
          <a:p>
            <a:pPr algn="ctr">
              <a:defRPr/>
            </a:pPr>
            <a:endParaRPr lang="en-US" altLang="ja-JP" dirty="0">
              <a:solidFill>
                <a:srgbClr val="000000"/>
              </a:solidFill>
              <a:latin typeface="ＭＳ Ｐゴシック" charset="-128"/>
              <a:ea typeface="ＭＳ Ｐゴシック" charset="-128"/>
            </a:endParaRPr>
          </a:p>
          <a:p>
            <a:pPr algn="ctr">
              <a:defRPr/>
            </a:pPr>
            <a:endParaRPr lang="en-US" altLang="ja-JP" dirty="0">
              <a:solidFill>
                <a:srgbClr val="000000"/>
              </a:solidFill>
              <a:latin typeface="ＭＳ Ｐゴシック" charset="-128"/>
              <a:ea typeface="ＭＳ Ｐゴシック" charset="-128"/>
            </a:endParaRPr>
          </a:p>
          <a:p>
            <a:pPr algn="ctr">
              <a:defRPr/>
            </a:pPr>
            <a:endParaRPr lang="en-US" altLang="ja-JP" dirty="0">
              <a:solidFill>
                <a:srgbClr val="000000"/>
              </a:solidFill>
              <a:latin typeface="ＭＳ Ｐゴシック" charset="-128"/>
              <a:ea typeface="ＭＳ Ｐゴシック" charset="-128"/>
            </a:endParaRPr>
          </a:p>
          <a:p>
            <a:pPr algn="ctr">
              <a:defRPr/>
            </a:pPr>
            <a:endParaRPr lang="en-US" altLang="ja-JP" dirty="0">
              <a:solidFill>
                <a:srgbClr val="000000"/>
              </a:solidFill>
              <a:latin typeface="ＭＳ Ｐゴシック" charset="-128"/>
              <a:ea typeface="ＭＳ Ｐゴシック" charset="-128"/>
            </a:endParaRPr>
          </a:p>
          <a:p>
            <a:pPr algn="ctr">
              <a:defRPr/>
            </a:pPr>
            <a:endParaRPr lang="ja-JP" altLang="en-US" dirty="0">
              <a:solidFill>
                <a:srgbClr val="000000"/>
              </a:solidFill>
              <a:latin typeface="ＭＳ Ｐゴシック" charset="-128"/>
              <a:ea typeface="ＭＳ Ｐゴシック" charset="-128"/>
            </a:endParaRPr>
          </a:p>
        </p:txBody>
      </p:sp>
      <p:sp>
        <p:nvSpPr>
          <p:cNvPr id="26" name="テキスト ボックス 25"/>
          <p:cNvSpPr txBox="1"/>
          <p:nvPr/>
        </p:nvSpPr>
        <p:spPr>
          <a:xfrm>
            <a:off x="6188075" y="4859338"/>
            <a:ext cx="1911350" cy="461962"/>
          </a:xfrm>
          <a:prstGeom prst="rect">
            <a:avLst/>
          </a:prstGeom>
          <a:solidFill>
            <a:schemeClr val="accent2">
              <a:lumMod val="40000"/>
              <a:lumOff val="60000"/>
            </a:schemeClr>
          </a:solidFill>
        </p:spPr>
        <p:txBody>
          <a:bodyPr wrap="none">
            <a:spAutoFit/>
          </a:bodyPr>
          <a:lstStyle/>
          <a:p>
            <a:pPr>
              <a:defRPr/>
            </a:pPr>
            <a:r>
              <a:rPr lang="ja-JP" altLang="en-US" dirty="0">
                <a:solidFill>
                  <a:srgbClr val="000000"/>
                </a:solidFill>
                <a:latin typeface="ＭＳ Ｐゴシック" charset="-128"/>
                <a:ea typeface="ＭＳ Ｐゴシック" charset="-128"/>
              </a:rPr>
              <a:t>都市ガスなど</a:t>
            </a:r>
            <a:endParaRPr lang="en-US" altLang="ja-JP" dirty="0">
              <a:solidFill>
                <a:srgbClr val="000000"/>
              </a:solidFill>
              <a:latin typeface="ＭＳ Ｐゴシック" charset="-128"/>
              <a:ea typeface="ＭＳ Ｐゴシック" charset="-128"/>
            </a:endParaRPr>
          </a:p>
        </p:txBody>
      </p:sp>
      <p:sp>
        <p:nvSpPr>
          <p:cNvPr id="27" name="テキスト ボックス 26"/>
          <p:cNvSpPr txBox="1"/>
          <p:nvPr/>
        </p:nvSpPr>
        <p:spPr>
          <a:xfrm rot="16200000">
            <a:off x="4725988" y="3714750"/>
            <a:ext cx="923925" cy="1476375"/>
          </a:xfrm>
          <a:prstGeom prst="rect">
            <a:avLst/>
          </a:prstGeom>
          <a:solidFill>
            <a:schemeClr val="accent5">
              <a:lumMod val="75000"/>
            </a:schemeClr>
          </a:solidFill>
        </p:spPr>
        <p:txBody>
          <a:bodyPr vert="eaVert" wrap="none">
            <a:spAutoFit/>
          </a:bodyPr>
          <a:lstStyle/>
          <a:p>
            <a:pPr>
              <a:defRPr/>
            </a:pPr>
            <a:r>
              <a:rPr lang="ja-JP" altLang="en-US" dirty="0">
                <a:solidFill>
                  <a:srgbClr val="000000"/>
                </a:solidFill>
                <a:latin typeface="ＭＳ Ｐゴシック" charset="-128"/>
                <a:ea typeface="ＭＳ Ｐゴシック" charset="-128"/>
              </a:rPr>
              <a:t>電・熱供給</a:t>
            </a:r>
            <a:endParaRPr lang="en-US" altLang="ja-JP" dirty="0">
              <a:solidFill>
                <a:srgbClr val="000000"/>
              </a:solidFill>
              <a:latin typeface="ＭＳ Ｐゴシック" charset="-128"/>
              <a:ea typeface="ＭＳ Ｐゴシック" charset="-128"/>
            </a:endParaRPr>
          </a:p>
          <a:p>
            <a:pPr>
              <a:defRPr/>
            </a:pPr>
            <a:r>
              <a:rPr lang="ja-JP" altLang="en-US" dirty="0">
                <a:solidFill>
                  <a:srgbClr val="000000"/>
                </a:solidFill>
                <a:latin typeface="ＭＳ Ｐゴシック" charset="-128"/>
                <a:ea typeface="ＭＳ Ｐゴシック" charset="-128"/>
              </a:rPr>
              <a:t>燃料電池</a:t>
            </a:r>
          </a:p>
        </p:txBody>
      </p:sp>
      <p:sp>
        <p:nvSpPr>
          <p:cNvPr id="29" name="テキスト ボックス 28"/>
          <p:cNvSpPr txBox="1"/>
          <p:nvPr/>
        </p:nvSpPr>
        <p:spPr>
          <a:xfrm>
            <a:off x="1257300" y="2436813"/>
            <a:ext cx="1108075" cy="831850"/>
          </a:xfrm>
          <a:prstGeom prst="rect">
            <a:avLst/>
          </a:prstGeom>
          <a:solidFill>
            <a:schemeClr val="tx2">
              <a:lumMod val="20000"/>
              <a:lumOff val="80000"/>
            </a:schemeClr>
          </a:solidFill>
          <a:ln>
            <a:solidFill>
              <a:schemeClr val="accent1"/>
            </a:solidFill>
          </a:ln>
        </p:spPr>
        <p:txBody>
          <a:bodyPr wrap="none">
            <a:spAutoFit/>
          </a:bodyPr>
          <a:lstStyle/>
          <a:p>
            <a:pPr>
              <a:defRPr/>
            </a:pPr>
            <a:r>
              <a:rPr lang="ja-JP" altLang="en-US" dirty="0">
                <a:solidFill>
                  <a:srgbClr val="000000"/>
                </a:solidFill>
                <a:latin typeface="ＭＳ Ｐゴシック" charset="-128"/>
                <a:ea typeface="ＭＳ Ｐゴシック" charset="-128"/>
              </a:rPr>
              <a:t>自家用</a:t>
            </a:r>
            <a:endParaRPr lang="en-US" altLang="ja-JP" dirty="0">
              <a:solidFill>
                <a:srgbClr val="000000"/>
              </a:solidFill>
              <a:latin typeface="ＭＳ Ｐゴシック" charset="-128"/>
              <a:ea typeface="ＭＳ Ｐゴシック" charset="-128"/>
            </a:endParaRPr>
          </a:p>
          <a:p>
            <a:pPr>
              <a:defRPr/>
            </a:pPr>
            <a:r>
              <a:rPr lang="ja-JP" altLang="en-US" dirty="0">
                <a:solidFill>
                  <a:srgbClr val="000000"/>
                </a:solidFill>
                <a:latin typeface="ＭＳ Ｐゴシック" charset="-128"/>
                <a:ea typeface="ＭＳ Ｐゴシック" charset="-128"/>
              </a:rPr>
              <a:t>太陽光</a:t>
            </a:r>
            <a:endParaRPr lang="en-US" altLang="ja-JP" dirty="0">
              <a:solidFill>
                <a:srgbClr val="000000"/>
              </a:solidFill>
              <a:latin typeface="ＭＳ Ｐゴシック" charset="-128"/>
              <a:ea typeface="ＭＳ Ｐゴシック" charset="-128"/>
            </a:endParaRPr>
          </a:p>
        </p:txBody>
      </p:sp>
      <p:sp>
        <p:nvSpPr>
          <p:cNvPr id="30" name="テキスト ボックス 29"/>
          <p:cNvSpPr txBox="1"/>
          <p:nvPr/>
        </p:nvSpPr>
        <p:spPr>
          <a:xfrm>
            <a:off x="2152650" y="4430713"/>
            <a:ext cx="1108075" cy="830262"/>
          </a:xfrm>
          <a:prstGeom prst="rect">
            <a:avLst/>
          </a:prstGeom>
          <a:solidFill>
            <a:schemeClr val="tx2">
              <a:lumMod val="20000"/>
              <a:lumOff val="80000"/>
            </a:schemeClr>
          </a:solidFill>
          <a:ln>
            <a:solidFill>
              <a:schemeClr val="accent1"/>
            </a:solidFill>
          </a:ln>
        </p:spPr>
        <p:txBody>
          <a:bodyPr wrap="none">
            <a:spAutoFit/>
          </a:bodyPr>
          <a:lstStyle/>
          <a:p>
            <a:pPr algn="ctr">
              <a:defRPr/>
            </a:pPr>
            <a:r>
              <a:rPr lang="ja-JP" altLang="en-US" dirty="0">
                <a:solidFill>
                  <a:srgbClr val="000000"/>
                </a:solidFill>
                <a:latin typeface="ＭＳ Ｐゴシック" charset="-128"/>
                <a:ea typeface="ＭＳ Ｐゴシック" charset="-128"/>
              </a:rPr>
              <a:t>小規模</a:t>
            </a:r>
            <a:endParaRPr lang="en-US" altLang="ja-JP" dirty="0">
              <a:solidFill>
                <a:srgbClr val="000000"/>
              </a:solidFill>
              <a:latin typeface="ＭＳ Ｐゴシック" charset="-128"/>
              <a:ea typeface="ＭＳ Ｐゴシック" charset="-128"/>
            </a:endParaRPr>
          </a:p>
          <a:p>
            <a:pPr algn="ctr">
              <a:defRPr/>
            </a:pPr>
            <a:r>
              <a:rPr lang="ja-JP" altLang="en-US" dirty="0">
                <a:solidFill>
                  <a:srgbClr val="000000"/>
                </a:solidFill>
                <a:latin typeface="ＭＳ Ｐゴシック" charset="-128"/>
                <a:ea typeface="ＭＳ Ｐゴシック" charset="-128"/>
              </a:rPr>
              <a:t>風力</a:t>
            </a:r>
            <a:endParaRPr lang="en-US" altLang="ja-JP" dirty="0">
              <a:solidFill>
                <a:srgbClr val="000000"/>
              </a:solidFill>
              <a:latin typeface="ＭＳ Ｐゴシック" charset="-128"/>
              <a:ea typeface="ＭＳ Ｐゴシック" charset="-128"/>
            </a:endParaRPr>
          </a:p>
        </p:txBody>
      </p:sp>
      <p:sp>
        <p:nvSpPr>
          <p:cNvPr id="2" name="線吹き出し 2 (枠付き) 1"/>
          <p:cNvSpPr/>
          <p:nvPr/>
        </p:nvSpPr>
        <p:spPr>
          <a:xfrm>
            <a:off x="5713413" y="6070600"/>
            <a:ext cx="2911475" cy="574675"/>
          </a:xfrm>
          <a:prstGeom prst="borderCallout2">
            <a:avLst>
              <a:gd name="adj1" fmla="val 18750"/>
              <a:gd name="adj2" fmla="val -8333"/>
              <a:gd name="adj3" fmla="val 18750"/>
              <a:gd name="adj4" fmla="val -16667"/>
              <a:gd name="adj5" fmla="val -221527"/>
              <a:gd name="adj6" fmla="val -24417"/>
            </a:avLst>
          </a:prstGeom>
          <a:ln>
            <a:solidFill>
              <a:schemeClr val="accent5">
                <a:lumMod val="25000"/>
              </a:schemeClr>
            </a:solidFill>
          </a:ln>
        </p:spPr>
        <p:txBody>
          <a:bodyPr anchor="ctr"/>
          <a:lstStyle/>
          <a:p>
            <a:pPr algn="ctr">
              <a:defRPr/>
            </a:pPr>
            <a:r>
              <a:rPr lang="ja-JP" altLang="en-US" dirty="0">
                <a:solidFill>
                  <a:srgbClr val="FF0000"/>
                </a:solidFill>
                <a:latin typeface="ＭＳ Ｐゴシック" charset="-128"/>
                <a:ea typeface="ＭＳ Ｐゴシック" charset="-128"/>
              </a:rPr>
              <a:t>２０１１年新顔登場</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509588" y="273050"/>
            <a:ext cx="7793037" cy="820738"/>
          </a:xfrm>
        </p:spPr>
        <p:txBody>
          <a:bodyPr/>
          <a:lstStyle/>
          <a:p>
            <a:r>
              <a:rPr lang="en-US" altLang="ja-JP" smtClean="0"/>
              <a:t>Solid Oxide Fuel Cell</a:t>
            </a:r>
            <a:r>
              <a:rPr lang="ja-JP" altLang="en-US" smtClean="0"/>
              <a:t>＝</a:t>
            </a:r>
            <a:r>
              <a:rPr lang="en-US" altLang="ja-JP" smtClean="0"/>
              <a:t>SOFC</a:t>
            </a:r>
            <a:endParaRPr lang="ja-JP" altLang="en-US" smtClean="0"/>
          </a:p>
        </p:txBody>
      </p:sp>
      <p:sp>
        <p:nvSpPr>
          <p:cNvPr id="45059" name="コンテンツ プレースホルダ 2"/>
          <p:cNvSpPr>
            <a:spLocks noGrp="1"/>
          </p:cNvSpPr>
          <p:nvPr>
            <p:ph idx="1"/>
          </p:nvPr>
        </p:nvSpPr>
        <p:spPr>
          <a:xfrm>
            <a:off x="1049338" y="1541463"/>
            <a:ext cx="7708900" cy="4840287"/>
          </a:xfrm>
        </p:spPr>
        <p:txBody>
          <a:bodyPr/>
          <a:lstStyle/>
          <a:p>
            <a:r>
              <a:rPr lang="ja-JP" altLang="en-US" sz="2800" smtClean="0"/>
              <a:t>固体酸化物型燃料電池</a:t>
            </a:r>
            <a:endParaRPr lang="en-US" altLang="ja-JP" sz="2800" smtClean="0"/>
          </a:p>
          <a:p>
            <a:r>
              <a:rPr lang="ja-JP" altLang="en-US" sz="2800" smtClean="0"/>
              <a:t>運転温度　８００～１０００℃</a:t>
            </a:r>
            <a:endParaRPr lang="en-US" altLang="ja-JP" sz="2800" smtClean="0"/>
          </a:p>
          <a:p>
            <a:r>
              <a:rPr lang="ja-JP" altLang="en-US" sz="2800" smtClean="0"/>
              <a:t>燃料は、天然ガス、液体燃料など</a:t>
            </a:r>
            <a:endParaRPr lang="en-US" altLang="ja-JP" sz="2800" smtClean="0"/>
          </a:p>
          <a:p>
            <a:r>
              <a:rPr lang="ja-JP" altLang="en-US" sz="2800" smtClean="0"/>
              <a:t>電熱同時利用で効率は８７％（最大出力時）</a:t>
            </a:r>
            <a:r>
              <a:rPr lang="en-US" altLang="ja-JP" sz="2800" smtClean="0"/>
              <a:t/>
            </a:r>
            <a:br>
              <a:rPr lang="en-US" altLang="ja-JP" sz="2800" smtClean="0"/>
            </a:br>
            <a:r>
              <a:rPr lang="en-US" altLang="ja-JP" sz="2800" smtClean="0"/>
              <a:t>          </a:t>
            </a:r>
            <a:r>
              <a:rPr lang="ja-JP" altLang="en-US" sz="2800" smtClean="0"/>
              <a:t>（電４５％＋熱４２％）</a:t>
            </a:r>
            <a:endParaRPr lang="en-US" altLang="ja-JP" sz="2800" smtClean="0"/>
          </a:p>
          <a:p>
            <a:pPr lvl="1"/>
            <a:r>
              <a:rPr lang="ja-JP" altLang="en-US" sz="2400" smtClean="0"/>
              <a:t>天然ガスを火力発電で使うより高効率</a:t>
            </a:r>
            <a:endParaRPr lang="en-US" altLang="ja-JP" sz="2400" smtClean="0"/>
          </a:p>
          <a:p>
            <a:r>
              <a:rPr lang="ja-JP" altLang="en-US" sz="2800" smtClean="0"/>
              <a:t>揺らぐ電力を補う追従性</a:t>
            </a:r>
            <a:endParaRPr lang="en-US" altLang="ja-JP" sz="2800" smtClean="0"/>
          </a:p>
          <a:p>
            <a:r>
              <a:rPr lang="ja-JP" altLang="en-US" sz="2800" smtClean="0"/>
              <a:t>常時運転で、ベースロードにも</a:t>
            </a:r>
            <a:endParaRPr lang="en-US" altLang="ja-JP" sz="2800" smtClean="0"/>
          </a:p>
          <a:p>
            <a:r>
              <a:rPr lang="ja-JP" altLang="en-US" sz="2800" smtClean="0"/>
              <a:t>しかし、エネファームという名称なので、従前機種との差が分かっている人は居ない？</a:t>
            </a:r>
            <a:endParaRPr lang="en-US" altLang="ja-JP" sz="2800" smtClean="0"/>
          </a:p>
        </p:txBody>
      </p:sp>
      <p:sp>
        <p:nvSpPr>
          <p:cNvPr id="4506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8C8CB0E6-5A00-4ABC-BC99-B86A615F198B}" type="slidenum">
              <a:rPr kumimoji="0" lang="en-US" altLang="ja-JP" sz="1400" smtClean="0">
                <a:solidFill>
                  <a:srgbClr val="000000"/>
                </a:solidFill>
              </a:rPr>
              <a:pPr eaLnBrk="1" hangingPunct="1"/>
              <a:t>44</a:t>
            </a:fld>
            <a:endParaRPr kumimoji="0" lang="en-US" altLang="ja-JP" sz="1400" smtClean="0">
              <a:solidFill>
                <a:srgbClr val="000000"/>
              </a:solidFill>
            </a:endParaRPr>
          </a:p>
        </p:txBody>
      </p:sp>
      <p:sp>
        <p:nvSpPr>
          <p:cNvPr id="45061" name="テキスト ボックス 4"/>
          <p:cNvSpPr txBox="1">
            <a:spLocks noChangeArrowheads="1"/>
          </p:cNvSpPr>
          <p:nvPr/>
        </p:nvSpPr>
        <p:spPr bwMode="auto">
          <a:xfrm>
            <a:off x="568325" y="6394450"/>
            <a:ext cx="822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en-US" altLang="ja-JP" sz="1800">
                <a:hlinkClick r:id="rId2"/>
              </a:rPr>
              <a:t>http://www.noe.jx-group.co.jp/newsrelease/2011/20110915_01_0950261.html</a:t>
            </a:r>
            <a:endParaRPr lang="ja-JP" altLang="en-US" sz="1800"/>
          </a:p>
        </p:txBody>
      </p:sp>
      <p:sp>
        <p:nvSpPr>
          <p:cNvPr id="45062" name="テキスト ボックス 1"/>
          <p:cNvSpPr txBox="1">
            <a:spLocks noChangeArrowheads="1"/>
          </p:cNvSpPr>
          <p:nvPr/>
        </p:nvSpPr>
        <p:spPr bwMode="auto">
          <a:xfrm>
            <a:off x="1770063" y="1033463"/>
            <a:ext cx="340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２０１１年１０月１７日発売</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ー 2"/>
          <p:cNvSpPr>
            <a:spLocks noGrp="1"/>
          </p:cNvSpPr>
          <p:nvPr>
            <p:ph idx="1"/>
          </p:nvPr>
        </p:nvSpPr>
        <p:spPr>
          <a:xfrm>
            <a:off x="777875" y="1158875"/>
            <a:ext cx="7772400" cy="5627688"/>
          </a:xfrm>
        </p:spPr>
        <p:txBody>
          <a:bodyPr/>
          <a:lstStyle/>
          <a:p>
            <a:pPr>
              <a:defRPr/>
            </a:pPr>
            <a:r>
              <a:rPr lang="en-US" altLang="ja-JP" sz="2800" dirty="0" smtClean="0">
                <a:solidFill>
                  <a:schemeClr val="bg2">
                    <a:lumMod val="50000"/>
                    <a:lumOff val="50000"/>
                  </a:schemeClr>
                </a:solidFill>
              </a:rPr>
              <a:t>Ⅱ</a:t>
            </a:r>
            <a:r>
              <a:rPr lang="ja-JP" altLang="en-US" sz="2800" dirty="0" err="1" smtClean="0">
                <a:solidFill>
                  <a:schemeClr val="bg2">
                    <a:lumMod val="50000"/>
                    <a:lumOff val="50000"/>
                  </a:schemeClr>
                </a:solidFill>
              </a:rPr>
              <a:t>．</a:t>
            </a:r>
            <a:r>
              <a:rPr lang="ja-JP" altLang="en-US" sz="2800" dirty="0" smtClean="0">
                <a:solidFill>
                  <a:schemeClr val="bg2">
                    <a:lumMod val="50000"/>
                    <a:lumOff val="50000"/>
                  </a:schemeClr>
                </a:solidFill>
              </a:rPr>
              <a:t>５年後から１０年後にやること</a:t>
            </a:r>
            <a:endParaRPr lang="en-US" altLang="ja-JP" sz="2800" dirty="0" smtClean="0">
              <a:solidFill>
                <a:schemeClr val="bg2">
                  <a:lumMod val="50000"/>
                  <a:lumOff val="50000"/>
                </a:schemeClr>
              </a:solidFill>
            </a:endParaRPr>
          </a:p>
          <a:p>
            <a:pPr lvl="1">
              <a:defRPr/>
            </a:pPr>
            <a:r>
              <a:rPr lang="ja-JP" altLang="en-US" sz="2400" dirty="0" smtClean="0">
                <a:solidFill>
                  <a:schemeClr val="bg2">
                    <a:lumMod val="50000"/>
                    <a:lumOff val="50000"/>
                  </a:schemeClr>
                </a:solidFill>
              </a:rPr>
              <a:t>５．家庭用</a:t>
            </a:r>
            <a:r>
              <a:rPr lang="en-US" altLang="ja-JP" sz="2400" dirty="0" smtClean="0">
                <a:solidFill>
                  <a:schemeClr val="bg2">
                    <a:lumMod val="50000"/>
                    <a:lumOff val="50000"/>
                  </a:schemeClr>
                </a:solidFill>
              </a:rPr>
              <a:t>SOFC</a:t>
            </a:r>
            <a:r>
              <a:rPr lang="ja-JP" altLang="en-US" sz="2400" dirty="0" smtClean="0">
                <a:solidFill>
                  <a:schemeClr val="bg2">
                    <a:lumMod val="50000"/>
                    <a:lumOff val="50000"/>
                  </a:schemeClr>
                </a:solidFill>
              </a:rPr>
              <a:t>型燃料電池を導入し、電・熱同時供給型の電力網とする。</a:t>
            </a:r>
            <a:endParaRPr lang="en-US" altLang="ja-JP" sz="2400" dirty="0" smtClean="0">
              <a:solidFill>
                <a:schemeClr val="bg2">
                  <a:lumMod val="50000"/>
                  <a:lumOff val="50000"/>
                </a:schemeClr>
              </a:solidFill>
            </a:endParaRPr>
          </a:p>
          <a:p>
            <a:pPr lvl="1">
              <a:defRPr/>
            </a:pPr>
            <a:r>
              <a:rPr lang="ja-JP" altLang="en-US" sz="2400" dirty="0">
                <a:solidFill>
                  <a:schemeClr val="bg1">
                    <a:lumMod val="50000"/>
                  </a:schemeClr>
                </a:solidFill>
              </a:rPr>
              <a:t>６．電気自動車などの充電用電力も、取り敢えずこれで供給するが、やはりかなり高くなる。</a:t>
            </a:r>
            <a:endParaRPr lang="en-US" altLang="ja-JP" sz="2400" dirty="0">
              <a:solidFill>
                <a:schemeClr val="bg1">
                  <a:lumMod val="50000"/>
                </a:schemeClr>
              </a:solidFill>
            </a:endParaRPr>
          </a:p>
          <a:p>
            <a:pPr>
              <a:defRPr/>
            </a:pPr>
            <a:r>
              <a:rPr lang="en-US" altLang="ja-JP" sz="2800" dirty="0" smtClean="0"/>
              <a:t>Ⅲ</a:t>
            </a:r>
            <a:r>
              <a:rPr lang="ja-JP" altLang="en-US" sz="2800" dirty="0" err="1" smtClean="0"/>
              <a:t>．</a:t>
            </a:r>
            <a:r>
              <a:rPr lang="ja-JP" altLang="en-US" sz="2800" dirty="0" smtClean="0"/>
              <a:t>２０年後にやること　２０３０年</a:t>
            </a:r>
            <a:endParaRPr lang="en-US" altLang="ja-JP" sz="2800" dirty="0" smtClean="0"/>
          </a:p>
          <a:p>
            <a:pPr lvl="1">
              <a:defRPr/>
            </a:pPr>
            <a:r>
              <a:rPr lang="ja-JP" altLang="en-US" sz="2400" dirty="0" smtClean="0"/>
              <a:t>８．グリッドサイズを小さくし、不安定対応。</a:t>
            </a:r>
          </a:p>
          <a:p>
            <a:pPr lvl="1">
              <a:defRPr/>
            </a:pPr>
            <a:r>
              <a:rPr lang="ja-JP" altLang="en-US" sz="2400" dirty="0" smtClean="0"/>
              <a:t>９．海流発電、潮流発電などが貢献している。</a:t>
            </a:r>
            <a:endParaRPr lang="en-US" altLang="ja-JP" sz="2400" dirty="0" smtClean="0"/>
          </a:p>
          <a:p>
            <a:pPr lvl="1">
              <a:defRPr/>
            </a:pPr>
            <a:r>
              <a:rPr lang="ja-JP" altLang="en-US" sz="2400" dirty="0"/>
              <a:t>１０</a:t>
            </a:r>
            <a:r>
              <a:rPr lang="ja-JP" altLang="en-US" sz="2400" dirty="0" smtClean="0"/>
              <a:t>．停電をある程度常態化することで、家庭用電池が普及するので、これを活用する？　超荒技。</a:t>
            </a:r>
            <a:endParaRPr lang="en-US" altLang="ja-JP" sz="2400" dirty="0" smtClean="0"/>
          </a:p>
          <a:p>
            <a:pPr lvl="1">
              <a:defRPr/>
            </a:pPr>
            <a:r>
              <a:rPr lang="ja-JP" altLang="en-US" sz="2400" dirty="0" smtClean="0"/>
              <a:t>１１．オフラインローカル電力網を作り、電気自動車・プラグインハイブリッド車の充電に使う。</a:t>
            </a:r>
            <a:endParaRPr lang="en-US" altLang="ja-JP" sz="2400" dirty="0" smtClean="0"/>
          </a:p>
          <a:p>
            <a:pPr lvl="1">
              <a:defRPr/>
            </a:pPr>
            <a:endParaRPr lang="en-US" altLang="ja-JP" sz="2400" dirty="0" smtClean="0"/>
          </a:p>
        </p:txBody>
      </p:sp>
      <p:sp>
        <p:nvSpPr>
          <p:cNvPr id="46083"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769E0DB1-512E-4474-9957-5D007CD0FC2D}" type="slidenum">
              <a:rPr kumimoji="0" lang="en-US" altLang="ja-JP" sz="1400" smtClean="0">
                <a:solidFill>
                  <a:srgbClr val="000000"/>
                </a:solidFill>
              </a:rPr>
              <a:pPr eaLnBrk="1" hangingPunct="1"/>
              <a:t>45</a:t>
            </a:fld>
            <a:endParaRPr kumimoji="0" lang="en-US" altLang="ja-JP" sz="1400" smtClean="0">
              <a:solidFill>
                <a:srgbClr val="000000"/>
              </a:solidFill>
            </a:endParaRPr>
          </a:p>
        </p:txBody>
      </p:sp>
      <p:sp>
        <p:nvSpPr>
          <p:cNvPr id="46084" name="タイトル 1"/>
          <p:cNvSpPr>
            <a:spLocks noGrp="1"/>
          </p:cNvSpPr>
          <p:nvPr>
            <p:ph type="title"/>
          </p:nvPr>
        </p:nvSpPr>
        <p:spPr>
          <a:xfrm>
            <a:off x="868363" y="277813"/>
            <a:ext cx="7793037" cy="579437"/>
          </a:xfrm>
        </p:spPr>
        <p:txBody>
          <a:bodyPr/>
          <a:lstStyle/>
          <a:p>
            <a:r>
              <a:rPr lang="ja-JP" altLang="en-US" sz="3600" smtClean="0"/>
              <a:t>現実的アプローチ　第二段階の２</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a:xfrm>
            <a:off x="1150938" y="617538"/>
            <a:ext cx="7793037" cy="579437"/>
          </a:xfrm>
        </p:spPr>
        <p:txBody>
          <a:bodyPr/>
          <a:lstStyle/>
          <a:p>
            <a:r>
              <a:rPr lang="ja-JP" altLang="en-US" smtClean="0"/>
              <a:t>オフグリッド利用</a:t>
            </a:r>
          </a:p>
        </p:txBody>
      </p:sp>
      <p:sp>
        <p:nvSpPr>
          <p:cNvPr id="47107" name="コンテンツ プレースホルダー 2"/>
          <p:cNvSpPr>
            <a:spLocks noGrp="1"/>
          </p:cNvSpPr>
          <p:nvPr>
            <p:ph idx="1"/>
          </p:nvPr>
        </p:nvSpPr>
        <p:spPr>
          <a:xfrm>
            <a:off x="679450" y="1443038"/>
            <a:ext cx="8332788" cy="4957762"/>
          </a:xfrm>
        </p:spPr>
        <p:txBody>
          <a:bodyPr/>
          <a:lstStyle/>
          <a:p>
            <a:r>
              <a:rPr lang="ja-JP" altLang="en-US" smtClean="0"/>
              <a:t>不安定な風力、太陽光発電は、電力網に繋がない利用法</a:t>
            </a:r>
            <a:endParaRPr lang="en-US" altLang="ja-JP" smtClean="0"/>
          </a:p>
          <a:p>
            <a:r>
              <a:rPr lang="ja-JP" altLang="en-US" smtClean="0"/>
              <a:t>揚水発電と洋上風力のサイトは遠いため</a:t>
            </a:r>
            <a:endParaRPr lang="en-US" altLang="ja-JP" smtClean="0"/>
          </a:p>
          <a:p>
            <a:r>
              <a:rPr lang="ja-JP" altLang="en-US" smtClean="0"/>
              <a:t>２０３０年に</a:t>
            </a:r>
            <a:r>
              <a:rPr lang="en-US" altLang="ja-JP" smtClean="0"/>
              <a:t>Plug-in Hybrid</a:t>
            </a:r>
            <a:r>
              <a:rPr lang="ja-JP" altLang="en-US" smtClean="0"/>
              <a:t>が乗用車の６５％、</a:t>
            </a:r>
            <a:r>
              <a:rPr lang="en-US" altLang="ja-JP" smtClean="0"/>
              <a:t>EV</a:t>
            </a:r>
            <a:r>
              <a:rPr lang="ja-JP" altLang="en-US" smtClean="0"/>
              <a:t>車が２５％になれば、この動力の充電用に風力、太陽光発電を使う</a:t>
            </a:r>
            <a:endParaRPr lang="en-US" altLang="ja-JP" smtClean="0"/>
          </a:p>
          <a:p>
            <a:r>
              <a:rPr lang="ja-JP" altLang="en-US" smtClean="0"/>
              <a:t>水素にする方法は？</a:t>
            </a:r>
            <a:endParaRPr lang="en-US" altLang="ja-JP" smtClean="0"/>
          </a:p>
          <a:p>
            <a:pPr lvl="1"/>
            <a:r>
              <a:rPr lang="ja-JP" altLang="en-US" smtClean="0"/>
              <a:t>水素は移動体用の用途が無い</a:t>
            </a:r>
            <a:endParaRPr lang="en-US" altLang="ja-JP" smtClean="0"/>
          </a:p>
          <a:p>
            <a:pPr lvl="1"/>
            <a:r>
              <a:rPr lang="ja-JP" altLang="en-US" smtClean="0"/>
              <a:t>化学原料用はないとは言えない</a:t>
            </a:r>
            <a:endParaRPr lang="en-US" altLang="ja-JP" smtClean="0"/>
          </a:p>
          <a:p>
            <a:endParaRPr lang="ja-JP" altLang="en-US" smtClean="0"/>
          </a:p>
        </p:txBody>
      </p:sp>
      <p:sp>
        <p:nvSpPr>
          <p:cNvPr id="4710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EB7DF6EF-0F4E-4AA5-9B03-B547D1E0BC7D}" type="slidenum">
              <a:rPr kumimoji="0" lang="en-US" altLang="ja-JP" sz="1400" smtClean="0">
                <a:solidFill>
                  <a:srgbClr val="000000"/>
                </a:solidFill>
              </a:rPr>
              <a:pPr eaLnBrk="1" hangingPunct="1"/>
              <a:t>46</a:t>
            </a:fld>
            <a:endParaRPr kumimoji="0" lang="en-US" altLang="ja-JP" sz="1400" smtClean="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IY\Pictures\PHV_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86074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テキスト ボックス 1"/>
          <p:cNvSpPr txBox="1">
            <a:spLocks noChangeArrowheads="1"/>
          </p:cNvSpPr>
          <p:nvPr/>
        </p:nvSpPr>
        <p:spPr bwMode="auto">
          <a:xfrm>
            <a:off x="806450" y="1160463"/>
            <a:ext cx="722788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endParaRPr lang="en-US" altLang="ja-JP"/>
          </a:p>
          <a:p>
            <a:pPr eaLnBrk="1" hangingPunct="1"/>
            <a:r>
              <a:rPr lang="ja-JP" altLang="en-US"/>
              <a:t>　　　　　　電気自動車　プラグインハイブリッド　　　　　　</a:t>
            </a:r>
            <a:endParaRPr lang="en-US" altLang="ja-JP"/>
          </a:p>
          <a:p>
            <a:pPr eaLnBrk="1" hangingPunct="1"/>
            <a:endParaRPr lang="ja-JP" altLang="en-US"/>
          </a:p>
        </p:txBody>
      </p:sp>
      <p:sp>
        <p:nvSpPr>
          <p:cNvPr id="48132" name="タイトル 1"/>
          <p:cNvSpPr>
            <a:spLocks noGrp="1"/>
          </p:cNvSpPr>
          <p:nvPr>
            <p:ph type="title"/>
          </p:nvPr>
        </p:nvSpPr>
        <p:spPr>
          <a:xfrm>
            <a:off x="1069975" y="731838"/>
            <a:ext cx="7793038" cy="723900"/>
          </a:xfrm>
        </p:spPr>
        <p:txBody>
          <a:bodyPr/>
          <a:lstStyle/>
          <a:p>
            <a:r>
              <a:rPr lang="en-US" altLang="ja-JP" sz="4000" smtClean="0"/>
              <a:t>IEA</a:t>
            </a:r>
            <a:r>
              <a:rPr lang="ja-JP" altLang="en-US" sz="4000" smtClean="0"/>
              <a:t>予測 </a:t>
            </a:r>
            <a:r>
              <a:rPr lang="en-US" altLang="ja-JP" sz="4000" smtClean="0"/>
              <a:t>EV</a:t>
            </a:r>
            <a:r>
              <a:rPr lang="ja-JP" altLang="en-US" sz="4000" smtClean="0"/>
              <a:t>と</a:t>
            </a:r>
            <a:r>
              <a:rPr lang="en-US" altLang="ja-JP" sz="4000" smtClean="0"/>
              <a:t>PHV</a:t>
            </a:r>
            <a:r>
              <a:rPr lang="ja-JP" altLang="en-US" sz="4000" smtClean="0"/>
              <a:t>の販売量</a:t>
            </a:r>
          </a:p>
        </p:txBody>
      </p:sp>
      <p:sp>
        <p:nvSpPr>
          <p:cNvPr id="48133" name="テキスト ボックス 2"/>
          <p:cNvSpPr txBox="1">
            <a:spLocks noChangeArrowheads="1"/>
          </p:cNvSpPr>
          <p:nvPr/>
        </p:nvSpPr>
        <p:spPr bwMode="auto">
          <a:xfrm>
            <a:off x="6951663" y="2900363"/>
            <a:ext cx="17240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電気自動車</a:t>
            </a:r>
          </a:p>
        </p:txBody>
      </p:sp>
      <p:sp>
        <p:nvSpPr>
          <p:cNvPr id="48134" name="テキスト ボックス 3"/>
          <p:cNvSpPr txBox="1">
            <a:spLocks noChangeArrowheads="1"/>
          </p:cNvSpPr>
          <p:nvPr/>
        </p:nvSpPr>
        <p:spPr bwMode="auto">
          <a:xfrm>
            <a:off x="6951663" y="2133600"/>
            <a:ext cx="1998662"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プラグイン</a:t>
            </a:r>
            <a:endParaRPr lang="en-US" altLang="ja-JP"/>
          </a:p>
          <a:p>
            <a:pPr eaLnBrk="1" hangingPunct="1"/>
            <a:r>
              <a:rPr lang="ja-JP" altLang="en-US"/>
              <a:t>ハイブリッド車</a:t>
            </a:r>
          </a:p>
        </p:txBody>
      </p:sp>
      <p:sp>
        <p:nvSpPr>
          <p:cNvPr id="48135" name="テキスト ボックス 1"/>
          <p:cNvSpPr txBox="1">
            <a:spLocks noChangeArrowheads="1"/>
          </p:cNvSpPr>
          <p:nvPr/>
        </p:nvSpPr>
        <p:spPr bwMode="auto">
          <a:xfrm>
            <a:off x="6935788" y="3321050"/>
            <a:ext cx="197167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電力も低炭素</a:t>
            </a:r>
            <a:endParaRPr lang="en-US" altLang="ja-JP"/>
          </a:p>
          <a:p>
            <a:pPr eaLnBrk="1" hangingPunct="1"/>
            <a:endParaRPr lang="ja-JP"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bwMode="auto">
          <a:xfrm>
            <a:off x="1630363" y="1795463"/>
            <a:ext cx="4597400" cy="2879725"/>
          </a:xfrm>
          <a:prstGeom prst="ellipse">
            <a:avLst/>
          </a:prstGeom>
          <a:solidFill>
            <a:schemeClr val="tx2">
              <a:lumMod val="40000"/>
              <a:lumOff val="60000"/>
              <a:alpha val="8000"/>
            </a:schemeClr>
          </a:solidFill>
          <a:ln w="381000" cap="flat" cmpd="sng" algn="ctr">
            <a:solidFill>
              <a:schemeClr val="tx2">
                <a:lumMod val="40000"/>
                <a:lumOff val="60000"/>
                <a:alpha val="67000"/>
              </a:schemeClr>
            </a:solidFill>
            <a:prstDash val="solid"/>
            <a:round/>
            <a:headEnd type="none" w="med" len="med"/>
            <a:tailEnd type="none" w="med" len="med"/>
          </a:ln>
          <a:effectLst/>
        </p:spPr>
        <p:txBody>
          <a:bodyPr>
            <a:spAutoFit/>
          </a:bodyPr>
          <a:lstStyle/>
          <a:p>
            <a:pPr algn="ctr">
              <a:defRPr/>
            </a:pPr>
            <a:endParaRPr lang="ja-JP" altLang="en-US" dirty="0">
              <a:solidFill>
                <a:srgbClr val="000000"/>
              </a:solidFill>
              <a:latin typeface="ＭＳ Ｐゴシック" charset="-128"/>
              <a:ea typeface="ＭＳ Ｐゴシック" charset="-128"/>
            </a:endParaRPr>
          </a:p>
        </p:txBody>
      </p:sp>
      <p:sp>
        <p:nvSpPr>
          <p:cNvPr id="49155" name="スライド番号プレースホルダ 3"/>
          <p:cNvSpPr>
            <a:spLocks noGrp="1"/>
          </p:cNvSpPr>
          <p:nvPr>
            <p:ph type="sldNum" sz="quarter" idx="12"/>
          </p:nvPr>
        </p:nvSpPr>
        <p:spPr>
          <a:xfrm>
            <a:off x="7016750" y="625792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03D8958E-3432-4354-A153-2195296FDE41}" type="slidenum">
              <a:rPr kumimoji="0" lang="en-US" altLang="ja-JP" sz="1400" smtClean="0">
                <a:solidFill>
                  <a:srgbClr val="000000"/>
                </a:solidFill>
              </a:rPr>
              <a:pPr eaLnBrk="1" hangingPunct="1"/>
              <a:t>48</a:t>
            </a:fld>
            <a:endParaRPr kumimoji="0" lang="en-US" altLang="ja-JP" sz="1400" smtClean="0">
              <a:solidFill>
                <a:srgbClr val="000000"/>
              </a:solidFill>
            </a:endParaRPr>
          </a:p>
        </p:txBody>
      </p:sp>
      <p:sp>
        <p:nvSpPr>
          <p:cNvPr id="17" name="テキスト ボックス 16"/>
          <p:cNvSpPr txBox="1"/>
          <p:nvPr/>
        </p:nvSpPr>
        <p:spPr>
          <a:xfrm>
            <a:off x="285750" y="977900"/>
            <a:ext cx="3459163" cy="831850"/>
          </a:xfrm>
          <a:prstGeom prst="rect">
            <a:avLst/>
          </a:prstGeom>
          <a:solidFill>
            <a:schemeClr val="tx2">
              <a:lumMod val="20000"/>
              <a:lumOff val="80000"/>
            </a:schemeClr>
          </a:solidFill>
          <a:ln>
            <a:solidFill>
              <a:schemeClr val="accent1"/>
            </a:solidFill>
          </a:ln>
        </p:spPr>
        <p:txBody>
          <a:bodyPr wrap="none">
            <a:spAutoFit/>
          </a:bodyPr>
          <a:lstStyle/>
          <a:p>
            <a:pPr>
              <a:defRPr/>
            </a:pPr>
            <a:r>
              <a:rPr lang="ja-JP" altLang="en-US" dirty="0">
                <a:solidFill>
                  <a:srgbClr val="000000"/>
                </a:solidFill>
                <a:latin typeface="ＭＳ Ｐゴシック" charset="-128"/>
                <a:ea typeface="ＭＳ Ｐゴシック" charset="-128"/>
              </a:rPr>
              <a:t>発電所（化石燃料＋</a:t>
            </a:r>
            <a:r>
              <a:rPr lang="en-US" altLang="ja-JP" dirty="0">
                <a:solidFill>
                  <a:srgbClr val="000000"/>
                </a:solidFill>
                <a:latin typeface="ＭＳ Ｐゴシック" charset="-128"/>
                <a:ea typeface="ＭＳ Ｐゴシック" charset="-128"/>
              </a:rPr>
              <a:t>CCS,</a:t>
            </a:r>
          </a:p>
          <a:p>
            <a:pPr>
              <a:defRPr/>
            </a:pPr>
            <a:r>
              <a:rPr lang="en-US" altLang="ja-JP" dirty="0">
                <a:solidFill>
                  <a:srgbClr val="000000"/>
                </a:solidFill>
                <a:latin typeface="ＭＳ Ｐゴシック" charset="-128"/>
                <a:ea typeface="ＭＳ Ｐゴシック" charset="-128"/>
              </a:rPr>
              <a:t> </a:t>
            </a:r>
            <a:r>
              <a:rPr lang="ja-JP" altLang="en-US" dirty="0">
                <a:solidFill>
                  <a:srgbClr val="000000"/>
                </a:solidFill>
                <a:latin typeface="ＭＳ Ｐゴシック" charset="-128"/>
                <a:ea typeface="ＭＳ Ｐゴシック" charset="-128"/>
              </a:rPr>
              <a:t>水力、地熱、海洋）</a:t>
            </a:r>
          </a:p>
        </p:txBody>
      </p:sp>
      <p:sp>
        <p:nvSpPr>
          <p:cNvPr id="18" name="テキスト ボックス 17"/>
          <p:cNvSpPr txBox="1"/>
          <p:nvPr/>
        </p:nvSpPr>
        <p:spPr>
          <a:xfrm>
            <a:off x="168275" y="4813300"/>
            <a:ext cx="1385888" cy="1200150"/>
          </a:xfrm>
          <a:prstGeom prst="rect">
            <a:avLst/>
          </a:prstGeom>
          <a:solidFill>
            <a:schemeClr val="tx2">
              <a:lumMod val="20000"/>
              <a:lumOff val="80000"/>
            </a:schemeClr>
          </a:solidFill>
          <a:ln>
            <a:solidFill>
              <a:schemeClr val="accent1"/>
            </a:solidFill>
          </a:ln>
        </p:spPr>
        <p:txBody>
          <a:bodyPr wrap="none">
            <a:spAutoFit/>
          </a:bodyPr>
          <a:lstStyle/>
          <a:p>
            <a:pPr algn="ctr">
              <a:defRPr/>
            </a:pPr>
            <a:r>
              <a:rPr lang="ja-JP" altLang="en-US" dirty="0">
                <a:solidFill>
                  <a:srgbClr val="000000"/>
                </a:solidFill>
                <a:latin typeface="ＭＳ Ｐゴシック" charset="-128"/>
                <a:ea typeface="ＭＳ Ｐゴシック" charset="-128"/>
              </a:rPr>
              <a:t>不安定な</a:t>
            </a:r>
            <a:endParaRPr lang="en-US" altLang="ja-JP" dirty="0">
              <a:solidFill>
                <a:srgbClr val="000000"/>
              </a:solidFill>
              <a:latin typeface="ＭＳ Ｐゴシック" charset="-128"/>
              <a:ea typeface="ＭＳ Ｐゴシック" charset="-128"/>
            </a:endParaRPr>
          </a:p>
          <a:p>
            <a:pPr algn="ctr">
              <a:defRPr/>
            </a:pPr>
            <a:r>
              <a:rPr lang="ja-JP" altLang="en-US" dirty="0">
                <a:solidFill>
                  <a:srgbClr val="FF0000"/>
                </a:solidFill>
                <a:latin typeface="ＭＳ Ｐゴシック" charset="-128"/>
                <a:ea typeface="ＭＳ Ｐゴシック" charset="-128"/>
              </a:rPr>
              <a:t>大型</a:t>
            </a:r>
            <a:endParaRPr lang="en-US" altLang="ja-JP" dirty="0">
              <a:solidFill>
                <a:srgbClr val="FF0000"/>
              </a:solidFill>
              <a:latin typeface="ＭＳ Ｐゴシック" charset="-128"/>
              <a:ea typeface="ＭＳ Ｐゴシック" charset="-128"/>
            </a:endParaRPr>
          </a:p>
          <a:p>
            <a:pPr algn="ctr">
              <a:defRPr/>
            </a:pPr>
            <a:r>
              <a:rPr lang="ja-JP" altLang="en-US" dirty="0">
                <a:solidFill>
                  <a:srgbClr val="000000"/>
                </a:solidFill>
                <a:latin typeface="ＭＳ Ｐゴシック" charset="-128"/>
                <a:ea typeface="ＭＳ Ｐゴシック" charset="-128"/>
              </a:rPr>
              <a:t>自然エネ</a:t>
            </a:r>
            <a:endParaRPr lang="en-US" altLang="ja-JP" dirty="0">
              <a:solidFill>
                <a:srgbClr val="000000"/>
              </a:solidFill>
              <a:latin typeface="ＭＳ Ｐゴシック" charset="-128"/>
              <a:ea typeface="ＭＳ Ｐゴシック" charset="-128"/>
            </a:endParaRPr>
          </a:p>
        </p:txBody>
      </p:sp>
      <p:sp>
        <p:nvSpPr>
          <p:cNvPr id="19" name="テキスト ボックス 18"/>
          <p:cNvSpPr txBox="1"/>
          <p:nvPr/>
        </p:nvSpPr>
        <p:spPr>
          <a:xfrm>
            <a:off x="195263" y="6240463"/>
            <a:ext cx="4714875" cy="461962"/>
          </a:xfrm>
          <a:prstGeom prst="rect">
            <a:avLst/>
          </a:prstGeom>
          <a:solidFill>
            <a:schemeClr val="tx2">
              <a:lumMod val="20000"/>
              <a:lumOff val="80000"/>
            </a:schemeClr>
          </a:solidFill>
          <a:ln>
            <a:solidFill>
              <a:schemeClr val="accent1"/>
            </a:solidFill>
          </a:ln>
        </p:spPr>
        <p:txBody>
          <a:bodyPr wrap="none">
            <a:spAutoFit/>
          </a:bodyPr>
          <a:lstStyle/>
          <a:p>
            <a:pPr>
              <a:defRPr/>
            </a:pPr>
            <a:r>
              <a:rPr lang="ja-JP" altLang="en-US" dirty="0">
                <a:solidFill>
                  <a:srgbClr val="000000"/>
                </a:solidFill>
                <a:latin typeface="ＭＳ Ｐゴシック" charset="-128"/>
                <a:ea typeface="ＭＳ Ｐゴシック" charset="-128"/>
              </a:rPr>
              <a:t>電気自動車・プラグインハイブリッド</a:t>
            </a:r>
          </a:p>
        </p:txBody>
      </p:sp>
      <p:sp>
        <p:nvSpPr>
          <p:cNvPr id="20" name="テキスト ボックス 19"/>
          <p:cNvSpPr txBox="1"/>
          <p:nvPr/>
        </p:nvSpPr>
        <p:spPr>
          <a:xfrm>
            <a:off x="4643438" y="2916238"/>
            <a:ext cx="2286000" cy="461962"/>
          </a:xfrm>
          <a:prstGeom prst="rect">
            <a:avLst/>
          </a:prstGeom>
          <a:solidFill>
            <a:schemeClr val="tx2">
              <a:lumMod val="20000"/>
              <a:lumOff val="80000"/>
            </a:schemeClr>
          </a:solidFill>
          <a:ln>
            <a:solidFill>
              <a:schemeClr val="accent1"/>
            </a:solidFill>
          </a:ln>
        </p:spPr>
        <p:txBody>
          <a:bodyPr wrap="none">
            <a:spAutoFit/>
          </a:bodyPr>
          <a:lstStyle/>
          <a:p>
            <a:pPr>
              <a:defRPr/>
            </a:pPr>
            <a:r>
              <a:rPr lang="ja-JP" altLang="en-US" dirty="0">
                <a:solidFill>
                  <a:srgbClr val="000000"/>
                </a:solidFill>
                <a:latin typeface="ＭＳ Ｐゴシック" charset="-128"/>
                <a:ea typeface="ＭＳ Ｐゴシック" charset="-128"/>
              </a:rPr>
              <a:t>スマートメーター</a:t>
            </a:r>
          </a:p>
        </p:txBody>
      </p:sp>
      <p:sp>
        <p:nvSpPr>
          <p:cNvPr id="49160" name="テキスト ボックス 8"/>
          <p:cNvSpPr txBox="1">
            <a:spLocks noChangeArrowheads="1"/>
          </p:cNvSpPr>
          <p:nvPr/>
        </p:nvSpPr>
        <p:spPr bwMode="auto">
          <a:xfrm>
            <a:off x="8589963" y="2794000"/>
            <a:ext cx="554037"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solidFill>
                  <a:srgbClr val="000000"/>
                </a:solidFill>
              </a:rPr>
              <a:t>需要</a:t>
            </a:r>
          </a:p>
        </p:txBody>
      </p:sp>
      <p:cxnSp>
        <p:nvCxnSpPr>
          <p:cNvPr id="22" name="直線コネクタ 21"/>
          <p:cNvCxnSpPr>
            <a:stCxn id="49160" idx="1"/>
            <a:endCxn id="20" idx="3"/>
          </p:cNvCxnSpPr>
          <p:nvPr/>
        </p:nvCxnSpPr>
        <p:spPr bwMode="auto">
          <a:xfrm flipH="1" flipV="1">
            <a:off x="6929438" y="3146425"/>
            <a:ext cx="1660525" cy="1588"/>
          </a:xfrm>
          <a:prstGeom prst="line">
            <a:avLst/>
          </a:prstGeom>
          <a:noFill/>
          <a:ln w="381000" cap="flat" cmpd="sng" algn="ctr">
            <a:solidFill>
              <a:schemeClr val="tx2">
                <a:lumMod val="40000"/>
                <a:lumOff val="60000"/>
              </a:schemeClr>
            </a:solidFill>
            <a:prstDash val="solid"/>
            <a:round/>
            <a:headEnd type="none" w="med" len="med"/>
            <a:tailEnd type="none"/>
          </a:ln>
          <a:effectLst/>
        </p:spPr>
      </p:cxnSp>
      <p:sp>
        <p:nvSpPr>
          <p:cNvPr id="23" name="タイトル 1"/>
          <p:cNvSpPr txBox="1">
            <a:spLocks/>
          </p:cNvSpPr>
          <p:nvPr/>
        </p:nvSpPr>
        <p:spPr bwMode="auto">
          <a:xfrm>
            <a:off x="2479675" y="161925"/>
            <a:ext cx="4697413" cy="561975"/>
          </a:xfrm>
          <a:prstGeom prst="rect">
            <a:avLst/>
          </a:prstGeom>
          <a:noFill/>
          <a:ln w="9525">
            <a:noFill/>
            <a:miter lim="800000"/>
            <a:headEnd/>
            <a:tailEnd/>
          </a:ln>
        </p:spPr>
        <p:txBody>
          <a:bodyPr anchor="b"/>
          <a:lstStyle/>
          <a:p>
            <a:pPr eaLnBrk="0" hangingPunct="0">
              <a:defRPr/>
            </a:pPr>
            <a:r>
              <a:rPr lang="ja-JP" altLang="en-US" sz="2800" kern="0" dirty="0">
                <a:solidFill>
                  <a:srgbClr val="333399"/>
                </a:solidFill>
                <a:latin typeface="Tahoma"/>
                <a:ea typeface="ＭＳ Ｐゴシック"/>
              </a:rPr>
              <a:t>電・熱複合型スマートグリッド</a:t>
            </a:r>
          </a:p>
        </p:txBody>
      </p:sp>
      <p:sp>
        <p:nvSpPr>
          <p:cNvPr id="24" name="円/楕円 23"/>
          <p:cNvSpPr/>
          <p:nvPr/>
        </p:nvSpPr>
        <p:spPr bwMode="auto">
          <a:xfrm>
            <a:off x="3995738" y="1795463"/>
            <a:ext cx="4176712" cy="2725737"/>
          </a:xfrm>
          <a:prstGeom prst="ellipse">
            <a:avLst/>
          </a:prstGeom>
          <a:noFill/>
          <a:ln w="381000" cap="flat" cmpd="sng" algn="ctr">
            <a:solidFill>
              <a:schemeClr val="accent6">
                <a:lumMod val="60000"/>
                <a:lumOff val="40000"/>
                <a:alpha val="49000"/>
              </a:schemeClr>
            </a:solidFill>
            <a:prstDash val="solid"/>
            <a:round/>
            <a:headEnd type="none" w="med" len="med"/>
            <a:tailEnd type="none" w="med" len="med"/>
          </a:ln>
          <a:effectLst/>
        </p:spPr>
        <p:txBody>
          <a:bodyPr>
            <a:spAutoFit/>
          </a:bodyPr>
          <a:lstStyle/>
          <a:p>
            <a:pPr algn="ctr">
              <a:defRPr/>
            </a:pPr>
            <a:endParaRPr lang="en-US" altLang="ja-JP" dirty="0">
              <a:solidFill>
                <a:srgbClr val="000000"/>
              </a:solidFill>
              <a:latin typeface="ＭＳ Ｐゴシック" charset="-128"/>
              <a:ea typeface="ＭＳ Ｐゴシック" charset="-128"/>
            </a:endParaRPr>
          </a:p>
          <a:p>
            <a:pPr algn="ctr">
              <a:defRPr/>
            </a:pPr>
            <a:endParaRPr lang="en-US" altLang="ja-JP" dirty="0">
              <a:solidFill>
                <a:srgbClr val="000000"/>
              </a:solidFill>
              <a:latin typeface="ＭＳ Ｐゴシック" charset="-128"/>
              <a:ea typeface="ＭＳ Ｐゴシック" charset="-128"/>
            </a:endParaRPr>
          </a:p>
          <a:p>
            <a:pPr algn="ctr">
              <a:defRPr/>
            </a:pPr>
            <a:endParaRPr lang="en-US" altLang="ja-JP" dirty="0">
              <a:solidFill>
                <a:srgbClr val="000000"/>
              </a:solidFill>
              <a:latin typeface="ＭＳ Ｐゴシック" charset="-128"/>
              <a:ea typeface="ＭＳ Ｐゴシック" charset="-128"/>
            </a:endParaRPr>
          </a:p>
          <a:p>
            <a:pPr algn="ctr">
              <a:defRPr/>
            </a:pPr>
            <a:endParaRPr lang="en-US" altLang="ja-JP" dirty="0">
              <a:solidFill>
                <a:srgbClr val="000000"/>
              </a:solidFill>
              <a:latin typeface="ＭＳ Ｐゴシック" charset="-128"/>
              <a:ea typeface="ＭＳ Ｐゴシック" charset="-128"/>
            </a:endParaRPr>
          </a:p>
          <a:p>
            <a:pPr algn="ctr">
              <a:defRPr/>
            </a:pPr>
            <a:endParaRPr lang="ja-JP" altLang="en-US" dirty="0">
              <a:solidFill>
                <a:srgbClr val="000000"/>
              </a:solidFill>
              <a:latin typeface="ＭＳ Ｐゴシック" charset="-128"/>
              <a:ea typeface="ＭＳ Ｐゴシック" charset="-128"/>
            </a:endParaRPr>
          </a:p>
        </p:txBody>
      </p:sp>
      <p:sp>
        <p:nvSpPr>
          <p:cNvPr id="26" name="テキスト ボックス 25"/>
          <p:cNvSpPr txBox="1"/>
          <p:nvPr/>
        </p:nvSpPr>
        <p:spPr>
          <a:xfrm>
            <a:off x="6634163" y="4325938"/>
            <a:ext cx="1911350" cy="461962"/>
          </a:xfrm>
          <a:prstGeom prst="rect">
            <a:avLst/>
          </a:prstGeom>
          <a:solidFill>
            <a:schemeClr val="accent2">
              <a:lumMod val="40000"/>
              <a:lumOff val="60000"/>
            </a:schemeClr>
          </a:solidFill>
        </p:spPr>
        <p:txBody>
          <a:bodyPr wrap="none">
            <a:spAutoFit/>
          </a:bodyPr>
          <a:lstStyle/>
          <a:p>
            <a:pPr>
              <a:defRPr/>
            </a:pPr>
            <a:r>
              <a:rPr lang="ja-JP" altLang="en-US" dirty="0">
                <a:solidFill>
                  <a:srgbClr val="000000"/>
                </a:solidFill>
                <a:latin typeface="ＭＳ Ｐゴシック" charset="-128"/>
                <a:ea typeface="ＭＳ Ｐゴシック" charset="-128"/>
              </a:rPr>
              <a:t>都市ガスなど</a:t>
            </a:r>
            <a:endParaRPr lang="en-US" altLang="ja-JP" dirty="0">
              <a:solidFill>
                <a:srgbClr val="000000"/>
              </a:solidFill>
              <a:latin typeface="ＭＳ Ｐゴシック" charset="-128"/>
              <a:ea typeface="ＭＳ Ｐゴシック" charset="-128"/>
            </a:endParaRPr>
          </a:p>
        </p:txBody>
      </p:sp>
      <p:sp>
        <p:nvSpPr>
          <p:cNvPr id="27" name="テキスト ボックス 26"/>
          <p:cNvSpPr txBox="1"/>
          <p:nvPr/>
        </p:nvSpPr>
        <p:spPr>
          <a:xfrm rot="16200000">
            <a:off x="4856163" y="3595688"/>
            <a:ext cx="923925" cy="1476375"/>
          </a:xfrm>
          <a:prstGeom prst="rect">
            <a:avLst/>
          </a:prstGeom>
          <a:solidFill>
            <a:schemeClr val="accent5">
              <a:lumMod val="75000"/>
            </a:schemeClr>
          </a:solidFill>
        </p:spPr>
        <p:txBody>
          <a:bodyPr vert="eaVert" wrap="none">
            <a:spAutoFit/>
          </a:bodyPr>
          <a:lstStyle/>
          <a:p>
            <a:pPr>
              <a:defRPr/>
            </a:pPr>
            <a:r>
              <a:rPr lang="ja-JP" altLang="en-US" dirty="0">
                <a:solidFill>
                  <a:srgbClr val="000000"/>
                </a:solidFill>
                <a:latin typeface="ＭＳ Ｐゴシック" charset="-128"/>
                <a:ea typeface="ＭＳ Ｐゴシック" charset="-128"/>
              </a:rPr>
              <a:t>電・熱供給</a:t>
            </a:r>
            <a:endParaRPr lang="en-US" altLang="ja-JP" dirty="0">
              <a:solidFill>
                <a:srgbClr val="000000"/>
              </a:solidFill>
              <a:latin typeface="ＭＳ Ｐゴシック" charset="-128"/>
              <a:ea typeface="ＭＳ Ｐゴシック" charset="-128"/>
            </a:endParaRPr>
          </a:p>
          <a:p>
            <a:pPr>
              <a:defRPr/>
            </a:pPr>
            <a:r>
              <a:rPr lang="ja-JP" altLang="en-US" dirty="0">
                <a:solidFill>
                  <a:srgbClr val="000000"/>
                </a:solidFill>
                <a:latin typeface="ＭＳ Ｐゴシック" charset="-128"/>
                <a:ea typeface="ＭＳ Ｐゴシック" charset="-128"/>
              </a:rPr>
              <a:t>燃料電池</a:t>
            </a:r>
          </a:p>
        </p:txBody>
      </p:sp>
      <p:sp>
        <p:nvSpPr>
          <p:cNvPr id="4" name="正方形/長方形 3"/>
          <p:cNvSpPr/>
          <p:nvPr/>
        </p:nvSpPr>
        <p:spPr>
          <a:xfrm>
            <a:off x="673100" y="6016625"/>
            <a:ext cx="255588" cy="234950"/>
          </a:xfrm>
          <a:prstGeom prst="rect">
            <a:avLst/>
          </a:prstGeom>
          <a:solidFill>
            <a:schemeClr val="tx2">
              <a:lumMod val="40000"/>
              <a:lumOff val="60000"/>
            </a:schemeClr>
          </a:solidFill>
          <a:ln>
            <a:solidFill>
              <a:schemeClr val="tx2">
                <a:lumMod val="20000"/>
                <a:lumOff val="80000"/>
              </a:schemeClr>
            </a:solidFill>
          </a:ln>
        </p:spPr>
        <p:txBody>
          <a:bodyPr anchor="ctr"/>
          <a:lstStyle/>
          <a:p>
            <a:pPr algn="ctr" eaLnBrk="0" hangingPunct="0">
              <a:spcBef>
                <a:spcPct val="20000"/>
              </a:spcBef>
              <a:buClr>
                <a:schemeClr val="folHlink"/>
              </a:buClr>
              <a:buSzPct val="60000"/>
              <a:buFont typeface="Wingdings" pitchFamily="2" charset="2"/>
              <a:buChar char="n"/>
              <a:defRPr/>
            </a:pPr>
            <a:endParaRPr lang="ja-JP" altLang="en-US">
              <a:latin typeface="ＭＳ Ｐゴシック" charset="-128"/>
              <a:ea typeface="ＭＳ Ｐゴシック" charset="-128"/>
            </a:endParaRPr>
          </a:p>
        </p:txBody>
      </p:sp>
      <p:sp>
        <p:nvSpPr>
          <p:cNvPr id="29" name="テキスト ボックス 28"/>
          <p:cNvSpPr txBox="1"/>
          <p:nvPr/>
        </p:nvSpPr>
        <p:spPr>
          <a:xfrm>
            <a:off x="1138238" y="2665413"/>
            <a:ext cx="1108075" cy="831850"/>
          </a:xfrm>
          <a:prstGeom prst="rect">
            <a:avLst/>
          </a:prstGeom>
          <a:solidFill>
            <a:schemeClr val="tx2">
              <a:lumMod val="20000"/>
              <a:lumOff val="80000"/>
            </a:schemeClr>
          </a:solidFill>
          <a:ln>
            <a:solidFill>
              <a:schemeClr val="accent1"/>
            </a:solidFill>
          </a:ln>
        </p:spPr>
        <p:txBody>
          <a:bodyPr wrap="none">
            <a:spAutoFit/>
          </a:bodyPr>
          <a:lstStyle/>
          <a:p>
            <a:pPr>
              <a:defRPr/>
            </a:pPr>
            <a:r>
              <a:rPr lang="ja-JP" altLang="en-US" dirty="0">
                <a:solidFill>
                  <a:srgbClr val="000000"/>
                </a:solidFill>
                <a:latin typeface="ＭＳ Ｐゴシック" charset="-128"/>
                <a:ea typeface="ＭＳ Ｐゴシック" charset="-128"/>
              </a:rPr>
              <a:t>自家用</a:t>
            </a:r>
            <a:endParaRPr lang="en-US" altLang="ja-JP" dirty="0">
              <a:solidFill>
                <a:srgbClr val="000000"/>
              </a:solidFill>
              <a:latin typeface="ＭＳ Ｐゴシック" charset="-128"/>
              <a:ea typeface="ＭＳ Ｐゴシック" charset="-128"/>
            </a:endParaRPr>
          </a:p>
          <a:p>
            <a:pPr>
              <a:defRPr/>
            </a:pPr>
            <a:r>
              <a:rPr lang="ja-JP" altLang="en-US" dirty="0">
                <a:solidFill>
                  <a:srgbClr val="000000"/>
                </a:solidFill>
                <a:latin typeface="ＭＳ Ｐゴシック" charset="-128"/>
                <a:ea typeface="ＭＳ Ｐゴシック" charset="-128"/>
              </a:rPr>
              <a:t>太陽光</a:t>
            </a:r>
            <a:endParaRPr lang="en-US" altLang="ja-JP" dirty="0">
              <a:solidFill>
                <a:srgbClr val="000000"/>
              </a:solidFill>
              <a:latin typeface="ＭＳ Ｐゴシック" charset="-128"/>
              <a:ea typeface="ＭＳ Ｐゴシック" charset="-128"/>
            </a:endParaRPr>
          </a:p>
        </p:txBody>
      </p:sp>
      <p:sp>
        <p:nvSpPr>
          <p:cNvPr id="30" name="テキスト ボックス 29"/>
          <p:cNvSpPr txBox="1"/>
          <p:nvPr/>
        </p:nvSpPr>
        <p:spPr>
          <a:xfrm>
            <a:off x="2609850" y="4300538"/>
            <a:ext cx="1108075" cy="830262"/>
          </a:xfrm>
          <a:prstGeom prst="rect">
            <a:avLst/>
          </a:prstGeom>
          <a:solidFill>
            <a:schemeClr val="tx2">
              <a:lumMod val="20000"/>
              <a:lumOff val="80000"/>
            </a:schemeClr>
          </a:solidFill>
          <a:ln>
            <a:solidFill>
              <a:schemeClr val="accent1"/>
            </a:solidFill>
          </a:ln>
        </p:spPr>
        <p:txBody>
          <a:bodyPr wrap="none">
            <a:spAutoFit/>
          </a:bodyPr>
          <a:lstStyle/>
          <a:p>
            <a:pPr algn="ctr">
              <a:defRPr/>
            </a:pPr>
            <a:r>
              <a:rPr lang="ja-JP" altLang="en-US" dirty="0">
                <a:solidFill>
                  <a:srgbClr val="000000"/>
                </a:solidFill>
                <a:latin typeface="ＭＳ Ｐゴシック" charset="-128"/>
                <a:ea typeface="ＭＳ Ｐゴシック" charset="-128"/>
              </a:rPr>
              <a:t>少量の</a:t>
            </a:r>
            <a:endParaRPr lang="en-US" altLang="ja-JP" dirty="0">
              <a:solidFill>
                <a:srgbClr val="000000"/>
              </a:solidFill>
              <a:latin typeface="ＭＳ Ｐゴシック" charset="-128"/>
              <a:ea typeface="ＭＳ Ｐゴシック" charset="-128"/>
            </a:endParaRPr>
          </a:p>
          <a:p>
            <a:pPr algn="ctr">
              <a:defRPr/>
            </a:pPr>
            <a:r>
              <a:rPr lang="ja-JP" altLang="en-US" dirty="0">
                <a:solidFill>
                  <a:srgbClr val="000000"/>
                </a:solidFill>
                <a:latin typeface="ＭＳ Ｐゴシック" charset="-128"/>
                <a:ea typeface="ＭＳ Ｐゴシック" charset="-128"/>
              </a:rPr>
              <a:t>風力</a:t>
            </a:r>
            <a:endParaRPr lang="en-US" altLang="ja-JP" dirty="0">
              <a:solidFill>
                <a:srgbClr val="000000"/>
              </a:solidFill>
              <a:latin typeface="ＭＳ Ｐゴシック" charset="-128"/>
              <a:ea typeface="ＭＳ Ｐゴシック" charset="-128"/>
            </a:endParaRPr>
          </a:p>
        </p:txBody>
      </p:sp>
      <p:sp>
        <p:nvSpPr>
          <p:cNvPr id="3" name="四角形吹き出し 2"/>
          <p:cNvSpPr/>
          <p:nvPr/>
        </p:nvSpPr>
        <p:spPr>
          <a:xfrm>
            <a:off x="2701925" y="5578475"/>
            <a:ext cx="4518025" cy="541338"/>
          </a:xfrm>
          <a:prstGeom prst="wedgeRectCallout">
            <a:avLst>
              <a:gd name="adj1" fmla="val -89321"/>
              <a:gd name="adj2" fmla="val 55709"/>
            </a:avLst>
          </a:prstGeom>
          <a:ln>
            <a:solidFill>
              <a:schemeClr val="accent5">
                <a:lumMod val="25000"/>
              </a:schemeClr>
            </a:solidFill>
          </a:ln>
        </p:spPr>
        <p:txBody>
          <a:bodyPr anchor="ctr"/>
          <a:lstStyle/>
          <a:p>
            <a:pPr>
              <a:defRPr/>
            </a:pPr>
            <a:r>
              <a:rPr lang="ja-JP" altLang="en-US" dirty="0">
                <a:latin typeface="ＭＳ Ｐゴシック" charset="-128"/>
                <a:ea typeface="ＭＳ Ｐゴシック" charset="-128"/>
              </a:rPr>
              <a:t>ローカルなオフライン第二送電網</a:t>
            </a:r>
          </a:p>
        </p:txBody>
      </p:sp>
      <p:cxnSp>
        <p:nvCxnSpPr>
          <p:cNvPr id="25" name="直線コネクタ 24"/>
          <p:cNvCxnSpPr/>
          <p:nvPr/>
        </p:nvCxnSpPr>
        <p:spPr bwMode="auto">
          <a:xfrm>
            <a:off x="544513" y="3462338"/>
            <a:ext cx="2012950" cy="1838325"/>
          </a:xfrm>
          <a:prstGeom prst="line">
            <a:avLst/>
          </a:prstGeom>
          <a:noFill/>
          <a:ln w="19050" cap="flat" cmpd="sng" algn="ctr">
            <a:solidFill>
              <a:schemeClr val="accent5">
                <a:lumMod val="25000"/>
              </a:schemeClr>
            </a:solidFill>
            <a:prstDash val="sysDash"/>
            <a:round/>
            <a:headEnd type="none" w="med" len="med"/>
            <a:tailEnd type="none"/>
          </a:ln>
          <a:effectLst/>
        </p:spPr>
      </p:cxnSp>
      <p:cxnSp>
        <p:nvCxnSpPr>
          <p:cNvPr id="32" name="直線コネクタ 31"/>
          <p:cNvCxnSpPr/>
          <p:nvPr/>
        </p:nvCxnSpPr>
        <p:spPr bwMode="auto">
          <a:xfrm>
            <a:off x="2557463" y="5311775"/>
            <a:ext cx="4257675" cy="0"/>
          </a:xfrm>
          <a:prstGeom prst="line">
            <a:avLst/>
          </a:prstGeom>
          <a:noFill/>
          <a:ln w="19050" cap="flat" cmpd="sng" algn="ctr">
            <a:solidFill>
              <a:schemeClr val="accent5">
                <a:lumMod val="25000"/>
              </a:schemeClr>
            </a:solidFill>
            <a:prstDash val="sysDash"/>
            <a:round/>
            <a:headEnd type="none" w="med" len="med"/>
            <a:tailEnd type="none"/>
          </a:ln>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コンテンツ プレースホルダー 2"/>
          <p:cNvSpPr>
            <a:spLocks noGrp="1"/>
          </p:cNvSpPr>
          <p:nvPr>
            <p:ph idx="1"/>
          </p:nvPr>
        </p:nvSpPr>
        <p:spPr>
          <a:xfrm>
            <a:off x="801688" y="404813"/>
            <a:ext cx="8153400" cy="6099175"/>
          </a:xfrm>
        </p:spPr>
        <p:txBody>
          <a:bodyPr/>
          <a:lstStyle/>
          <a:p>
            <a:r>
              <a:rPr lang="en-US" altLang="ja-JP" smtClean="0"/>
              <a:t>Ⅴ</a:t>
            </a:r>
            <a:r>
              <a:rPr lang="ja-JP" altLang="en-US" smtClean="0"/>
              <a:t>．３０年後にやること。</a:t>
            </a:r>
            <a:endParaRPr lang="en-US" altLang="ja-JP" smtClean="0"/>
          </a:p>
          <a:p>
            <a:pPr lvl="1"/>
            <a:r>
              <a:rPr lang="ja-JP" altLang="en-US" smtClean="0"/>
              <a:t>１０．直流幹線網を完成し、風力、メガソーラーからも</a:t>
            </a:r>
            <a:r>
              <a:rPr lang="ja-JP" altLang="en-US" smtClean="0">
                <a:solidFill>
                  <a:srgbClr val="FF0000"/>
                </a:solidFill>
              </a:rPr>
              <a:t>揚水を組み合わせて</a:t>
            </a:r>
            <a:r>
              <a:rPr lang="ja-JP" altLang="en-US" smtClean="0"/>
              <a:t>、安定電力網への供給を可能にする。</a:t>
            </a:r>
            <a:endParaRPr lang="en-US" altLang="ja-JP" smtClean="0"/>
          </a:p>
          <a:p>
            <a:r>
              <a:rPr lang="en-US" altLang="ja-JP" smtClean="0"/>
              <a:t>Ⅵ</a:t>
            </a:r>
            <a:r>
              <a:rPr lang="ja-JP" altLang="en-US" smtClean="0"/>
              <a:t>．２０５０年に実現できていること</a:t>
            </a:r>
            <a:endParaRPr lang="en-US" altLang="ja-JP" smtClean="0"/>
          </a:p>
          <a:p>
            <a:pPr lvl="1"/>
            <a:r>
              <a:rPr lang="ja-JP" altLang="en-US" smtClean="0"/>
              <a:t>１１．省エネが６０％進行。電力供給量も、現在の５０％（自動車用を除く）。火力発電の割合は、発電量ベースで２０％で</a:t>
            </a:r>
            <a:r>
              <a:rPr lang="en-US" altLang="ja-JP" smtClean="0"/>
              <a:t>CCS</a:t>
            </a:r>
            <a:r>
              <a:rPr lang="ja-JP" altLang="en-US" smtClean="0"/>
              <a:t>付き。家庭でのガス発電が５～１０％。再生可能エネルギーが２０～２５％（うち、水力が１０％）ぐらい。</a:t>
            </a:r>
            <a:endParaRPr lang="en-US" altLang="ja-JP" smtClean="0"/>
          </a:p>
          <a:p>
            <a:pPr lvl="1"/>
            <a:r>
              <a:rPr lang="ja-JP" altLang="en-US" smtClean="0"/>
              <a:t>１２．自動車の動力も７０％が電力で、不安定電力網が主体。残り３０％はカーボンフリー燃料（バイオだがエタノールではない）か天然ガス。</a:t>
            </a:r>
          </a:p>
        </p:txBody>
      </p:sp>
      <p:sp>
        <p:nvSpPr>
          <p:cNvPr id="50179"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4AB2DEA1-CF90-4416-8324-4D6441029332}" type="slidenum">
              <a:rPr kumimoji="0" lang="en-US" altLang="ja-JP" sz="1400" smtClean="0">
                <a:solidFill>
                  <a:srgbClr val="000000"/>
                </a:solidFill>
              </a:rPr>
              <a:pPr eaLnBrk="1" hangingPunct="1"/>
              <a:t>49</a:t>
            </a:fld>
            <a:endParaRPr kumimoji="0" lang="en-US" altLang="ja-JP" sz="140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endParaRPr lang="ja-JP" altLang="en-US" smtClean="0"/>
          </a:p>
        </p:txBody>
      </p:sp>
      <p:sp>
        <p:nvSpPr>
          <p:cNvPr id="10243" name="コンテンツ プレースホルダー 2"/>
          <p:cNvSpPr>
            <a:spLocks noGrp="1"/>
          </p:cNvSpPr>
          <p:nvPr>
            <p:ph idx="1"/>
          </p:nvPr>
        </p:nvSpPr>
        <p:spPr/>
        <p:txBody>
          <a:bodyPr/>
          <a:lstStyle/>
          <a:p>
            <a:endParaRPr lang="ja-JP" altLang="en-US" smtClean="0"/>
          </a:p>
        </p:txBody>
      </p:sp>
      <p:sp>
        <p:nvSpPr>
          <p:cNvPr id="1024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4BDFA6BA-4121-478B-911E-8EF316AA5FF0}" type="slidenum">
              <a:rPr kumimoji="0" lang="en-US" altLang="ja-JP" sz="1400" smtClean="0"/>
              <a:pPr eaLnBrk="1" hangingPunct="1"/>
              <a:t>5</a:t>
            </a:fld>
            <a:endParaRPr kumimoji="0" lang="en-US" altLang="ja-JP" sz="1400" smtClean="0"/>
          </a:p>
        </p:txBody>
      </p:sp>
      <p:pic>
        <p:nvPicPr>
          <p:cNvPr id="10245" name="Picture 2" descr="C:\Users\IY\Documents\My Dropbox\環境意識日欧比較.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00013"/>
            <a:ext cx="8686800" cy="67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p:txBody>
          <a:bodyPr/>
          <a:lstStyle/>
          <a:p>
            <a:endParaRPr lang="ja-JP" altLang="en-US" smtClean="0"/>
          </a:p>
        </p:txBody>
      </p:sp>
      <p:sp>
        <p:nvSpPr>
          <p:cNvPr id="74755" name="コンテンツ プレースホルダー 2"/>
          <p:cNvSpPr>
            <a:spLocks noGrp="1"/>
          </p:cNvSpPr>
          <p:nvPr>
            <p:ph idx="1"/>
          </p:nvPr>
        </p:nvSpPr>
        <p:spPr/>
        <p:txBody>
          <a:bodyPr/>
          <a:lstStyle/>
          <a:p>
            <a:endParaRPr lang="ja-JP" altLang="en-US" smtClean="0"/>
          </a:p>
        </p:txBody>
      </p:sp>
      <p:sp>
        <p:nvSpPr>
          <p:cNvPr id="7475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81A6CC8D-CC74-4598-A416-200D616EB299}" type="slidenum">
              <a:rPr kumimoji="0" lang="en-US" altLang="ja-JP" sz="1400" smtClean="0"/>
              <a:pPr eaLnBrk="1" hangingPunct="1"/>
              <a:t>50</a:t>
            </a:fld>
            <a:endParaRPr kumimoji="0" lang="en-US" altLang="ja-JP" sz="1400" smtClean="0"/>
          </a:p>
        </p:txBody>
      </p:sp>
      <p:pic>
        <p:nvPicPr>
          <p:cNvPr id="74757" name="Picture 2" descr="E:\Picture-D\JapanGoo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238125"/>
            <a:ext cx="6908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231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601" y="3052514"/>
            <a:ext cx="7793037" cy="1143000"/>
          </a:xfrm>
        </p:spPr>
        <p:txBody>
          <a:bodyPr/>
          <a:lstStyle/>
          <a:p>
            <a:pPr algn="ctr"/>
            <a:r>
              <a:rPr kumimoji="1" lang="ja-JP" altLang="en-US" dirty="0" smtClean="0"/>
              <a:t>気候変動への適応</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51</a:t>
            </a:fld>
            <a:endParaRPr lang="en-US" altLang="ja-JP"/>
          </a:p>
        </p:txBody>
      </p:sp>
    </p:spTree>
    <p:extLst>
      <p:ext uri="{BB962C8B-B14F-4D97-AF65-F5344CB8AC3E}">
        <p14:creationId xmlns:p14="http://schemas.microsoft.com/office/powerpoint/2010/main" val="2832511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12713" y="2960688"/>
            <a:ext cx="8816975" cy="1111250"/>
          </a:xfrm>
          <a:prstGeom prst="rect">
            <a:avLst/>
          </a:prstGeom>
          <a:solidFill>
            <a:srgbClr val="EC98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ja-JP" sz="1050">
              <a:solidFill>
                <a:srgbClr val="000000"/>
              </a:solidFill>
            </a:endParaRPr>
          </a:p>
        </p:txBody>
      </p:sp>
      <p:sp>
        <p:nvSpPr>
          <p:cNvPr id="19459" name="Rectangle 7"/>
          <p:cNvSpPr>
            <a:spLocks noChangeArrowheads="1"/>
          </p:cNvSpPr>
          <p:nvPr/>
        </p:nvSpPr>
        <p:spPr bwMode="auto">
          <a:xfrm>
            <a:off x="106363" y="1319213"/>
            <a:ext cx="8837612" cy="1609725"/>
          </a:xfrm>
          <a:prstGeom prst="rect">
            <a:avLst/>
          </a:prstGeom>
          <a:solidFill>
            <a:srgbClr val="BEDD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ja-JP" sz="1050">
              <a:solidFill>
                <a:srgbClr val="000000"/>
              </a:solidFill>
            </a:endParaRPr>
          </a:p>
        </p:txBody>
      </p:sp>
      <p:sp>
        <p:nvSpPr>
          <p:cNvPr id="19460" name="Rectangle 3"/>
          <p:cNvSpPr>
            <a:spLocks noChangeArrowheads="1"/>
          </p:cNvSpPr>
          <p:nvPr/>
        </p:nvSpPr>
        <p:spPr bwMode="auto">
          <a:xfrm>
            <a:off x="101600" y="115888"/>
            <a:ext cx="8836025" cy="1169987"/>
          </a:xfrm>
          <a:prstGeom prst="rect">
            <a:avLst/>
          </a:prstGeom>
          <a:solidFill>
            <a:srgbClr val="AFC4F3"/>
          </a:solidFill>
          <a:ln w="9525">
            <a:solidFill>
              <a:srgbClr val="AFC4F3"/>
            </a:solidFill>
            <a:miter lim="800000"/>
            <a:headEnd/>
            <a:tailEnd/>
          </a:ln>
        </p:spPr>
        <p:txBody>
          <a:bodyPr wrap="none" anchor="ctr"/>
          <a:lstStyle/>
          <a:p>
            <a:endParaRPr lang="ja-JP" altLang="ja-JP" sz="1050">
              <a:solidFill>
                <a:srgbClr val="000000"/>
              </a:solidFill>
            </a:endParaRPr>
          </a:p>
        </p:txBody>
      </p:sp>
      <p:sp>
        <p:nvSpPr>
          <p:cNvPr id="19461" name="Rectangle 5"/>
          <p:cNvSpPr>
            <a:spLocks noChangeArrowheads="1"/>
          </p:cNvSpPr>
          <p:nvPr/>
        </p:nvSpPr>
        <p:spPr bwMode="auto">
          <a:xfrm>
            <a:off x="122238" y="4149725"/>
            <a:ext cx="8837612" cy="1136650"/>
          </a:xfrm>
          <a:prstGeom prst="rect">
            <a:avLst/>
          </a:prstGeom>
          <a:solidFill>
            <a:srgbClr val="91DBD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ja-JP" sz="1050">
              <a:solidFill>
                <a:srgbClr val="000000"/>
              </a:solidFill>
            </a:endParaRPr>
          </a:p>
        </p:txBody>
      </p:sp>
      <p:sp>
        <p:nvSpPr>
          <p:cNvPr id="19462" name="Rectangle 6"/>
          <p:cNvSpPr>
            <a:spLocks noChangeArrowheads="1"/>
          </p:cNvSpPr>
          <p:nvPr/>
        </p:nvSpPr>
        <p:spPr bwMode="auto">
          <a:xfrm>
            <a:off x="117475" y="5300663"/>
            <a:ext cx="8836025" cy="906462"/>
          </a:xfrm>
          <a:prstGeom prst="rect">
            <a:avLst/>
          </a:prstGeom>
          <a:solidFill>
            <a:srgbClr val="EA7A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ja-JP" sz="1050">
              <a:solidFill>
                <a:srgbClr val="000000"/>
              </a:solidFill>
            </a:endParaRPr>
          </a:p>
        </p:txBody>
      </p:sp>
      <p:sp>
        <p:nvSpPr>
          <p:cNvPr id="19463" name="Line 9"/>
          <p:cNvSpPr>
            <a:spLocks noChangeShapeType="1"/>
          </p:cNvSpPr>
          <p:nvPr/>
        </p:nvSpPr>
        <p:spPr bwMode="auto">
          <a:xfrm>
            <a:off x="4117975" y="44450"/>
            <a:ext cx="4763" cy="6480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19464" name="Line 10"/>
          <p:cNvSpPr>
            <a:spLocks noChangeShapeType="1"/>
          </p:cNvSpPr>
          <p:nvPr/>
        </p:nvSpPr>
        <p:spPr bwMode="auto">
          <a:xfrm>
            <a:off x="5715000" y="44450"/>
            <a:ext cx="0" cy="6480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19465" name="Line 11"/>
          <p:cNvSpPr>
            <a:spLocks noChangeShapeType="1"/>
          </p:cNvSpPr>
          <p:nvPr/>
        </p:nvSpPr>
        <p:spPr bwMode="auto">
          <a:xfrm>
            <a:off x="7340600" y="115888"/>
            <a:ext cx="3175" cy="6480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6" name="Line 12"/>
          <p:cNvSpPr>
            <a:spLocks noChangeShapeType="1"/>
          </p:cNvSpPr>
          <p:nvPr/>
        </p:nvSpPr>
        <p:spPr bwMode="auto">
          <a:xfrm>
            <a:off x="2506663" y="44450"/>
            <a:ext cx="3175" cy="62642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19467" name="Text Box 31"/>
          <p:cNvSpPr txBox="1">
            <a:spLocks noChangeArrowheads="1"/>
          </p:cNvSpPr>
          <p:nvPr/>
        </p:nvSpPr>
        <p:spPr bwMode="auto">
          <a:xfrm>
            <a:off x="180975" y="188913"/>
            <a:ext cx="6175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rgbClr val="000000"/>
                </a:solidFill>
                <a:latin typeface="HGP創英角ｺﾞｼｯｸUB" pitchFamily="50" charset="-128"/>
                <a:ea typeface="HGP創英角ｺﾞｼｯｸUB" pitchFamily="50" charset="-128"/>
              </a:rPr>
              <a:t>水</a:t>
            </a:r>
          </a:p>
        </p:txBody>
      </p:sp>
      <p:sp>
        <p:nvSpPr>
          <p:cNvPr id="19468" name="Rectangle 36"/>
          <p:cNvSpPr>
            <a:spLocks noChangeArrowheads="1"/>
          </p:cNvSpPr>
          <p:nvPr/>
        </p:nvSpPr>
        <p:spPr bwMode="auto">
          <a:xfrm>
            <a:off x="195263" y="6524625"/>
            <a:ext cx="88407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p>
            <a:pPr algn="ctr"/>
            <a:r>
              <a:rPr lang="en-US" altLang="ja-JP" sz="1800" b="1" dirty="0">
                <a:solidFill>
                  <a:srgbClr val="000000"/>
                </a:solidFill>
              </a:rPr>
              <a:t>1980-1999</a:t>
            </a:r>
            <a:r>
              <a:rPr lang="ja-JP" altLang="en-US" sz="1800" b="1" dirty="0">
                <a:solidFill>
                  <a:srgbClr val="000000"/>
                </a:solidFill>
              </a:rPr>
              <a:t>年に対する世界年平均気温の変化（℃</a:t>
            </a:r>
            <a:r>
              <a:rPr lang="ja-JP" altLang="en-US" sz="1800" b="1" dirty="0" smtClean="0">
                <a:solidFill>
                  <a:srgbClr val="000000"/>
                </a:solidFill>
              </a:rPr>
              <a:t>）　</a:t>
            </a:r>
            <a:r>
              <a:rPr lang="ja-JP" altLang="en-US" sz="1400" b="1" dirty="0" smtClean="0">
                <a:solidFill>
                  <a:srgbClr val="000000"/>
                </a:solidFill>
              </a:rPr>
              <a:t>江守正多氏提供</a:t>
            </a:r>
            <a:endParaRPr lang="ja-JP" altLang="en-US" sz="1800" b="1" dirty="0">
              <a:solidFill>
                <a:srgbClr val="000000"/>
              </a:solidFill>
            </a:endParaRPr>
          </a:p>
        </p:txBody>
      </p:sp>
      <p:sp>
        <p:nvSpPr>
          <p:cNvPr id="19469" name="Text Box 46"/>
          <p:cNvSpPr txBox="1">
            <a:spLocks noChangeArrowheads="1"/>
          </p:cNvSpPr>
          <p:nvPr/>
        </p:nvSpPr>
        <p:spPr bwMode="auto">
          <a:xfrm>
            <a:off x="3956050" y="6237288"/>
            <a:ext cx="527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b="1">
                <a:solidFill>
                  <a:srgbClr val="000000"/>
                </a:solidFill>
              </a:rPr>
              <a:t>2</a:t>
            </a:r>
          </a:p>
        </p:txBody>
      </p:sp>
      <p:sp>
        <p:nvSpPr>
          <p:cNvPr id="19470" name="Text Box 47"/>
          <p:cNvSpPr txBox="1">
            <a:spLocks noChangeArrowheads="1"/>
          </p:cNvSpPr>
          <p:nvPr/>
        </p:nvSpPr>
        <p:spPr bwMode="auto">
          <a:xfrm>
            <a:off x="5553075" y="6237288"/>
            <a:ext cx="528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b="1">
                <a:solidFill>
                  <a:srgbClr val="000000"/>
                </a:solidFill>
              </a:rPr>
              <a:t>3</a:t>
            </a:r>
          </a:p>
        </p:txBody>
      </p:sp>
      <p:sp>
        <p:nvSpPr>
          <p:cNvPr id="19471" name="Text Box 48"/>
          <p:cNvSpPr txBox="1">
            <a:spLocks noChangeArrowheads="1"/>
          </p:cNvSpPr>
          <p:nvPr/>
        </p:nvSpPr>
        <p:spPr bwMode="auto">
          <a:xfrm>
            <a:off x="7173913" y="6237288"/>
            <a:ext cx="527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b="1">
                <a:solidFill>
                  <a:srgbClr val="000000"/>
                </a:solidFill>
              </a:rPr>
              <a:t>4</a:t>
            </a:r>
          </a:p>
        </p:txBody>
      </p:sp>
      <p:sp>
        <p:nvSpPr>
          <p:cNvPr id="19472" name="Text Box 49"/>
          <p:cNvSpPr txBox="1">
            <a:spLocks noChangeArrowheads="1"/>
          </p:cNvSpPr>
          <p:nvPr/>
        </p:nvSpPr>
        <p:spPr bwMode="auto">
          <a:xfrm>
            <a:off x="2336800" y="6237288"/>
            <a:ext cx="527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b="1">
                <a:solidFill>
                  <a:srgbClr val="000000"/>
                </a:solidFill>
              </a:rPr>
              <a:t>1</a:t>
            </a:r>
          </a:p>
        </p:txBody>
      </p:sp>
      <p:sp>
        <p:nvSpPr>
          <p:cNvPr id="19473" name="Text Box 50"/>
          <p:cNvSpPr txBox="1">
            <a:spLocks noChangeArrowheads="1"/>
          </p:cNvSpPr>
          <p:nvPr/>
        </p:nvSpPr>
        <p:spPr bwMode="auto">
          <a:xfrm>
            <a:off x="8629650" y="6237288"/>
            <a:ext cx="623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b="1">
                <a:solidFill>
                  <a:srgbClr val="000000"/>
                </a:solidFill>
              </a:rPr>
              <a:t>5℃</a:t>
            </a:r>
          </a:p>
        </p:txBody>
      </p:sp>
      <p:sp>
        <p:nvSpPr>
          <p:cNvPr id="19474" name="Text Box 51"/>
          <p:cNvSpPr txBox="1">
            <a:spLocks noChangeArrowheads="1"/>
          </p:cNvSpPr>
          <p:nvPr/>
        </p:nvSpPr>
        <p:spPr bwMode="auto">
          <a:xfrm>
            <a:off x="179388" y="4221163"/>
            <a:ext cx="6477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rgbClr val="000000"/>
                </a:solidFill>
                <a:latin typeface="HGP創英角ｺﾞｼｯｸUB" pitchFamily="50" charset="-128"/>
                <a:ea typeface="HGP創英角ｺﾞｼｯｸUB" pitchFamily="50" charset="-128"/>
              </a:rPr>
              <a:t>沿</a:t>
            </a:r>
          </a:p>
          <a:p>
            <a:pPr algn="ctr" eaLnBrk="1" hangingPunct="1"/>
            <a:r>
              <a:rPr lang="ja-JP" altLang="en-US" sz="1400">
                <a:solidFill>
                  <a:srgbClr val="000000"/>
                </a:solidFill>
                <a:latin typeface="HGP創英角ｺﾞｼｯｸUB" pitchFamily="50" charset="-128"/>
                <a:ea typeface="HGP創英角ｺﾞｼｯｸUB" pitchFamily="50" charset="-128"/>
              </a:rPr>
              <a:t>岸</a:t>
            </a:r>
          </a:p>
          <a:p>
            <a:pPr algn="ctr" eaLnBrk="1" hangingPunct="1"/>
            <a:r>
              <a:rPr lang="ja-JP" altLang="en-US" sz="1400">
                <a:solidFill>
                  <a:srgbClr val="000000"/>
                </a:solidFill>
                <a:latin typeface="HGP創英角ｺﾞｼｯｸUB" pitchFamily="50" charset="-128"/>
                <a:ea typeface="HGP創英角ｺﾞｼｯｸUB" pitchFamily="50" charset="-128"/>
              </a:rPr>
              <a:t>域</a:t>
            </a:r>
          </a:p>
        </p:txBody>
      </p:sp>
      <p:cxnSp>
        <p:nvCxnSpPr>
          <p:cNvPr id="91" name="直線矢印コネクタ 90"/>
          <p:cNvCxnSpPr/>
          <p:nvPr/>
        </p:nvCxnSpPr>
        <p:spPr>
          <a:xfrm flipV="1">
            <a:off x="1214414" y="357166"/>
            <a:ext cx="7715304" cy="71438"/>
          </a:xfrm>
          <a:prstGeom prst="straightConnector1">
            <a:avLst/>
          </a:prstGeom>
          <a:ln w="342900">
            <a:gradFill flip="none" rotWithShape="1">
              <a:gsLst>
                <a:gs pos="4000">
                  <a:schemeClr val="accent2"/>
                </a:gs>
                <a:gs pos="39000">
                  <a:schemeClr val="bg1"/>
                </a:gs>
                <a:gs pos="29000">
                  <a:schemeClr val="bg1"/>
                </a:gs>
              </a:gsLst>
              <a:lin ang="10800000" scaled="1"/>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476" name="Text Box 34"/>
          <p:cNvSpPr txBox="1">
            <a:spLocks noChangeArrowheads="1"/>
          </p:cNvSpPr>
          <p:nvPr/>
        </p:nvSpPr>
        <p:spPr bwMode="auto">
          <a:xfrm>
            <a:off x="1258888" y="115888"/>
            <a:ext cx="5267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湿潤熱帯地域と高緯度地域での水利用可能性の</a:t>
            </a:r>
            <a:r>
              <a:rPr lang="ja-JP" altLang="en-US" sz="1600">
                <a:solidFill>
                  <a:srgbClr val="FF00FF"/>
                </a:solidFill>
                <a:latin typeface="HGP創英角ｺﾞｼｯｸUB" pitchFamily="50" charset="-128"/>
                <a:ea typeface="HGP創英角ｺﾞｼｯｸUB" pitchFamily="50" charset="-128"/>
              </a:rPr>
              <a:t>増加</a:t>
            </a:r>
          </a:p>
        </p:txBody>
      </p:sp>
      <p:sp>
        <p:nvSpPr>
          <p:cNvPr id="19477" name="Text Box 35"/>
          <p:cNvSpPr txBox="1">
            <a:spLocks noChangeArrowheads="1"/>
          </p:cNvSpPr>
          <p:nvPr/>
        </p:nvSpPr>
        <p:spPr bwMode="auto">
          <a:xfrm>
            <a:off x="1258888" y="376238"/>
            <a:ext cx="7489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中緯度地域と半乾燥低緯度地域での水利用可能性の減少及び干ばつの増加</a:t>
            </a:r>
          </a:p>
        </p:txBody>
      </p:sp>
      <p:sp>
        <p:nvSpPr>
          <p:cNvPr id="19478" name="Text Box 69"/>
          <p:cNvSpPr txBox="1">
            <a:spLocks noChangeArrowheads="1"/>
          </p:cNvSpPr>
          <p:nvPr/>
        </p:nvSpPr>
        <p:spPr bwMode="auto">
          <a:xfrm>
            <a:off x="3071813" y="909638"/>
            <a:ext cx="1146175" cy="29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000000"/>
                </a:solidFill>
                <a:latin typeface="HGP創英角ｺﾞｼｯｸUB" pitchFamily="50" charset="-128"/>
                <a:ea typeface="HGP創英角ｺﾞｼｯｸUB" pitchFamily="50" charset="-128"/>
              </a:rPr>
              <a:t>10-20</a:t>
            </a:r>
            <a:r>
              <a:rPr lang="ja-JP" altLang="en-US" sz="1100">
                <a:solidFill>
                  <a:srgbClr val="000000"/>
                </a:solidFill>
                <a:latin typeface="HGP創英角ｺﾞｼｯｸUB" pitchFamily="50" charset="-128"/>
                <a:ea typeface="HGP創英角ｺﾞｼｯｸUB" pitchFamily="50" charset="-128"/>
              </a:rPr>
              <a:t>億人</a:t>
            </a:r>
          </a:p>
        </p:txBody>
      </p:sp>
      <p:sp>
        <p:nvSpPr>
          <p:cNvPr id="19479" name="Text Box 70"/>
          <p:cNvSpPr txBox="1">
            <a:spLocks noChangeArrowheads="1"/>
          </p:cNvSpPr>
          <p:nvPr/>
        </p:nvSpPr>
        <p:spPr bwMode="auto">
          <a:xfrm>
            <a:off x="4714875" y="898525"/>
            <a:ext cx="2857500" cy="29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600">
                <a:solidFill>
                  <a:srgbClr val="000000"/>
                </a:solidFill>
                <a:latin typeface="HGP創英角ｺﾞｼｯｸUB" pitchFamily="50" charset="-128"/>
                <a:ea typeface="HGP創英角ｺﾞｼｯｸUB" pitchFamily="50" charset="-128"/>
              </a:rPr>
              <a:t>11</a:t>
            </a:r>
            <a:r>
              <a:rPr lang="ja-JP" altLang="en-US" sz="1600">
                <a:solidFill>
                  <a:srgbClr val="000000"/>
                </a:solidFill>
                <a:latin typeface="HGP創英角ｺﾞｼｯｸUB" pitchFamily="50" charset="-128"/>
                <a:ea typeface="HGP創英角ｺﾞｼｯｸUB" pitchFamily="50" charset="-128"/>
              </a:rPr>
              <a:t>億～</a:t>
            </a:r>
            <a:r>
              <a:rPr lang="en-US" altLang="ja-JP" sz="1600">
                <a:solidFill>
                  <a:srgbClr val="000000"/>
                </a:solidFill>
                <a:latin typeface="HGP創英角ｺﾞｼｯｸUB" pitchFamily="50" charset="-128"/>
                <a:ea typeface="HGP創英角ｺﾞｼｯｸUB" pitchFamily="50" charset="-128"/>
              </a:rPr>
              <a:t>32</a:t>
            </a:r>
            <a:r>
              <a:rPr lang="ja-JP" altLang="en-US" sz="1600">
                <a:solidFill>
                  <a:srgbClr val="000000"/>
                </a:solidFill>
                <a:latin typeface="HGP創英角ｺﾞｼｯｸUB" pitchFamily="50" charset="-128"/>
                <a:ea typeface="HGP創英角ｺﾞｼｯｸUB" pitchFamily="50" charset="-128"/>
              </a:rPr>
              <a:t>億人</a:t>
            </a:r>
          </a:p>
        </p:txBody>
      </p:sp>
      <p:sp>
        <p:nvSpPr>
          <p:cNvPr id="19480" name="Text Box 33"/>
          <p:cNvSpPr txBox="1">
            <a:spLocks noChangeArrowheads="1"/>
          </p:cNvSpPr>
          <p:nvPr/>
        </p:nvSpPr>
        <p:spPr bwMode="auto">
          <a:xfrm>
            <a:off x="1357313" y="909638"/>
            <a:ext cx="1054100" cy="309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solidFill>
                  <a:srgbClr val="000000"/>
                </a:solidFill>
                <a:latin typeface="HGP創英角ｺﾞｼｯｸUB" pitchFamily="50" charset="-128"/>
                <a:ea typeface="HGP創英角ｺﾞｼｯｸUB" pitchFamily="50" charset="-128"/>
              </a:rPr>
              <a:t>4-17</a:t>
            </a:r>
            <a:r>
              <a:rPr lang="ja-JP" altLang="en-US" sz="1600">
                <a:solidFill>
                  <a:srgbClr val="000000"/>
                </a:solidFill>
                <a:latin typeface="HGP創英角ｺﾞｼｯｸUB" pitchFamily="50" charset="-128"/>
                <a:ea typeface="HGP創英角ｺﾞｼｯｸUB" pitchFamily="50" charset="-128"/>
              </a:rPr>
              <a:t>億人</a:t>
            </a:r>
          </a:p>
        </p:txBody>
      </p:sp>
      <p:cxnSp>
        <p:nvCxnSpPr>
          <p:cNvPr id="114" name="直線矢印コネクタ 113"/>
          <p:cNvCxnSpPr/>
          <p:nvPr/>
        </p:nvCxnSpPr>
        <p:spPr>
          <a:xfrm>
            <a:off x="2411218" y="1047731"/>
            <a:ext cx="687507" cy="1588"/>
          </a:xfrm>
          <a:prstGeom prst="straightConnector1">
            <a:avLst/>
          </a:prstGeom>
          <a:ln w="139700">
            <a:gradFill flip="none" rotWithShape="1">
              <a:gsLst>
                <a:gs pos="53000">
                  <a:schemeClr val="accent6"/>
                </a:gs>
                <a:gs pos="83000">
                  <a:srgbClr val="85C2FF"/>
                </a:gs>
                <a:gs pos="100000">
                  <a:srgbClr val="C4D6EB"/>
                </a:gs>
                <a:gs pos="100000">
                  <a:srgbClr val="FFEBFA"/>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4214810" y="1046143"/>
            <a:ext cx="500066" cy="1588"/>
          </a:xfrm>
          <a:prstGeom prst="straightConnector1">
            <a:avLst/>
          </a:prstGeom>
          <a:ln w="139700">
            <a:gradFill flip="none" rotWithShape="1">
              <a:gsLst>
                <a:gs pos="64000">
                  <a:schemeClr val="accent6"/>
                </a:gs>
                <a:gs pos="0">
                  <a:srgbClr val="85C2FF"/>
                </a:gs>
                <a:gs pos="0">
                  <a:srgbClr val="C4D6EB"/>
                </a:gs>
                <a:gs pos="100000">
                  <a:srgbClr val="FFEBFA"/>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7643834" y="1047731"/>
            <a:ext cx="1320779" cy="3988"/>
          </a:xfrm>
          <a:prstGeom prst="straightConnector1">
            <a:avLst/>
          </a:prstGeom>
          <a:ln w="139700">
            <a:gradFill flip="none" rotWithShape="1">
              <a:gsLst>
                <a:gs pos="12000">
                  <a:schemeClr val="accent2"/>
                </a:gs>
                <a:gs pos="100000">
                  <a:schemeClr val="bg1"/>
                </a:gs>
                <a:gs pos="88000">
                  <a:schemeClr val="bg1"/>
                </a:gs>
                <a:gs pos="100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484" name="Text Box 71"/>
          <p:cNvSpPr txBox="1">
            <a:spLocks noChangeArrowheads="1"/>
          </p:cNvSpPr>
          <p:nvPr/>
        </p:nvSpPr>
        <p:spPr bwMode="auto">
          <a:xfrm>
            <a:off x="7573963" y="700088"/>
            <a:ext cx="1390650"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80000"/>
              </a:lnSpc>
            </a:pPr>
            <a:r>
              <a:rPr lang="ja-JP" altLang="en-US" sz="1100">
                <a:solidFill>
                  <a:srgbClr val="000000"/>
                </a:solidFill>
                <a:latin typeface="HGP創英角ｺﾞｼｯｸUB" pitchFamily="50" charset="-128"/>
                <a:ea typeface="HGP創英角ｺﾞｼｯｸUB" pitchFamily="50" charset="-128"/>
              </a:rPr>
              <a:t>水ストレス増加に直面する追加的人口</a:t>
            </a:r>
          </a:p>
        </p:txBody>
      </p:sp>
      <p:cxnSp>
        <p:nvCxnSpPr>
          <p:cNvPr id="145" name="直線矢印コネクタ 144"/>
          <p:cNvCxnSpPr/>
          <p:nvPr/>
        </p:nvCxnSpPr>
        <p:spPr>
          <a:xfrm>
            <a:off x="1000100" y="1617648"/>
            <a:ext cx="1500198" cy="1588"/>
          </a:xfrm>
          <a:prstGeom prst="straightConnector1">
            <a:avLst/>
          </a:prstGeom>
          <a:ln w="288925">
            <a:gradFill flip="none" rotWithShape="1">
              <a:gsLst>
                <a:gs pos="43000">
                  <a:srgbClr val="00B050"/>
                </a:gs>
                <a:gs pos="83000">
                  <a:schemeClr val="bg1"/>
                </a:gs>
                <a:gs pos="100000">
                  <a:schemeClr val="bg1"/>
                </a:gs>
                <a:gs pos="100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486" name="Text Box 68"/>
          <p:cNvSpPr txBox="1">
            <a:spLocks noChangeArrowheads="1"/>
          </p:cNvSpPr>
          <p:nvPr/>
        </p:nvSpPr>
        <p:spPr bwMode="auto">
          <a:xfrm>
            <a:off x="1068388" y="1358900"/>
            <a:ext cx="141605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両生類の絶滅の増加</a:t>
            </a:r>
          </a:p>
        </p:txBody>
      </p:sp>
      <p:cxnSp>
        <p:nvCxnSpPr>
          <p:cNvPr id="150" name="直線矢印コネクタ 149"/>
          <p:cNvCxnSpPr/>
          <p:nvPr/>
        </p:nvCxnSpPr>
        <p:spPr>
          <a:xfrm rot="10800000" flipH="1" flipV="1">
            <a:off x="3428992" y="1603374"/>
            <a:ext cx="5530880" cy="52373"/>
          </a:xfrm>
          <a:prstGeom prst="straightConnector1">
            <a:avLst/>
          </a:prstGeom>
          <a:ln w="266700">
            <a:gradFill flip="none" rotWithShape="1">
              <a:gsLst>
                <a:gs pos="10000">
                  <a:srgbClr val="00B050"/>
                </a:gs>
                <a:gs pos="25000">
                  <a:schemeClr val="bg1"/>
                </a:gs>
                <a:gs pos="100000">
                  <a:schemeClr val="bg1"/>
                </a:gs>
                <a:gs pos="100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488" name="Text Box 21"/>
          <p:cNvSpPr txBox="1">
            <a:spLocks noChangeArrowheads="1"/>
          </p:cNvSpPr>
          <p:nvPr/>
        </p:nvSpPr>
        <p:spPr bwMode="auto">
          <a:xfrm>
            <a:off x="3429000" y="1358900"/>
            <a:ext cx="199707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約</a:t>
            </a:r>
            <a:r>
              <a:rPr lang="en-US" altLang="ja-JP" sz="1600">
                <a:solidFill>
                  <a:srgbClr val="000000"/>
                </a:solidFill>
                <a:latin typeface="HGP創英角ｺﾞｼｯｸUB" pitchFamily="50" charset="-128"/>
                <a:ea typeface="HGP創英角ｺﾞｼｯｸUB" pitchFamily="50" charset="-128"/>
              </a:rPr>
              <a:t>20</a:t>
            </a:r>
            <a:r>
              <a:rPr lang="ja-JP" altLang="en-US" sz="1600">
                <a:solidFill>
                  <a:srgbClr val="000000"/>
                </a:solidFill>
                <a:latin typeface="HGP創英角ｺﾞｼｯｸUB" pitchFamily="50" charset="-128"/>
                <a:ea typeface="HGP創英角ｺﾞｼｯｸUB" pitchFamily="50" charset="-128"/>
              </a:rPr>
              <a:t>～</a:t>
            </a:r>
            <a:r>
              <a:rPr lang="en-US" altLang="ja-JP" sz="1600">
                <a:solidFill>
                  <a:srgbClr val="000000"/>
                </a:solidFill>
                <a:latin typeface="HGP創英角ｺﾞｼｯｸUB" pitchFamily="50" charset="-128"/>
                <a:ea typeface="HGP創英角ｺﾞｼｯｸUB" pitchFamily="50" charset="-128"/>
              </a:rPr>
              <a:t>30%</a:t>
            </a:r>
            <a:r>
              <a:rPr lang="ja-JP" altLang="en-US" sz="1600">
                <a:solidFill>
                  <a:srgbClr val="000000"/>
                </a:solidFill>
                <a:latin typeface="HGP創英角ｺﾞｼｯｸUB" pitchFamily="50" charset="-128"/>
                <a:ea typeface="HGP創英角ｺﾞｼｯｸUB" pitchFamily="50" charset="-128"/>
              </a:rPr>
              <a:t>の種で絶滅リスクの増加</a:t>
            </a:r>
          </a:p>
        </p:txBody>
      </p:sp>
      <p:sp>
        <p:nvSpPr>
          <p:cNvPr id="19489" name="Text Box 13"/>
          <p:cNvSpPr txBox="1">
            <a:spLocks noChangeArrowheads="1"/>
          </p:cNvSpPr>
          <p:nvPr/>
        </p:nvSpPr>
        <p:spPr bwMode="auto">
          <a:xfrm>
            <a:off x="179388" y="1341438"/>
            <a:ext cx="647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rgbClr val="000000"/>
                </a:solidFill>
                <a:latin typeface="HGP創英角ｺﾞｼｯｸUB" pitchFamily="50" charset="-128"/>
                <a:ea typeface="HGP創英角ｺﾞｼｯｸUB" pitchFamily="50" charset="-128"/>
              </a:rPr>
              <a:t>生</a:t>
            </a:r>
          </a:p>
          <a:p>
            <a:pPr algn="ctr" eaLnBrk="1" hangingPunct="1"/>
            <a:r>
              <a:rPr lang="ja-JP" altLang="en-US" sz="1400">
                <a:solidFill>
                  <a:srgbClr val="000000"/>
                </a:solidFill>
                <a:latin typeface="HGP創英角ｺﾞｼｯｸUB" pitchFamily="50" charset="-128"/>
                <a:ea typeface="HGP創英角ｺﾞｼｯｸUB" pitchFamily="50" charset="-128"/>
              </a:rPr>
              <a:t>態</a:t>
            </a:r>
          </a:p>
          <a:p>
            <a:pPr algn="ctr" eaLnBrk="1" hangingPunct="1"/>
            <a:r>
              <a:rPr lang="ja-JP" altLang="en-US" sz="1400">
                <a:solidFill>
                  <a:srgbClr val="000000"/>
                </a:solidFill>
                <a:latin typeface="HGP創英角ｺﾞｼｯｸUB" pitchFamily="50" charset="-128"/>
                <a:ea typeface="HGP創英角ｺﾞｼｯｸUB" pitchFamily="50" charset="-128"/>
              </a:rPr>
              <a:t>系</a:t>
            </a:r>
          </a:p>
        </p:txBody>
      </p:sp>
      <p:cxnSp>
        <p:nvCxnSpPr>
          <p:cNvPr id="153" name="直線矢印コネクタ 152"/>
          <p:cNvCxnSpPr/>
          <p:nvPr/>
        </p:nvCxnSpPr>
        <p:spPr>
          <a:xfrm>
            <a:off x="1000100" y="2114539"/>
            <a:ext cx="7943436" cy="7260"/>
          </a:xfrm>
          <a:prstGeom prst="straightConnector1">
            <a:avLst/>
          </a:prstGeom>
          <a:ln w="266700">
            <a:gradFill flip="none" rotWithShape="1">
              <a:gsLst>
                <a:gs pos="0">
                  <a:srgbClr val="00B050"/>
                </a:gs>
                <a:gs pos="34000">
                  <a:schemeClr val="bg1"/>
                </a:gs>
                <a:gs pos="100000">
                  <a:schemeClr val="bg1"/>
                </a:gs>
                <a:gs pos="100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491" name="Text Box 23"/>
          <p:cNvSpPr txBox="1">
            <a:spLocks noChangeArrowheads="1"/>
          </p:cNvSpPr>
          <p:nvPr/>
        </p:nvSpPr>
        <p:spPr bwMode="auto">
          <a:xfrm>
            <a:off x="1049338" y="1873250"/>
            <a:ext cx="161448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サンゴ白化</a:t>
            </a:r>
          </a:p>
          <a:p>
            <a:pPr algn="ct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の増加</a:t>
            </a:r>
          </a:p>
        </p:txBody>
      </p:sp>
      <p:sp>
        <p:nvSpPr>
          <p:cNvPr id="19492" name="Text Box 24"/>
          <p:cNvSpPr txBox="1">
            <a:spLocks noChangeArrowheads="1"/>
          </p:cNvSpPr>
          <p:nvPr/>
        </p:nvSpPr>
        <p:spPr bwMode="auto">
          <a:xfrm>
            <a:off x="2571750" y="1873250"/>
            <a:ext cx="16779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ほとんどのサンゴ</a:t>
            </a:r>
          </a:p>
          <a:p>
            <a:pPr algn="ct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が白化</a:t>
            </a:r>
          </a:p>
        </p:txBody>
      </p:sp>
      <p:sp>
        <p:nvSpPr>
          <p:cNvPr id="19493" name="Text Box 25"/>
          <p:cNvSpPr txBox="1">
            <a:spLocks noChangeArrowheads="1"/>
          </p:cNvSpPr>
          <p:nvPr/>
        </p:nvSpPr>
        <p:spPr bwMode="auto">
          <a:xfrm>
            <a:off x="4786313" y="1973263"/>
            <a:ext cx="25939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広範囲に及ぶサンゴの死滅</a:t>
            </a:r>
          </a:p>
        </p:txBody>
      </p:sp>
      <p:sp>
        <p:nvSpPr>
          <p:cNvPr id="19494" name="Text Box 22"/>
          <p:cNvSpPr txBox="1">
            <a:spLocks noChangeArrowheads="1"/>
          </p:cNvSpPr>
          <p:nvPr/>
        </p:nvSpPr>
        <p:spPr bwMode="auto">
          <a:xfrm>
            <a:off x="6929438" y="1384300"/>
            <a:ext cx="185578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地球規模での重大な</a:t>
            </a:r>
            <a:r>
              <a:rPr lang="en-US" altLang="ja-JP" sz="1600">
                <a:solidFill>
                  <a:srgbClr val="000000"/>
                </a:solidFill>
                <a:latin typeface="HGP創英角ｺﾞｼｯｸUB" pitchFamily="50" charset="-128"/>
                <a:ea typeface="HGP創英角ｺﾞｼｯｸUB" pitchFamily="50" charset="-128"/>
              </a:rPr>
              <a:t>(40%</a:t>
            </a:r>
            <a:r>
              <a:rPr lang="ja-JP" altLang="en-US" sz="1600">
                <a:solidFill>
                  <a:srgbClr val="000000"/>
                </a:solidFill>
                <a:latin typeface="HGP創英角ｺﾞｼｯｸUB" pitchFamily="50" charset="-128"/>
                <a:ea typeface="HGP創英角ｺﾞｼｯｸUB" pitchFamily="50" charset="-128"/>
              </a:rPr>
              <a:t>以上</a:t>
            </a:r>
            <a:r>
              <a:rPr lang="en-US" altLang="ja-JP" sz="1600">
                <a:solidFill>
                  <a:srgbClr val="000000"/>
                </a:solidFill>
                <a:latin typeface="HGP創英角ｺﾞｼｯｸUB" pitchFamily="50" charset="-128"/>
                <a:ea typeface="HGP創英角ｺﾞｼｯｸUB" pitchFamily="50" charset="-128"/>
              </a:rPr>
              <a:t>)</a:t>
            </a:r>
            <a:r>
              <a:rPr lang="ja-JP" altLang="en-US" sz="1600">
                <a:solidFill>
                  <a:srgbClr val="000000"/>
                </a:solidFill>
                <a:latin typeface="HGP創英角ｺﾞｼｯｸUB" pitchFamily="50" charset="-128"/>
                <a:ea typeface="HGP創英角ｺﾞｼｯｸUB" pitchFamily="50" charset="-128"/>
              </a:rPr>
              <a:t>絶滅</a:t>
            </a:r>
          </a:p>
        </p:txBody>
      </p:sp>
      <p:cxnSp>
        <p:nvCxnSpPr>
          <p:cNvPr id="156" name="直線矢印コネクタ 155"/>
          <p:cNvCxnSpPr/>
          <p:nvPr/>
        </p:nvCxnSpPr>
        <p:spPr>
          <a:xfrm>
            <a:off x="4143372" y="2614605"/>
            <a:ext cx="4786314" cy="1588"/>
          </a:xfrm>
          <a:prstGeom prst="straightConnector1">
            <a:avLst/>
          </a:prstGeom>
          <a:ln w="266700">
            <a:gradFill flip="none" rotWithShape="1">
              <a:gsLst>
                <a:gs pos="0">
                  <a:srgbClr val="00B050"/>
                </a:gs>
                <a:gs pos="64000">
                  <a:schemeClr val="bg1"/>
                </a:gs>
                <a:gs pos="100000">
                  <a:schemeClr val="bg1"/>
                </a:gs>
                <a:gs pos="100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496" name="Text Box 30"/>
          <p:cNvSpPr txBox="1">
            <a:spLocks noChangeArrowheads="1"/>
          </p:cNvSpPr>
          <p:nvPr/>
        </p:nvSpPr>
        <p:spPr bwMode="auto">
          <a:xfrm>
            <a:off x="4071938" y="2373313"/>
            <a:ext cx="481647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050">
                <a:solidFill>
                  <a:srgbClr val="000000"/>
                </a:solidFill>
                <a:latin typeface="HGP創英角ｺﾞｼｯｸUB" pitchFamily="50" charset="-128"/>
                <a:ea typeface="HGP創英角ｺﾞｼｯｸUB" pitchFamily="50" charset="-128"/>
              </a:rPr>
              <a:t>生態系が影響を受け，陸域生物圏の正味炭素放出源化が進行</a:t>
            </a:r>
          </a:p>
        </p:txBody>
      </p:sp>
      <p:sp>
        <p:nvSpPr>
          <p:cNvPr id="19497" name="Text Box 27"/>
          <p:cNvSpPr txBox="1">
            <a:spLocks noChangeArrowheads="1"/>
          </p:cNvSpPr>
          <p:nvPr/>
        </p:nvSpPr>
        <p:spPr bwMode="auto">
          <a:xfrm>
            <a:off x="4256088" y="2584450"/>
            <a:ext cx="53022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50">
                <a:solidFill>
                  <a:srgbClr val="000000"/>
                </a:solidFill>
                <a:latin typeface="HGP創英角ｺﾞｼｯｸUB" pitchFamily="50" charset="-128"/>
                <a:ea typeface="HGP創英角ｺﾞｼｯｸUB" pitchFamily="50" charset="-128"/>
              </a:rPr>
              <a:t>～</a:t>
            </a:r>
            <a:r>
              <a:rPr lang="en-US" altLang="ja-JP" sz="1050">
                <a:solidFill>
                  <a:srgbClr val="000000"/>
                </a:solidFill>
                <a:latin typeface="HGP創英角ｺﾞｼｯｸUB" pitchFamily="50" charset="-128"/>
                <a:ea typeface="HGP創英角ｺﾞｼｯｸUB" pitchFamily="50" charset="-128"/>
              </a:rPr>
              <a:t>15%</a:t>
            </a:r>
          </a:p>
        </p:txBody>
      </p:sp>
      <p:sp>
        <p:nvSpPr>
          <p:cNvPr id="19498" name="Text Box 28"/>
          <p:cNvSpPr txBox="1">
            <a:spLocks noChangeArrowheads="1"/>
          </p:cNvSpPr>
          <p:nvPr/>
        </p:nvSpPr>
        <p:spPr bwMode="auto">
          <a:xfrm>
            <a:off x="6762750" y="2584450"/>
            <a:ext cx="88106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050">
                <a:solidFill>
                  <a:srgbClr val="000000"/>
                </a:solidFill>
                <a:latin typeface="HGP創英角ｺﾞｼｯｸUB" pitchFamily="50" charset="-128"/>
                <a:ea typeface="HGP創英角ｺﾞｼｯｸUB" pitchFamily="50" charset="-128"/>
              </a:rPr>
              <a:t>～</a:t>
            </a:r>
            <a:r>
              <a:rPr lang="en-US" altLang="ja-JP" sz="1050">
                <a:solidFill>
                  <a:srgbClr val="000000"/>
                </a:solidFill>
                <a:latin typeface="HGP創英角ｺﾞｼｯｸUB" pitchFamily="50" charset="-128"/>
                <a:ea typeface="HGP創英角ｺﾞｼｯｸUB" pitchFamily="50" charset="-128"/>
              </a:rPr>
              <a:t>40%</a:t>
            </a:r>
          </a:p>
        </p:txBody>
      </p:sp>
      <p:cxnSp>
        <p:nvCxnSpPr>
          <p:cNvPr id="163" name="直線矢印コネクタ 162"/>
          <p:cNvCxnSpPr/>
          <p:nvPr/>
        </p:nvCxnSpPr>
        <p:spPr>
          <a:xfrm>
            <a:off x="1000100" y="2606668"/>
            <a:ext cx="3071834" cy="1588"/>
          </a:xfrm>
          <a:prstGeom prst="straightConnector1">
            <a:avLst/>
          </a:prstGeom>
          <a:ln w="266700">
            <a:gradFill flip="none" rotWithShape="1">
              <a:gsLst>
                <a:gs pos="3000">
                  <a:srgbClr val="00B050"/>
                </a:gs>
                <a:gs pos="62000">
                  <a:schemeClr val="bg1"/>
                </a:gs>
                <a:gs pos="100000">
                  <a:schemeClr val="bg1"/>
                </a:gs>
                <a:gs pos="100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500" name="Text Box 26"/>
          <p:cNvSpPr txBox="1">
            <a:spLocks noChangeArrowheads="1"/>
          </p:cNvSpPr>
          <p:nvPr/>
        </p:nvSpPr>
        <p:spPr bwMode="auto">
          <a:xfrm>
            <a:off x="1057275" y="2371725"/>
            <a:ext cx="296862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種の分布範囲の変化と</a:t>
            </a:r>
          </a:p>
          <a:p>
            <a:pP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森林火災リスクの増加</a:t>
            </a:r>
          </a:p>
        </p:txBody>
      </p:sp>
      <p:cxnSp>
        <p:nvCxnSpPr>
          <p:cNvPr id="200" name="直線矢印コネクタ 199"/>
          <p:cNvCxnSpPr/>
          <p:nvPr/>
        </p:nvCxnSpPr>
        <p:spPr>
          <a:xfrm>
            <a:off x="7072330" y="4714884"/>
            <a:ext cx="1857388" cy="13661"/>
          </a:xfrm>
          <a:prstGeom prst="straightConnector1">
            <a:avLst/>
          </a:prstGeom>
          <a:ln w="177800">
            <a:gradFill flip="none" rotWithShape="1">
              <a:gsLst>
                <a:gs pos="21000">
                  <a:schemeClr val="accent1">
                    <a:lumMod val="50000"/>
                  </a:schemeClr>
                </a:gs>
                <a:gs pos="100000">
                  <a:srgbClr val="F0EBD5"/>
                </a:gs>
                <a:gs pos="100000">
                  <a:srgbClr val="F0EBD5"/>
                </a:gs>
                <a:gs pos="98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a:off x="4286248" y="5083186"/>
            <a:ext cx="500066" cy="1588"/>
          </a:xfrm>
          <a:prstGeom prst="straightConnector1">
            <a:avLst/>
          </a:prstGeom>
          <a:ln w="177800">
            <a:gradFill flip="none" rotWithShape="1">
              <a:gsLst>
                <a:gs pos="59000">
                  <a:schemeClr val="accent1">
                    <a:lumMod val="50000"/>
                  </a:schemeClr>
                </a:gs>
                <a:gs pos="100000">
                  <a:srgbClr val="F0EBD5"/>
                </a:gs>
                <a:gs pos="100000">
                  <a:srgbClr val="F0EBD5"/>
                </a:gs>
                <a:gs pos="99000">
                  <a:srgbClr val="D1C39F"/>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7643834" y="5084774"/>
            <a:ext cx="1285884" cy="1588"/>
          </a:xfrm>
          <a:prstGeom prst="straightConnector1">
            <a:avLst/>
          </a:prstGeom>
          <a:ln w="177800">
            <a:gradFill flip="none" rotWithShape="1">
              <a:gsLst>
                <a:gs pos="59000">
                  <a:schemeClr val="accent1">
                    <a:lumMod val="50000"/>
                  </a:schemeClr>
                </a:gs>
                <a:gs pos="100000">
                  <a:srgbClr val="F0EBD5"/>
                </a:gs>
                <a:gs pos="100000">
                  <a:srgbClr val="F0EBD5"/>
                </a:gs>
                <a:gs pos="99000">
                  <a:srgbClr val="D1C39F"/>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a:off x="1071538" y="4316415"/>
            <a:ext cx="7858180" cy="1588"/>
          </a:xfrm>
          <a:prstGeom prst="straightConnector1">
            <a:avLst/>
          </a:prstGeom>
          <a:ln w="244475">
            <a:gradFill flip="none" rotWithShape="1">
              <a:gsLst>
                <a:gs pos="0">
                  <a:schemeClr val="accent1">
                    <a:lumMod val="50000"/>
                  </a:schemeClr>
                </a:gs>
                <a:gs pos="55000">
                  <a:srgbClr val="F0EBD5"/>
                </a:gs>
                <a:gs pos="100000">
                  <a:srgbClr val="F0EBD5"/>
                </a:gs>
                <a:gs pos="100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505" name="Text Box 57"/>
          <p:cNvSpPr txBox="1">
            <a:spLocks noChangeArrowheads="1"/>
          </p:cNvSpPr>
          <p:nvPr/>
        </p:nvSpPr>
        <p:spPr bwMode="auto">
          <a:xfrm>
            <a:off x="1071563" y="4143375"/>
            <a:ext cx="3429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a:solidFill>
                  <a:srgbClr val="000000"/>
                </a:solidFill>
                <a:latin typeface="HGP創英角ｺﾞｼｯｸUB" pitchFamily="50" charset="-128"/>
                <a:ea typeface="HGP創英角ｺﾞｼｯｸUB" pitchFamily="50" charset="-128"/>
              </a:rPr>
              <a:t>洪水と暴風雨による損害の増加</a:t>
            </a:r>
          </a:p>
        </p:txBody>
      </p:sp>
      <p:sp>
        <p:nvSpPr>
          <p:cNvPr id="19506" name="Text Box 74"/>
          <p:cNvSpPr txBox="1">
            <a:spLocks noChangeArrowheads="1"/>
          </p:cNvSpPr>
          <p:nvPr/>
        </p:nvSpPr>
        <p:spPr bwMode="auto">
          <a:xfrm>
            <a:off x="4786313" y="4976813"/>
            <a:ext cx="285750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600">
                <a:solidFill>
                  <a:srgbClr val="000000"/>
                </a:solidFill>
                <a:latin typeface="HGP創英角ｺﾞｼｯｸUB" pitchFamily="50" charset="-128"/>
                <a:ea typeface="HGP創英角ｺﾞｼｯｸUB" pitchFamily="50" charset="-128"/>
              </a:rPr>
              <a:t>200</a:t>
            </a:r>
            <a:r>
              <a:rPr lang="ja-JP" altLang="en-US" sz="1600">
                <a:solidFill>
                  <a:srgbClr val="000000"/>
                </a:solidFill>
                <a:latin typeface="HGP創英角ｺﾞｼｯｸUB" pitchFamily="50" charset="-128"/>
                <a:ea typeface="HGP創英角ｺﾞｼｯｸUB" pitchFamily="50" charset="-128"/>
              </a:rPr>
              <a:t>万～</a:t>
            </a:r>
            <a:r>
              <a:rPr lang="en-US" altLang="ja-JP" sz="1600">
                <a:solidFill>
                  <a:srgbClr val="000000"/>
                </a:solidFill>
                <a:latin typeface="HGP創英角ｺﾞｼｯｸUB" pitchFamily="50" charset="-128"/>
                <a:ea typeface="HGP創英角ｺﾞｼｯｸUB" pitchFamily="50" charset="-128"/>
              </a:rPr>
              <a:t>1500</a:t>
            </a:r>
            <a:r>
              <a:rPr lang="ja-JP" altLang="en-US" sz="1600">
                <a:solidFill>
                  <a:srgbClr val="000000"/>
                </a:solidFill>
                <a:latin typeface="HGP創英角ｺﾞｼｯｸUB" pitchFamily="50" charset="-128"/>
                <a:ea typeface="HGP創英角ｺﾞｼｯｸUB" pitchFamily="50" charset="-128"/>
              </a:rPr>
              <a:t>万人</a:t>
            </a:r>
          </a:p>
        </p:txBody>
      </p:sp>
      <p:sp>
        <p:nvSpPr>
          <p:cNvPr id="19507" name="Text Box 56"/>
          <p:cNvSpPr txBox="1">
            <a:spLocks noChangeArrowheads="1"/>
          </p:cNvSpPr>
          <p:nvPr/>
        </p:nvSpPr>
        <p:spPr bwMode="auto">
          <a:xfrm>
            <a:off x="3071813" y="4976813"/>
            <a:ext cx="1214437"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600">
                <a:solidFill>
                  <a:srgbClr val="000000"/>
                </a:solidFill>
                <a:latin typeface="HGP創英角ｺﾞｼｯｸUB" pitchFamily="50" charset="-128"/>
                <a:ea typeface="HGP創英角ｺﾞｼｯｸUB" pitchFamily="50" charset="-128"/>
              </a:rPr>
              <a:t>0</a:t>
            </a:r>
            <a:r>
              <a:rPr lang="ja-JP" altLang="en-US" sz="1600">
                <a:solidFill>
                  <a:srgbClr val="000000"/>
                </a:solidFill>
                <a:latin typeface="HGP創英角ｺﾞｼｯｸUB" pitchFamily="50" charset="-128"/>
                <a:ea typeface="HGP創英角ｺﾞｼｯｸUB" pitchFamily="50" charset="-128"/>
              </a:rPr>
              <a:t>～</a:t>
            </a:r>
            <a:r>
              <a:rPr lang="en-US" altLang="ja-JP" sz="1600">
                <a:solidFill>
                  <a:srgbClr val="000000"/>
                </a:solidFill>
                <a:latin typeface="HGP創英角ｺﾞｼｯｸUB" pitchFamily="50" charset="-128"/>
                <a:ea typeface="HGP創英角ｺﾞｼｯｸUB" pitchFamily="50" charset="-128"/>
              </a:rPr>
              <a:t>300</a:t>
            </a:r>
            <a:r>
              <a:rPr lang="ja-JP" altLang="en-US" sz="1100">
                <a:solidFill>
                  <a:srgbClr val="000000"/>
                </a:solidFill>
                <a:latin typeface="HGP創英角ｺﾞｼｯｸUB" pitchFamily="50" charset="-128"/>
                <a:ea typeface="HGP創英角ｺﾞｼｯｸUB" pitchFamily="50" charset="-128"/>
              </a:rPr>
              <a:t>万人</a:t>
            </a:r>
          </a:p>
        </p:txBody>
      </p:sp>
      <p:sp>
        <p:nvSpPr>
          <p:cNvPr id="19508" name="Text Box 73"/>
          <p:cNvSpPr txBox="1">
            <a:spLocks noChangeArrowheads="1"/>
          </p:cNvSpPr>
          <p:nvPr/>
        </p:nvSpPr>
        <p:spPr bwMode="auto">
          <a:xfrm>
            <a:off x="1393825" y="4572000"/>
            <a:ext cx="16065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80000"/>
              </a:lnSpc>
            </a:pPr>
            <a:r>
              <a:rPr lang="ja-JP" altLang="en-US" sz="1600">
                <a:solidFill>
                  <a:srgbClr val="000000"/>
                </a:solidFill>
                <a:latin typeface="HGP創英角ｺﾞｼｯｸUB" pitchFamily="50" charset="-128"/>
                <a:ea typeface="HGP創英角ｺﾞｼｯｸUB" pitchFamily="50" charset="-128"/>
              </a:rPr>
              <a:t>毎年に沿岸洪水を経験する追加的人口</a:t>
            </a:r>
          </a:p>
        </p:txBody>
      </p:sp>
      <p:cxnSp>
        <p:nvCxnSpPr>
          <p:cNvPr id="231" name="直線矢印コネクタ 230"/>
          <p:cNvCxnSpPr/>
          <p:nvPr/>
        </p:nvCxnSpPr>
        <p:spPr>
          <a:xfrm>
            <a:off x="1643042" y="5494346"/>
            <a:ext cx="7286676" cy="1588"/>
          </a:xfrm>
          <a:prstGeom prst="straightConnector1">
            <a:avLst/>
          </a:prstGeom>
          <a:ln w="190500">
            <a:gradFill flip="none" rotWithShape="1">
              <a:gsLst>
                <a:gs pos="0">
                  <a:srgbClr val="A200A2"/>
                </a:gs>
                <a:gs pos="48000">
                  <a:schemeClr val="bg1"/>
                </a:gs>
                <a:gs pos="100000">
                  <a:srgbClr val="F0EBD5"/>
                </a:gs>
                <a:gs pos="99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38" name="直線矢印コネクタ 237"/>
          <p:cNvCxnSpPr/>
          <p:nvPr/>
        </p:nvCxnSpPr>
        <p:spPr>
          <a:xfrm>
            <a:off x="1214414" y="5830898"/>
            <a:ext cx="7724828" cy="9524"/>
          </a:xfrm>
          <a:prstGeom prst="straightConnector1">
            <a:avLst/>
          </a:prstGeom>
          <a:ln w="190500">
            <a:gradFill flip="none" rotWithShape="1">
              <a:gsLst>
                <a:gs pos="0">
                  <a:srgbClr val="A200A2"/>
                </a:gs>
                <a:gs pos="46000">
                  <a:srgbClr val="F0EBD5"/>
                </a:gs>
                <a:gs pos="100000">
                  <a:srgbClr val="F0EBD5"/>
                </a:gs>
                <a:gs pos="99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39" name="直線矢印コネクタ 238"/>
          <p:cNvCxnSpPr/>
          <p:nvPr/>
        </p:nvCxnSpPr>
        <p:spPr>
          <a:xfrm>
            <a:off x="1214414" y="6115062"/>
            <a:ext cx="3643338" cy="1588"/>
          </a:xfrm>
          <a:prstGeom prst="straightConnector1">
            <a:avLst/>
          </a:prstGeom>
          <a:ln w="127000">
            <a:gradFill flip="none" rotWithShape="1">
              <a:gsLst>
                <a:gs pos="0">
                  <a:srgbClr val="A400A4"/>
                </a:gs>
                <a:gs pos="52000">
                  <a:srgbClr val="F0EBD5"/>
                </a:gs>
                <a:gs pos="100000">
                  <a:srgbClr val="F0EBD5"/>
                </a:gs>
                <a:gs pos="99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240" name="直線矢印コネクタ 239"/>
          <p:cNvCxnSpPr/>
          <p:nvPr/>
        </p:nvCxnSpPr>
        <p:spPr>
          <a:xfrm>
            <a:off x="4857752" y="6115062"/>
            <a:ext cx="4071966" cy="1588"/>
          </a:xfrm>
          <a:prstGeom prst="straightConnector1">
            <a:avLst/>
          </a:prstGeom>
          <a:ln w="127000">
            <a:gradFill flip="none" rotWithShape="1">
              <a:gsLst>
                <a:gs pos="2000">
                  <a:srgbClr val="A400A4"/>
                </a:gs>
                <a:gs pos="55000">
                  <a:srgbClr val="F0EBD5"/>
                </a:gs>
                <a:gs pos="100000">
                  <a:srgbClr val="F0EBD5"/>
                </a:gs>
                <a:gs pos="99000">
                  <a:schemeClr val="bg1"/>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513" name="Text Box 58"/>
          <p:cNvSpPr txBox="1">
            <a:spLocks noChangeArrowheads="1"/>
          </p:cNvSpPr>
          <p:nvPr/>
        </p:nvSpPr>
        <p:spPr bwMode="auto">
          <a:xfrm>
            <a:off x="187325" y="5391150"/>
            <a:ext cx="639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rgbClr val="000000"/>
                </a:solidFill>
                <a:latin typeface="HGP創英角ｺﾞｼｯｸUB" pitchFamily="50" charset="-128"/>
                <a:ea typeface="HGP創英角ｺﾞｼｯｸUB" pitchFamily="50" charset="-128"/>
              </a:rPr>
              <a:t>健康</a:t>
            </a:r>
          </a:p>
        </p:txBody>
      </p:sp>
      <p:sp>
        <p:nvSpPr>
          <p:cNvPr id="19514" name="Text Box 63"/>
          <p:cNvSpPr txBox="1">
            <a:spLocks noChangeArrowheads="1"/>
          </p:cNvSpPr>
          <p:nvPr/>
        </p:nvSpPr>
        <p:spPr bwMode="auto">
          <a:xfrm>
            <a:off x="1685925" y="5332413"/>
            <a:ext cx="6270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栄養失調，下痢，呼吸器疾患，感染症による社会的負荷の増加</a:t>
            </a:r>
          </a:p>
        </p:txBody>
      </p:sp>
      <p:sp>
        <p:nvSpPr>
          <p:cNvPr id="19515" name="Text Box 64"/>
          <p:cNvSpPr txBox="1">
            <a:spLocks noChangeArrowheads="1"/>
          </p:cNvSpPr>
          <p:nvPr/>
        </p:nvSpPr>
        <p:spPr bwMode="auto">
          <a:xfrm>
            <a:off x="1258888" y="5695950"/>
            <a:ext cx="59769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熱波，洪水，干ばつによる罹（り）病率と死亡率の増加</a:t>
            </a:r>
          </a:p>
        </p:txBody>
      </p:sp>
      <p:sp>
        <p:nvSpPr>
          <p:cNvPr id="19516" name="Text Box 65"/>
          <p:cNvSpPr txBox="1">
            <a:spLocks noChangeArrowheads="1"/>
          </p:cNvSpPr>
          <p:nvPr/>
        </p:nvSpPr>
        <p:spPr bwMode="auto">
          <a:xfrm>
            <a:off x="1258888" y="5970588"/>
            <a:ext cx="34686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100">
                <a:solidFill>
                  <a:srgbClr val="000000"/>
                </a:solidFill>
                <a:latin typeface="HGP創英角ｺﾞｼｯｸUB" pitchFamily="50" charset="-128"/>
                <a:ea typeface="HGP創英角ｺﾞｼｯｸUB" pitchFamily="50" charset="-128"/>
              </a:rPr>
              <a:t>いくつかの感染症媒介生物の分布変化</a:t>
            </a:r>
          </a:p>
        </p:txBody>
      </p:sp>
      <p:sp>
        <p:nvSpPr>
          <p:cNvPr id="19517" name="Text Box 66"/>
          <p:cNvSpPr txBox="1">
            <a:spLocks noChangeArrowheads="1"/>
          </p:cNvSpPr>
          <p:nvPr/>
        </p:nvSpPr>
        <p:spPr bwMode="auto">
          <a:xfrm>
            <a:off x="4427538" y="5984875"/>
            <a:ext cx="34274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100">
                <a:solidFill>
                  <a:srgbClr val="000000"/>
                </a:solidFill>
                <a:latin typeface="HGP創英角ｺﾞｼｯｸUB" pitchFamily="50" charset="-128"/>
                <a:ea typeface="HGP創英角ｺﾞｼｯｸUB" pitchFamily="50" charset="-128"/>
              </a:rPr>
              <a:t>医療サービスへの重大な負荷</a:t>
            </a:r>
          </a:p>
        </p:txBody>
      </p:sp>
      <p:sp>
        <p:nvSpPr>
          <p:cNvPr id="19518" name="Text Box 37"/>
          <p:cNvSpPr txBox="1">
            <a:spLocks noChangeArrowheads="1"/>
          </p:cNvSpPr>
          <p:nvPr/>
        </p:nvSpPr>
        <p:spPr bwMode="auto">
          <a:xfrm>
            <a:off x="209550" y="2997200"/>
            <a:ext cx="5984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rgbClr val="000000"/>
                </a:solidFill>
                <a:latin typeface="HGP創英角ｺﾞｼｯｸUB" pitchFamily="50" charset="-128"/>
                <a:ea typeface="HGP創英角ｺﾞｼｯｸUB" pitchFamily="50" charset="-128"/>
              </a:rPr>
              <a:t>食</a:t>
            </a:r>
          </a:p>
          <a:p>
            <a:pPr algn="ctr" eaLnBrk="1" hangingPunct="1"/>
            <a:r>
              <a:rPr lang="ja-JP" altLang="en-US" sz="1400">
                <a:solidFill>
                  <a:srgbClr val="000000"/>
                </a:solidFill>
                <a:latin typeface="HGP創英角ｺﾞｼｯｸUB" pitchFamily="50" charset="-128"/>
                <a:ea typeface="HGP創英角ｺﾞｼｯｸUB" pitchFamily="50" charset="-128"/>
              </a:rPr>
              <a:t>糧</a:t>
            </a:r>
          </a:p>
        </p:txBody>
      </p:sp>
      <p:cxnSp>
        <p:nvCxnSpPr>
          <p:cNvPr id="170" name="直線矢印コネクタ 169"/>
          <p:cNvCxnSpPr/>
          <p:nvPr/>
        </p:nvCxnSpPr>
        <p:spPr>
          <a:xfrm>
            <a:off x="4094977" y="3202652"/>
            <a:ext cx="2444283" cy="1810"/>
          </a:xfrm>
          <a:prstGeom prst="straightConnector1">
            <a:avLst/>
          </a:prstGeom>
          <a:ln w="203200">
            <a:gradFill flip="none" rotWithShape="1">
              <a:gsLst>
                <a:gs pos="42000">
                  <a:srgbClr val="C86400"/>
                </a:gs>
                <a:gs pos="100000">
                  <a:srgbClr val="F0EBD5"/>
                </a:gs>
                <a:gs pos="100000">
                  <a:srgbClr val="F0EBD5"/>
                </a:gs>
                <a:gs pos="99000">
                  <a:srgbClr val="D1C39F"/>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520" name="Text Box 38"/>
          <p:cNvSpPr txBox="1">
            <a:spLocks noChangeArrowheads="1"/>
          </p:cNvSpPr>
          <p:nvPr/>
        </p:nvSpPr>
        <p:spPr bwMode="auto">
          <a:xfrm>
            <a:off x="2555875" y="2989263"/>
            <a:ext cx="1576388" cy="4746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80000"/>
              </a:lnSpc>
            </a:pPr>
            <a:r>
              <a:rPr lang="ja-JP" altLang="en-US" sz="1600">
                <a:solidFill>
                  <a:srgbClr val="000000"/>
                </a:solidFill>
                <a:latin typeface="HGP創英角ｺﾞｼｯｸUB" pitchFamily="50" charset="-128"/>
                <a:ea typeface="HGP創英角ｺﾞｼｯｸUB" pitchFamily="50" charset="-128"/>
              </a:rPr>
              <a:t>いくつかの穀物の減少</a:t>
            </a:r>
          </a:p>
        </p:txBody>
      </p:sp>
      <p:cxnSp>
        <p:nvCxnSpPr>
          <p:cNvPr id="176" name="直線矢印コネクタ 175"/>
          <p:cNvCxnSpPr/>
          <p:nvPr/>
        </p:nvCxnSpPr>
        <p:spPr>
          <a:xfrm>
            <a:off x="4094977" y="3758101"/>
            <a:ext cx="2444283" cy="1810"/>
          </a:xfrm>
          <a:prstGeom prst="straightConnector1">
            <a:avLst/>
          </a:prstGeom>
          <a:ln w="203200">
            <a:gradFill flip="none" rotWithShape="1">
              <a:gsLst>
                <a:gs pos="44000">
                  <a:srgbClr val="C86400"/>
                </a:gs>
                <a:gs pos="100000">
                  <a:srgbClr val="F0EBD5"/>
                </a:gs>
                <a:gs pos="100000">
                  <a:srgbClr val="F0EBD5"/>
                </a:gs>
                <a:gs pos="99000">
                  <a:srgbClr val="D1C39F"/>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522" name="Text Box 39"/>
          <p:cNvSpPr txBox="1">
            <a:spLocks noChangeArrowheads="1"/>
          </p:cNvSpPr>
          <p:nvPr/>
        </p:nvSpPr>
        <p:spPr bwMode="auto">
          <a:xfrm>
            <a:off x="2555875" y="3529013"/>
            <a:ext cx="1577975" cy="4762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80000"/>
              </a:lnSpc>
            </a:pPr>
            <a:r>
              <a:rPr lang="ja-JP" altLang="en-US" sz="1600">
                <a:solidFill>
                  <a:srgbClr val="000000"/>
                </a:solidFill>
                <a:latin typeface="HGP創英角ｺﾞｼｯｸUB" pitchFamily="50" charset="-128"/>
                <a:ea typeface="HGP創英角ｺﾞｼｯｸUB" pitchFamily="50" charset="-128"/>
              </a:rPr>
              <a:t>いくつかの穀物の</a:t>
            </a:r>
            <a:r>
              <a:rPr lang="ja-JP" altLang="en-US" sz="1600">
                <a:solidFill>
                  <a:srgbClr val="FF00FF"/>
                </a:solidFill>
                <a:latin typeface="HGP創英角ｺﾞｼｯｸUB" pitchFamily="50" charset="-128"/>
                <a:ea typeface="HGP創英角ｺﾞｼｯｸUB" pitchFamily="50" charset="-128"/>
              </a:rPr>
              <a:t>増加</a:t>
            </a:r>
          </a:p>
        </p:txBody>
      </p:sp>
      <p:cxnSp>
        <p:nvCxnSpPr>
          <p:cNvPr id="178" name="直線矢印コネクタ 177"/>
          <p:cNvCxnSpPr/>
          <p:nvPr/>
        </p:nvCxnSpPr>
        <p:spPr>
          <a:xfrm>
            <a:off x="8191543" y="3202872"/>
            <a:ext cx="738175" cy="22927"/>
          </a:xfrm>
          <a:prstGeom prst="straightConnector1">
            <a:avLst/>
          </a:prstGeom>
          <a:ln w="203200">
            <a:gradFill flip="none" rotWithShape="1">
              <a:gsLst>
                <a:gs pos="59000">
                  <a:srgbClr val="C86400"/>
                </a:gs>
                <a:gs pos="100000">
                  <a:srgbClr val="F0EBD5"/>
                </a:gs>
                <a:gs pos="100000">
                  <a:srgbClr val="F0EBD5"/>
                </a:gs>
                <a:gs pos="99000">
                  <a:srgbClr val="D1C39F"/>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524" name="Text Box 40"/>
          <p:cNvSpPr txBox="1">
            <a:spLocks noChangeArrowheads="1"/>
          </p:cNvSpPr>
          <p:nvPr/>
        </p:nvSpPr>
        <p:spPr bwMode="auto">
          <a:xfrm>
            <a:off x="6562725" y="3107452"/>
            <a:ext cx="1795463" cy="246221"/>
          </a:xfrm>
          <a:prstGeom prst="rect">
            <a:avLst/>
          </a:prstGeom>
          <a:solidFill>
            <a:srgbClr val="FAFD6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全ての穀物の減少</a:t>
            </a:r>
          </a:p>
        </p:txBody>
      </p:sp>
      <p:cxnSp>
        <p:nvCxnSpPr>
          <p:cNvPr id="177" name="直線矢印コネクタ 176"/>
          <p:cNvCxnSpPr/>
          <p:nvPr/>
        </p:nvCxnSpPr>
        <p:spPr>
          <a:xfrm>
            <a:off x="8143900" y="3759910"/>
            <a:ext cx="790480" cy="1804"/>
          </a:xfrm>
          <a:prstGeom prst="straightConnector1">
            <a:avLst/>
          </a:prstGeom>
          <a:ln w="203200">
            <a:gradFill flip="none" rotWithShape="1">
              <a:gsLst>
                <a:gs pos="59000">
                  <a:srgbClr val="C86400"/>
                </a:gs>
                <a:gs pos="100000">
                  <a:srgbClr val="F0EBD5"/>
                </a:gs>
                <a:gs pos="100000">
                  <a:srgbClr val="F0EBD5"/>
                </a:gs>
                <a:gs pos="99000">
                  <a:srgbClr val="D1C39F"/>
                </a:gs>
              </a:gsLst>
              <a:lin ang="10800000" scaled="0"/>
              <a:tileRect/>
            </a:gra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19526" name="Text Box 41"/>
          <p:cNvSpPr txBox="1">
            <a:spLocks noChangeArrowheads="1"/>
          </p:cNvSpPr>
          <p:nvPr/>
        </p:nvSpPr>
        <p:spPr bwMode="auto">
          <a:xfrm>
            <a:off x="6554788" y="3500438"/>
            <a:ext cx="1803400" cy="4746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80000"/>
              </a:lnSpc>
            </a:pPr>
            <a:r>
              <a:rPr lang="ja-JP" altLang="en-US" sz="1600">
                <a:solidFill>
                  <a:srgbClr val="000000"/>
                </a:solidFill>
                <a:latin typeface="HGP創英角ｺﾞｼｯｸUB" pitchFamily="50" charset="-128"/>
                <a:ea typeface="HGP創英角ｺﾞｼｯｸUB" pitchFamily="50" charset="-128"/>
              </a:rPr>
              <a:t>いくつかの地域での減少</a:t>
            </a:r>
          </a:p>
        </p:txBody>
      </p:sp>
      <p:sp>
        <p:nvSpPr>
          <p:cNvPr id="19527" name="テキスト ボックス 107"/>
          <p:cNvSpPr txBox="1">
            <a:spLocks noChangeArrowheads="1"/>
          </p:cNvSpPr>
          <p:nvPr/>
        </p:nvSpPr>
        <p:spPr bwMode="auto">
          <a:xfrm>
            <a:off x="857250" y="2928938"/>
            <a:ext cx="3587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100">
                <a:solidFill>
                  <a:srgbClr val="000000"/>
                </a:solidFill>
                <a:latin typeface="HGP創英角ｺﾞｼｯｸUB" pitchFamily="50" charset="-128"/>
                <a:ea typeface="HGP創英角ｺﾞｼｯｸUB" pitchFamily="50" charset="-128"/>
              </a:rPr>
              <a:t>穀</a:t>
            </a:r>
          </a:p>
          <a:p>
            <a:pPr eaLnBrk="1" hangingPunct="1"/>
            <a:r>
              <a:rPr lang="ja-JP" altLang="en-US" sz="1100">
                <a:solidFill>
                  <a:srgbClr val="000000"/>
                </a:solidFill>
                <a:latin typeface="HGP創英角ｺﾞｼｯｸUB" pitchFamily="50" charset="-128"/>
                <a:ea typeface="HGP創英角ｺﾞｼｯｸUB" pitchFamily="50" charset="-128"/>
              </a:rPr>
              <a:t>物</a:t>
            </a:r>
          </a:p>
          <a:p>
            <a:pPr eaLnBrk="1" hangingPunct="1"/>
            <a:r>
              <a:rPr lang="ja-JP" altLang="en-US" sz="1100">
                <a:solidFill>
                  <a:srgbClr val="000000"/>
                </a:solidFill>
                <a:latin typeface="HGP創英角ｺﾞｼｯｸUB" pitchFamily="50" charset="-128"/>
                <a:ea typeface="HGP創英角ｺﾞｼｯｸUB" pitchFamily="50" charset="-128"/>
              </a:rPr>
              <a:t>生</a:t>
            </a:r>
          </a:p>
          <a:p>
            <a:pPr eaLnBrk="1" hangingPunct="1"/>
            <a:r>
              <a:rPr lang="ja-JP" altLang="en-US" sz="1100">
                <a:solidFill>
                  <a:srgbClr val="000000"/>
                </a:solidFill>
                <a:latin typeface="HGP創英角ｺﾞｼｯｸUB" pitchFamily="50" charset="-128"/>
                <a:ea typeface="HGP創英角ｺﾞｼｯｸUB" pitchFamily="50" charset="-128"/>
              </a:rPr>
              <a:t>産</a:t>
            </a:r>
          </a:p>
        </p:txBody>
      </p:sp>
      <p:sp>
        <p:nvSpPr>
          <p:cNvPr id="19528" name="テキスト ボックス 108"/>
          <p:cNvSpPr txBox="1">
            <a:spLocks noChangeArrowheads="1"/>
          </p:cNvSpPr>
          <p:nvPr/>
        </p:nvSpPr>
        <p:spPr bwMode="auto">
          <a:xfrm>
            <a:off x="1143000" y="3593892"/>
            <a:ext cx="1392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中高緯度地域</a:t>
            </a:r>
          </a:p>
        </p:txBody>
      </p:sp>
      <p:sp>
        <p:nvSpPr>
          <p:cNvPr id="19529" name="テキスト ボックス 109"/>
          <p:cNvSpPr txBox="1">
            <a:spLocks noChangeArrowheads="1"/>
          </p:cNvSpPr>
          <p:nvPr/>
        </p:nvSpPr>
        <p:spPr bwMode="auto">
          <a:xfrm>
            <a:off x="1193800" y="2971800"/>
            <a:ext cx="1392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000000"/>
                </a:solidFill>
                <a:latin typeface="HGP創英角ｺﾞｼｯｸUB" pitchFamily="50" charset="-128"/>
                <a:ea typeface="HGP創英角ｺﾞｼｯｸUB" pitchFamily="50" charset="-128"/>
              </a:rPr>
              <a:t>低緯度地域</a:t>
            </a:r>
          </a:p>
        </p:txBody>
      </p:sp>
      <p:sp>
        <p:nvSpPr>
          <p:cNvPr id="19530" name="Rectangle 93"/>
          <p:cNvSpPr>
            <a:spLocks noChangeArrowheads="1"/>
          </p:cNvSpPr>
          <p:nvPr/>
        </p:nvSpPr>
        <p:spPr bwMode="auto">
          <a:xfrm>
            <a:off x="0" y="6524625"/>
            <a:ext cx="11874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36000" bIns="0" anchor="ctr"/>
          <a:lstStyle/>
          <a:p>
            <a:pPr algn="r"/>
            <a:r>
              <a:rPr lang="en-US" altLang="ja-JP" sz="1400">
                <a:solidFill>
                  <a:srgbClr val="000000"/>
                </a:solidFill>
              </a:rPr>
              <a:t>IPCC(2007)</a:t>
            </a:r>
          </a:p>
        </p:txBody>
      </p:sp>
      <p:sp>
        <p:nvSpPr>
          <p:cNvPr id="19531" name="Text Box 56"/>
          <p:cNvSpPr txBox="1">
            <a:spLocks noChangeArrowheads="1"/>
          </p:cNvSpPr>
          <p:nvPr/>
        </p:nvSpPr>
        <p:spPr bwMode="auto">
          <a:xfrm>
            <a:off x="5715000" y="4448175"/>
            <a:ext cx="1357313" cy="512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90000"/>
              </a:lnSpc>
            </a:pPr>
            <a:r>
              <a:rPr lang="ja-JP" altLang="en-US" sz="1600">
                <a:solidFill>
                  <a:srgbClr val="000000"/>
                </a:solidFill>
                <a:latin typeface="HGP創英角ｺﾞｼｯｸUB" pitchFamily="50" charset="-128"/>
                <a:ea typeface="HGP創英角ｺﾞｼｯｸUB" pitchFamily="50" charset="-128"/>
              </a:rPr>
              <a:t>世界の沿岸湿地約</a:t>
            </a:r>
            <a:r>
              <a:rPr lang="en-US" altLang="ja-JP" sz="1600">
                <a:solidFill>
                  <a:srgbClr val="000000"/>
                </a:solidFill>
                <a:latin typeface="HGP創英角ｺﾞｼｯｸUB" pitchFamily="50" charset="-128"/>
                <a:ea typeface="HGP創英角ｺﾞｼｯｸUB" pitchFamily="50" charset="-128"/>
              </a:rPr>
              <a:t>30%</a:t>
            </a:r>
            <a:r>
              <a:rPr lang="ja-JP" altLang="en-US" sz="1600">
                <a:solidFill>
                  <a:srgbClr val="000000"/>
                </a:solidFill>
                <a:latin typeface="HGP創英角ｺﾞｼｯｸUB" pitchFamily="50" charset="-128"/>
                <a:ea typeface="HGP創英角ｺﾞｼｯｸUB" pitchFamily="50" charset="-128"/>
              </a:rPr>
              <a:t>消失</a:t>
            </a:r>
            <a:endParaRPr lang="ja-JP" altLang="en-US" sz="1600" baseline="30000">
              <a:solidFill>
                <a:srgbClr val="000000"/>
              </a:solidFill>
              <a:latin typeface="HGP創英角ｺﾞｼｯｸUB" pitchFamily="50" charset="-128"/>
              <a:ea typeface="HGP創英角ｺﾞｼｯｸUB" pitchFamily="50" charset="-128"/>
            </a:endParaRPr>
          </a:p>
        </p:txBody>
      </p:sp>
      <p:sp>
        <p:nvSpPr>
          <p:cNvPr id="19532" name="Line 8"/>
          <p:cNvSpPr>
            <a:spLocks noChangeShapeType="1"/>
          </p:cNvSpPr>
          <p:nvPr/>
        </p:nvSpPr>
        <p:spPr bwMode="auto">
          <a:xfrm>
            <a:off x="904875" y="44450"/>
            <a:ext cx="3175" cy="6480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sz="1600"/>
          </a:p>
        </p:txBody>
      </p:sp>
      <p:sp>
        <p:nvSpPr>
          <p:cNvPr id="19533" name="Text Box 45"/>
          <p:cNvSpPr txBox="1">
            <a:spLocks noChangeArrowheads="1"/>
          </p:cNvSpPr>
          <p:nvPr/>
        </p:nvSpPr>
        <p:spPr bwMode="auto">
          <a:xfrm>
            <a:off x="747713" y="6237288"/>
            <a:ext cx="528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b="1">
                <a:solidFill>
                  <a:srgbClr val="000000"/>
                </a:solidFill>
              </a:rPr>
              <a:t>0</a:t>
            </a:r>
          </a:p>
        </p:txBody>
      </p:sp>
      <p:sp>
        <p:nvSpPr>
          <p:cNvPr id="44110" name="スライド番号プレースホルダ 77"/>
          <p:cNvSpPr>
            <a:spLocks noGrp="1"/>
          </p:cNvSpPr>
          <p:nvPr>
            <p:ph type="sldNum" sz="quarter" idx="12"/>
          </p:nvPr>
        </p:nvSpPr>
        <p:spPr/>
        <p:txBody>
          <a:bodyPr/>
          <a:lstStyle/>
          <a:p>
            <a:pPr>
              <a:defRPr/>
            </a:pPr>
            <a:fld id="{23EAB763-640B-4018-AFFE-005DDF2BBDC1}" type="slidenum">
              <a:rPr lang="en-US" altLang="ja-JP" smtClean="0">
                <a:latin typeface="Arial" pitchFamily="34" charset="0"/>
              </a:rPr>
              <a:pPr>
                <a:defRPr/>
              </a:pPr>
              <a:t>52</a:t>
            </a:fld>
            <a:endParaRPr lang="en-US" altLang="ja-JP" dirty="0" smtClean="0">
              <a:latin typeface="Arial" pitchFamily="34" charset="0"/>
            </a:endParaRPr>
          </a:p>
        </p:txBody>
      </p:sp>
    </p:spTree>
    <p:extLst>
      <p:ext uri="{BB962C8B-B14F-4D97-AF65-F5344CB8AC3E}">
        <p14:creationId xmlns:p14="http://schemas.microsoft.com/office/powerpoint/2010/main" val="22317600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00125" y="0"/>
            <a:ext cx="7793038" cy="1152525"/>
          </a:xfrm>
        </p:spPr>
        <p:txBody>
          <a:bodyPr/>
          <a:lstStyle/>
          <a:p>
            <a:pPr eaLnBrk="1" hangingPunct="1"/>
            <a:r>
              <a:rPr lang="ja-JP" altLang="en-US" sz="4000" smtClean="0">
                <a:latin typeface="Arial" pitchFamily="34" charset="0"/>
              </a:rPr>
              <a:t>気候変動の被害は、途上国へ</a:t>
            </a:r>
            <a:endParaRPr lang="en-US" altLang="ja-JP" sz="2800" smtClean="0">
              <a:latin typeface="Arial" pitchFamily="34" charset="0"/>
            </a:endParaRPr>
          </a:p>
        </p:txBody>
      </p:sp>
      <p:sp>
        <p:nvSpPr>
          <p:cNvPr id="52227" name="Rectangle 3"/>
          <p:cNvSpPr>
            <a:spLocks noGrp="1" noChangeArrowheads="1"/>
          </p:cNvSpPr>
          <p:nvPr>
            <p:ph type="body" idx="1"/>
          </p:nvPr>
        </p:nvSpPr>
        <p:spPr>
          <a:xfrm>
            <a:off x="1042988" y="1196975"/>
            <a:ext cx="7856537" cy="5327650"/>
          </a:xfrm>
        </p:spPr>
        <p:txBody>
          <a:bodyPr/>
          <a:lstStyle/>
          <a:p>
            <a:pPr eaLnBrk="1" hangingPunct="1">
              <a:lnSpc>
                <a:spcPct val="80000"/>
              </a:lnSpc>
            </a:pPr>
            <a:r>
              <a:rPr lang="ja-JP" altLang="en-US" sz="2800" b="1" smtClean="0">
                <a:solidFill>
                  <a:srgbClr val="CC0099"/>
                </a:solidFill>
                <a:latin typeface="Arial" pitchFamily="34" charset="0"/>
              </a:rPr>
              <a:t>１℃</a:t>
            </a:r>
            <a:r>
              <a:rPr lang="ja-JP" altLang="en-US" sz="2800" smtClean="0">
                <a:latin typeface="Arial" pitchFamily="34" charset="0"/>
              </a:rPr>
              <a:t>の上昇　　</a:t>
            </a:r>
            <a:endParaRPr lang="en-US" altLang="ja-JP" sz="2800" smtClean="0">
              <a:solidFill>
                <a:schemeClr val="tx2"/>
              </a:solidFill>
              <a:latin typeface="Arial" pitchFamily="34" charset="0"/>
            </a:endParaRPr>
          </a:p>
          <a:p>
            <a:pPr lvl="1" eaLnBrk="1" hangingPunct="1">
              <a:lnSpc>
                <a:spcPct val="80000"/>
              </a:lnSpc>
            </a:pPr>
            <a:r>
              <a:rPr lang="ja-JP" altLang="en-US" sz="2400" smtClean="0">
                <a:latin typeface="Arial" pitchFamily="34" charset="0"/>
              </a:rPr>
              <a:t>小氷河の減少による</a:t>
            </a:r>
            <a:r>
              <a:rPr lang="ja-JP" altLang="en-US" sz="2400" b="1" smtClean="0">
                <a:solidFill>
                  <a:srgbClr val="FF0000"/>
                </a:solidFill>
                <a:latin typeface="Arial" pitchFamily="34" charset="0"/>
              </a:rPr>
              <a:t>水</a:t>
            </a:r>
            <a:r>
              <a:rPr lang="ja-JP" altLang="en-US" sz="2400" smtClean="0">
                <a:latin typeface="Arial" pitchFamily="34" charset="0"/>
              </a:rPr>
              <a:t>の供給源　アンデスなど</a:t>
            </a:r>
          </a:p>
          <a:p>
            <a:pPr eaLnBrk="1" hangingPunct="1">
              <a:lnSpc>
                <a:spcPct val="80000"/>
              </a:lnSpc>
            </a:pPr>
            <a:r>
              <a:rPr lang="ja-JP" altLang="en-US" sz="2800" b="1" smtClean="0">
                <a:solidFill>
                  <a:srgbClr val="CC0099"/>
                </a:solidFill>
                <a:latin typeface="Arial" pitchFamily="34" charset="0"/>
              </a:rPr>
              <a:t>２℃</a:t>
            </a:r>
            <a:r>
              <a:rPr lang="ja-JP" altLang="en-US" sz="2800" smtClean="0">
                <a:latin typeface="Arial" pitchFamily="34" charset="0"/>
              </a:rPr>
              <a:t>の上昇</a:t>
            </a:r>
            <a:endParaRPr lang="en-US" altLang="ja-JP" sz="2800" smtClean="0">
              <a:solidFill>
                <a:schemeClr val="tx2"/>
              </a:solidFill>
              <a:latin typeface="Arial" pitchFamily="34" charset="0"/>
            </a:endParaRPr>
          </a:p>
          <a:p>
            <a:pPr lvl="1" eaLnBrk="1" hangingPunct="1">
              <a:lnSpc>
                <a:spcPct val="80000"/>
              </a:lnSpc>
            </a:pPr>
            <a:r>
              <a:rPr lang="ja-JP" altLang="en-US" sz="2400" smtClean="0">
                <a:latin typeface="Arial" pitchFamily="34" charset="0"/>
              </a:rPr>
              <a:t>アフリカの農業には被害</a:t>
            </a:r>
          </a:p>
          <a:p>
            <a:pPr lvl="1" eaLnBrk="1" hangingPunct="1">
              <a:lnSpc>
                <a:spcPct val="80000"/>
              </a:lnSpc>
            </a:pPr>
            <a:r>
              <a:rPr lang="ja-JP" altLang="en-US" sz="2400" b="1" smtClean="0">
                <a:solidFill>
                  <a:srgbClr val="FF0000"/>
                </a:solidFill>
                <a:latin typeface="Arial" pitchFamily="34" charset="0"/>
              </a:rPr>
              <a:t>水</a:t>
            </a:r>
            <a:r>
              <a:rPr lang="ja-JP" altLang="en-US" sz="2400" smtClean="0">
                <a:latin typeface="Arial" pitchFamily="34" charset="0"/>
              </a:rPr>
              <a:t>が２０～３０％減少</a:t>
            </a:r>
          </a:p>
          <a:p>
            <a:pPr lvl="1" eaLnBrk="1" hangingPunct="1">
              <a:lnSpc>
                <a:spcPct val="80000"/>
              </a:lnSpc>
            </a:pPr>
            <a:r>
              <a:rPr lang="ja-JP" altLang="en-US" sz="2400" smtClean="0">
                <a:latin typeface="Arial" pitchFamily="34" charset="0"/>
              </a:rPr>
              <a:t>アフリカでマラリアの被害増大</a:t>
            </a:r>
          </a:p>
          <a:p>
            <a:pPr lvl="1" eaLnBrk="1" hangingPunct="1">
              <a:lnSpc>
                <a:spcPct val="80000"/>
              </a:lnSpc>
            </a:pPr>
            <a:r>
              <a:rPr lang="ja-JP" altLang="en-US" sz="2400" smtClean="0">
                <a:latin typeface="Arial" pitchFamily="34" charset="0"/>
              </a:rPr>
              <a:t>沿岸地域の</a:t>
            </a:r>
            <a:r>
              <a:rPr lang="ja-JP" altLang="en-US" sz="2400" b="1" smtClean="0">
                <a:solidFill>
                  <a:srgbClr val="FF0000"/>
                </a:solidFill>
                <a:latin typeface="Arial" pitchFamily="34" charset="0"/>
              </a:rPr>
              <a:t>洪水</a:t>
            </a:r>
            <a:r>
              <a:rPr lang="ja-JP" altLang="en-US" sz="2400" smtClean="0">
                <a:latin typeface="Arial" pitchFamily="34" charset="0"/>
              </a:rPr>
              <a:t>増加      </a:t>
            </a:r>
          </a:p>
          <a:p>
            <a:pPr eaLnBrk="1" hangingPunct="1">
              <a:lnSpc>
                <a:spcPct val="80000"/>
              </a:lnSpc>
            </a:pPr>
            <a:r>
              <a:rPr lang="ja-JP" altLang="en-US" sz="2800" b="1" smtClean="0">
                <a:solidFill>
                  <a:srgbClr val="CC0099"/>
                </a:solidFill>
                <a:latin typeface="Arial" pitchFamily="34" charset="0"/>
              </a:rPr>
              <a:t>３℃</a:t>
            </a:r>
            <a:r>
              <a:rPr lang="ja-JP" altLang="en-US" sz="2800" smtClean="0">
                <a:latin typeface="Arial" pitchFamily="34" charset="0"/>
              </a:rPr>
              <a:t>の上昇</a:t>
            </a:r>
            <a:endParaRPr lang="en-US" altLang="ja-JP" sz="2800" smtClean="0">
              <a:solidFill>
                <a:schemeClr val="tx2"/>
              </a:solidFill>
              <a:latin typeface="Arial" pitchFamily="34" charset="0"/>
            </a:endParaRPr>
          </a:p>
          <a:p>
            <a:pPr lvl="1" eaLnBrk="1" hangingPunct="1">
              <a:lnSpc>
                <a:spcPct val="80000"/>
              </a:lnSpc>
            </a:pPr>
            <a:r>
              <a:rPr lang="ja-JP" altLang="en-US" sz="2400" smtClean="0">
                <a:latin typeface="Arial" pitchFamily="34" charset="0"/>
              </a:rPr>
              <a:t>ヨーロッパの</a:t>
            </a:r>
            <a:r>
              <a:rPr lang="ja-JP" altLang="en-US" sz="2400" b="1" smtClean="0">
                <a:solidFill>
                  <a:srgbClr val="FF0000"/>
                </a:solidFill>
                <a:latin typeface="Arial" pitchFamily="34" charset="0"/>
              </a:rPr>
              <a:t>干ばつ</a:t>
            </a:r>
            <a:r>
              <a:rPr lang="ja-JP" altLang="en-US" sz="2400" smtClean="0">
                <a:latin typeface="Arial" pitchFamily="34" charset="0"/>
              </a:rPr>
              <a:t>、アマゾン森林の崩壊</a:t>
            </a:r>
          </a:p>
          <a:p>
            <a:pPr eaLnBrk="1" hangingPunct="1">
              <a:lnSpc>
                <a:spcPct val="80000"/>
              </a:lnSpc>
            </a:pPr>
            <a:r>
              <a:rPr lang="ja-JP" altLang="en-US" sz="2800" b="1" smtClean="0">
                <a:solidFill>
                  <a:srgbClr val="CC0099"/>
                </a:solidFill>
                <a:latin typeface="Arial" pitchFamily="34" charset="0"/>
              </a:rPr>
              <a:t>４℃</a:t>
            </a:r>
            <a:r>
              <a:rPr lang="ja-JP" altLang="en-US" sz="2800" smtClean="0">
                <a:latin typeface="Arial" pitchFamily="34" charset="0"/>
              </a:rPr>
              <a:t>の上昇</a:t>
            </a:r>
            <a:endParaRPr lang="en-US" altLang="ja-JP" sz="2800" smtClean="0">
              <a:solidFill>
                <a:schemeClr val="tx2"/>
              </a:solidFill>
              <a:latin typeface="Arial" pitchFamily="34" charset="0"/>
            </a:endParaRPr>
          </a:p>
          <a:p>
            <a:pPr lvl="1" eaLnBrk="1" hangingPunct="1">
              <a:lnSpc>
                <a:spcPct val="80000"/>
              </a:lnSpc>
            </a:pPr>
            <a:r>
              <a:rPr lang="ja-JP" altLang="en-US" sz="2400" b="1" smtClean="0">
                <a:solidFill>
                  <a:srgbClr val="FF0000"/>
                </a:solidFill>
                <a:latin typeface="Arial" pitchFamily="34" charset="0"/>
              </a:rPr>
              <a:t>ツンドラ</a:t>
            </a:r>
            <a:r>
              <a:rPr lang="ja-JP" altLang="en-US" sz="2400" smtClean="0">
                <a:latin typeface="Arial" pitchFamily="34" charset="0"/>
              </a:rPr>
              <a:t>地帯の生態系の破壊</a:t>
            </a:r>
          </a:p>
          <a:p>
            <a:pPr eaLnBrk="1" hangingPunct="1">
              <a:lnSpc>
                <a:spcPct val="80000"/>
              </a:lnSpc>
            </a:pPr>
            <a:r>
              <a:rPr lang="ja-JP" altLang="en-US" sz="2800" b="1" smtClean="0">
                <a:solidFill>
                  <a:srgbClr val="CC0099"/>
                </a:solidFill>
                <a:latin typeface="Arial" pitchFamily="34" charset="0"/>
              </a:rPr>
              <a:t>５℃</a:t>
            </a:r>
            <a:r>
              <a:rPr lang="ja-JP" altLang="en-US" sz="2800" smtClean="0">
                <a:latin typeface="Arial" pitchFamily="34" charset="0"/>
              </a:rPr>
              <a:t>の上昇：</a:t>
            </a:r>
            <a:endParaRPr lang="en-US" altLang="ja-JP" sz="2800" smtClean="0">
              <a:solidFill>
                <a:schemeClr val="tx2"/>
              </a:solidFill>
              <a:latin typeface="Arial" pitchFamily="34" charset="0"/>
            </a:endParaRPr>
          </a:p>
          <a:p>
            <a:pPr lvl="1" eaLnBrk="1" hangingPunct="1">
              <a:lnSpc>
                <a:spcPct val="80000"/>
              </a:lnSpc>
            </a:pPr>
            <a:r>
              <a:rPr lang="ja-JP" altLang="en-US" sz="2400" b="1" smtClean="0">
                <a:solidFill>
                  <a:srgbClr val="FF0000"/>
                </a:solidFill>
                <a:latin typeface="Arial" pitchFamily="34" charset="0"/>
              </a:rPr>
              <a:t>海面</a:t>
            </a:r>
            <a:r>
              <a:rPr lang="ja-JP" altLang="en-US" sz="2400" smtClean="0">
                <a:latin typeface="Arial" pitchFamily="34" charset="0"/>
              </a:rPr>
              <a:t>上昇　グリーンランドの</a:t>
            </a:r>
            <a:r>
              <a:rPr lang="ja-JP" altLang="en-US" sz="2400" b="1" smtClean="0">
                <a:solidFill>
                  <a:srgbClr val="FF0000"/>
                </a:solidFill>
                <a:latin typeface="Arial" pitchFamily="34" charset="0"/>
              </a:rPr>
              <a:t>氷</a:t>
            </a:r>
          </a:p>
        </p:txBody>
      </p:sp>
      <p:sp>
        <p:nvSpPr>
          <p:cNvPr id="52228"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D51D403-7EB3-4E49-8E29-EA5A3C9518BD}" type="slidenum">
              <a:rPr kumimoji="0" lang="en-US" altLang="ja-JP" sz="1400" smtClean="0"/>
              <a:pPr eaLnBrk="1" hangingPunct="1"/>
              <a:t>53</a:t>
            </a:fld>
            <a:endParaRPr kumimoji="0" lang="en-US" altLang="ja-JP"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662113"/>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テキスト ボックス 5"/>
          <p:cNvSpPr txBox="1">
            <a:spLocks noChangeArrowheads="1"/>
          </p:cNvSpPr>
          <p:nvPr/>
        </p:nvSpPr>
        <p:spPr bwMode="auto">
          <a:xfrm>
            <a:off x="5286375" y="6202363"/>
            <a:ext cx="3571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a:t>Lenton and Schellnhuber (2007)</a:t>
            </a:r>
            <a:endParaRPr lang="ja-JP" altLang="en-US" sz="1600"/>
          </a:p>
        </p:txBody>
      </p:sp>
      <p:sp>
        <p:nvSpPr>
          <p:cNvPr id="22532" name="テキスト ボックス 5"/>
          <p:cNvSpPr txBox="1">
            <a:spLocks noChangeArrowheads="1"/>
          </p:cNvSpPr>
          <p:nvPr/>
        </p:nvSpPr>
        <p:spPr bwMode="auto">
          <a:xfrm rot="-5400000">
            <a:off x="-838077" y="3594993"/>
            <a:ext cx="3060453"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a:t>1990</a:t>
            </a:r>
            <a:r>
              <a:rPr lang="ja-JP" altLang="en-US" sz="1400"/>
              <a:t>年水準からの全球気温上昇（℃）</a:t>
            </a:r>
          </a:p>
        </p:txBody>
      </p:sp>
      <p:sp>
        <p:nvSpPr>
          <p:cNvPr id="14343" name="テキスト ボックス 6"/>
          <p:cNvSpPr txBox="1">
            <a:spLocks noChangeArrowheads="1"/>
          </p:cNvSpPr>
          <p:nvPr/>
        </p:nvSpPr>
        <p:spPr bwMode="auto">
          <a:xfrm rot="-5400000">
            <a:off x="684946" y="2445336"/>
            <a:ext cx="1620957"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ja-JP" altLang="en-US" sz="1600" b="1" dirty="0">
                <a:solidFill>
                  <a:schemeClr val="bg1"/>
                </a:solidFill>
                <a:effectLst>
                  <a:outerShdw blurRad="38100" dist="38100" dir="2700000" algn="tl">
                    <a:srgbClr val="000000">
                      <a:alpha val="43137"/>
                    </a:srgbClr>
                  </a:outerShdw>
                </a:effectLst>
                <a:ea typeface="ＭＳ Ｐゴシック" charset="-128"/>
              </a:rPr>
              <a:t>北極の夏季海氷</a:t>
            </a:r>
          </a:p>
        </p:txBody>
      </p:sp>
      <p:sp>
        <p:nvSpPr>
          <p:cNvPr id="14344" name="テキスト ボックス 8"/>
          <p:cNvSpPr txBox="1">
            <a:spLocks noChangeArrowheads="1"/>
          </p:cNvSpPr>
          <p:nvPr/>
        </p:nvSpPr>
        <p:spPr bwMode="auto">
          <a:xfrm rot="-5400000">
            <a:off x="1448421" y="2546936"/>
            <a:ext cx="1808507"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ja-JP" altLang="en-US" sz="1600" b="1">
                <a:solidFill>
                  <a:schemeClr val="bg1"/>
                </a:solidFill>
                <a:effectLst>
                  <a:outerShdw blurRad="38100" dist="38100" dir="2700000" algn="tl">
                    <a:srgbClr val="000000">
                      <a:alpha val="43137"/>
                    </a:srgbClr>
                  </a:outerShdw>
                </a:effectLst>
                <a:ea typeface="ＭＳ Ｐゴシック" charset="-128"/>
              </a:rPr>
              <a:t>グリーンランド氷床</a:t>
            </a:r>
          </a:p>
        </p:txBody>
      </p:sp>
      <p:sp>
        <p:nvSpPr>
          <p:cNvPr id="14345" name="テキスト ボックス 9"/>
          <p:cNvSpPr txBox="1">
            <a:spLocks noChangeArrowheads="1"/>
          </p:cNvSpPr>
          <p:nvPr/>
        </p:nvSpPr>
        <p:spPr bwMode="auto">
          <a:xfrm rot="-5400000">
            <a:off x="2760603" y="1984167"/>
            <a:ext cx="800219"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ja-JP" altLang="en-US" sz="1600" b="1">
                <a:solidFill>
                  <a:schemeClr val="bg1"/>
                </a:solidFill>
                <a:effectLst>
                  <a:outerShdw blurRad="38100" dist="38100" dir="2700000" algn="tl">
                    <a:srgbClr val="000000">
                      <a:alpha val="43137"/>
                    </a:srgbClr>
                  </a:outerShdw>
                </a:effectLst>
                <a:ea typeface="ＭＳ Ｐゴシック" charset="-128"/>
              </a:rPr>
              <a:t>北方林</a:t>
            </a:r>
          </a:p>
        </p:txBody>
      </p:sp>
      <p:sp>
        <p:nvSpPr>
          <p:cNvPr id="14346" name="テキスト ボックス 10"/>
          <p:cNvSpPr txBox="1">
            <a:spLocks noChangeArrowheads="1"/>
          </p:cNvSpPr>
          <p:nvPr/>
        </p:nvSpPr>
        <p:spPr bwMode="auto">
          <a:xfrm rot="-5400000">
            <a:off x="3390444" y="2214355"/>
            <a:ext cx="1210588"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ja-JP" altLang="en-US" sz="1600" b="1">
                <a:solidFill>
                  <a:schemeClr val="bg1"/>
                </a:solidFill>
                <a:effectLst>
                  <a:outerShdw blurRad="38100" dist="38100" dir="2700000" algn="tl">
                    <a:srgbClr val="000000">
                      <a:alpha val="43137"/>
                    </a:srgbClr>
                  </a:outerShdw>
                </a:effectLst>
                <a:ea typeface="ＭＳ Ｐゴシック" charset="-128"/>
              </a:rPr>
              <a:t>西南極氷床</a:t>
            </a:r>
          </a:p>
        </p:txBody>
      </p:sp>
      <p:sp>
        <p:nvSpPr>
          <p:cNvPr id="14347" name="テキスト ボックス 11"/>
          <p:cNvSpPr txBox="1">
            <a:spLocks noChangeArrowheads="1"/>
          </p:cNvSpPr>
          <p:nvPr/>
        </p:nvSpPr>
        <p:spPr bwMode="auto">
          <a:xfrm rot="-5400000">
            <a:off x="3936391" y="2508042"/>
            <a:ext cx="1734769"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ja-JP" altLang="en-US" sz="1600" b="1" dirty="0">
                <a:solidFill>
                  <a:schemeClr val="bg1"/>
                </a:solidFill>
                <a:effectLst>
                  <a:outerShdw blurRad="38100" dist="38100" dir="2700000" algn="tl">
                    <a:srgbClr val="000000">
                      <a:alpha val="43137"/>
                    </a:srgbClr>
                  </a:outerShdw>
                </a:effectLst>
                <a:ea typeface="ＭＳ Ｐゴシック" charset="-128"/>
              </a:rPr>
              <a:t>アマゾン熱帯雨林</a:t>
            </a:r>
          </a:p>
        </p:txBody>
      </p:sp>
      <p:sp>
        <p:nvSpPr>
          <p:cNvPr id="14348" name="テキスト ボックス 12"/>
          <p:cNvSpPr txBox="1">
            <a:spLocks noChangeArrowheads="1"/>
          </p:cNvSpPr>
          <p:nvPr/>
        </p:nvSpPr>
        <p:spPr bwMode="auto">
          <a:xfrm rot="-5400000">
            <a:off x="3701891" y="3652630"/>
            <a:ext cx="3775393"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ja-JP" altLang="en-US" sz="1600" b="1">
                <a:solidFill>
                  <a:schemeClr val="bg1"/>
                </a:solidFill>
                <a:effectLst>
                  <a:outerShdw blurRad="38100" dist="38100" dir="2700000" algn="tl">
                    <a:srgbClr val="000000">
                      <a:alpha val="43137"/>
                    </a:srgbClr>
                  </a:outerShdw>
                </a:effectLst>
                <a:ea typeface="ＭＳ Ｐゴシック" charset="-128"/>
              </a:rPr>
              <a:t>サハラ／サヘル及び西アフリカモンスーン</a:t>
            </a:r>
          </a:p>
        </p:txBody>
      </p:sp>
      <p:sp>
        <p:nvSpPr>
          <p:cNvPr id="14349" name="テキスト ボックス 13"/>
          <p:cNvSpPr txBox="1">
            <a:spLocks noChangeArrowheads="1"/>
          </p:cNvSpPr>
          <p:nvPr/>
        </p:nvSpPr>
        <p:spPr bwMode="auto">
          <a:xfrm rot="-5400000">
            <a:off x="5759206" y="2283411"/>
            <a:ext cx="1330814"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en-US" altLang="ja-JP" sz="1600" b="1">
                <a:solidFill>
                  <a:schemeClr val="bg1"/>
                </a:solidFill>
                <a:effectLst>
                  <a:outerShdw blurRad="38100" dist="38100" dir="2700000" algn="tl">
                    <a:srgbClr val="000000">
                      <a:alpha val="43137"/>
                    </a:srgbClr>
                  </a:outerShdw>
                </a:effectLst>
                <a:ea typeface="ＭＳ Ｐゴシック" charset="-128"/>
              </a:rPr>
              <a:t>ENSO</a:t>
            </a:r>
            <a:r>
              <a:rPr lang="ja-JP" altLang="en-US" sz="1600" b="1">
                <a:solidFill>
                  <a:schemeClr val="bg1"/>
                </a:solidFill>
                <a:effectLst>
                  <a:outerShdw blurRad="38100" dist="38100" dir="2700000" algn="tl">
                    <a:srgbClr val="000000">
                      <a:alpha val="43137"/>
                    </a:srgbClr>
                  </a:outerShdw>
                </a:effectLst>
                <a:ea typeface="ＭＳ Ｐゴシック" charset="-128"/>
              </a:rPr>
              <a:t>の強さ</a:t>
            </a:r>
          </a:p>
        </p:txBody>
      </p:sp>
      <p:sp>
        <p:nvSpPr>
          <p:cNvPr id="14350" name="テキスト ボックス 14"/>
          <p:cNvSpPr txBox="1">
            <a:spLocks noChangeArrowheads="1"/>
          </p:cNvSpPr>
          <p:nvPr/>
        </p:nvSpPr>
        <p:spPr bwMode="auto">
          <a:xfrm rot="-5400000">
            <a:off x="6297354" y="2561223"/>
            <a:ext cx="1826141" cy="338554"/>
          </a:xfrm>
          <a:prstGeom prst="rect">
            <a:avLst/>
          </a:prstGeom>
          <a:noFill/>
          <a:ln w="9525">
            <a:noFill/>
            <a:miter lim="800000"/>
            <a:headEnd/>
            <a:tailEnd/>
          </a:ln>
          <a:effectLst>
            <a:outerShdw blurRad="25400" dist="25400" dir="18900000" algn="bl" rotWithShape="0">
              <a:schemeClr val="bg1"/>
            </a:outerShdw>
          </a:effectLst>
        </p:spPr>
        <p:txBody>
          <a:bodyPr wrap="none">
            <a:spAutoFit/>
          </a:bodyPr>
          <a:lstStyle/>
          <a:p>
            <a:pPr>
              <a:defRPr/>
            </a:pPr>
            <a:r>
              <a:rPr lang="ja-JP" altLang="en-US" sz="1600" b="1">
                <a:solidFill>
                  <a:schemeClr val="bg1"/>
                </a:solidFill>
                <a:effectLst>
                  <a:outerShdw blurRad="38100" dist="38100" dir="2700000" algn="tl">
                    <a:srgbClr val="000000">
                      <a:alpha val="43137"/>
                    </a:srgbClr>
                  </a:outerShdw>
                </a:effectLst>
                <a:ea typeface="ＭＳ Ｐゴシック" charset="-128"/>
              </a:rPr>
              <a:t>大西洋子午面循環</a:t>
            </a:r>
          </a:p>
        </p:txBody>
      </p:sp>
      <p:sp>
        <p:nvSpPr>
          <p:cNvPr id="22541" name="テキスト ボックス 16"/>
          <p:cNvSpPr txBox="1">
            <a:spLocks noChangeArrowheads="1"/>
          </p:cNvSpPr>
          <p:nvPr/>
        </p:nvSpPr>
        <p:spPr bwMode="auto">
          <a:xfrm rot="-5400000">
            <a:off x="7138808" y="3129290"/>
            <a:ext cx="2302233"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400"/>
              <a:t>ＩＰＣＣ－ＡＲ４での</a:t>
            </a:r>
            <a:r>
              <a:rPr lang="en-US" altLang="ja-JP" sz="1400"/>
              <a:t>2100</a:t>
            </a:r>
            <a:r>
              <a:rPr lang="ja-JP" altLang="en-US" sz="1400"/>
              <a:t>年</a:t>
            </a:r>
            <a:endParaRPr lang="en-US" altLang="ja-JP" sz="1400"/>
          </a:p>
          <a:p>
            <a:pPr eaLnBrk="1" hangingPunct="1"/>
            <a:r>
              <a:rPr lang="ja-JP" altLang="en-US" sz="1400"/>
              <a:t>までの気温上昇予測幅（℃）</a:t>
            </a:r>
          </a:p>
        </p:txBody>
      </p:sp>
      <p:sp>
        <p:nvSpPr>
          <p:cNvPr id="16" name="Rectangle 2"/>
          <p:cNvSpPr txBox="1">
            <a:spLocks noChangeArrowheads="1"/>
          </p:cNvSpPr>
          <p:nvPr/>
        </p:nvSpPr>
        <p:spPr>
          <a:xfrm>
            <a:off x="457200" y="115888"/>
            <a:ext cx="8229600" cy="1441450"/>
          </a:xfrm>
          <a:prstGeom prst="rect">
            <a:avLst/>
          </a:prstGeom>
        </p:spPr>
        <p:txBody>
          <a:bodyPr/>
          <a:lstStyle/>
          <a:p>
            <a:pPr algn="ctr">
              <a:defRPr/>
            </a:pPr>
            <a:endParaRPr lang="ja-JP" altLang="en-US" sz="4400" kern="0" dirty="0">
              <a:solidFill>
                <a:schemeClr val="tx2"/>
              </a:solidFill>
              <a:latin typeface="+mj-lt"/>
              <a:ea typeface="+mj-ea"/>
              <a:cs typeface="+mj-cs"/>
            </a:endParaRPr>
          </a:p>
        </p:txBody>
      </p:sp>
      <p:sp>
        <p:nvSpPr>
          <p:cNvPr id="17" name="Rectangle 2"/>
          <p:cNvSpPr txBox="1">
            <a:spLocks noChangeArrowheads="1"/>
          </p:cNvSpPr>
          <p:nvPr/>
        </p:nvSpPr>
        <p:spPr>
          <a:xfrm>
            <a:off x="609600" y="268288"/>
            <a:ext cx="8229600" cy="1441450"/>
          </a:xfrm>
          <a:prstGeom prst="rect">
            <a:avLst/>
          </a:prstGeom>
        </p:spPr>
        <p:txBody>
          <a:bodyPr/>
          <a:lstStyle/>
          <a:p>
            <a:pPr algn="ctr">
              <a:defRPr/>
            </a:pPr>
            <a:r>
              <a:rPr lang="ja-JP" altLang="en-US" sz="4000" kern="0" dirty="0">
                <a:solidFill>
                  <a:schemeClr val="tx2"/>
                </a:solidFill>
                <a:latin typeface="+mj-lt"/>
                <a:ea typeface="+mj-ea"/>
                <a:cs typeface="+mj-cs"/>
              </a:rPr>
              <a:t>地球システムの大規模かつ非連続的な変化の可能性</a:t>
            </a:r>
            <a:r>
              <a:rPr lang="en-US" altLang="ja-JP" sz="4000" kern="0" dirty="0">
                <a:solidFill>
                  <a:schemeClr val="tx2"/>
                </a:solidFill>
                <a:latin typeface="+mj-lt"/>
                <a:ea typeface="+mj-ea"/>
                <a:cs typeface="+mj-cs"/>
              </a:rPr>
              <a:t>(t</a:t>
            </a:r>
            <a:r>
              <a:rPr lang="en-US" altLang="ja-JP" sz="4000" kern="0" dirty="0" err="1">
                <a:solidFill>
                  <a:schemeClr val="tx2"/>
                </a:solidFill>
                <a:latin typeface="+mj-lt"/>
                <a:ea typeface="+mj-ea"/>
                <a:cs typeface="+mj-cs"/>
              </a:rPr>
              <a:t>ipping</a:t>
            </a:r>
            <a:r>
              <a:rPr lang="en-US" altLang="ja-JP" sz="4000" kern="0" dirty="0">
                <a:solidFill>
                  <a:schemeClr val="tx2"/>
                </a:solidFill>
                <a:latin typeface="+mj-lt"/>
                <a:ea typeface="+mj-ea"/>
                <a:cs typeface="+mj-cs"/>
              </a:rPr>
              <a:t> elements)</a:t>
            </a:r>
            <a:endParaRPr lang="ja-JP" altLang="en-US" sz="4000" kern="0" dirty="0">
              <a:solidFill>
                <a:schemeClr val="tx2"/>
              </a:solidFill>
              <a:latin typeface="+mj-lt"/>
              <a:ea typeface="+mj-ea"/>
              <a:cs typeface="+mj-cs"/>
            </a:endParaRPr>
          </a:p>
        </p:txBody>
      </p:sp>
      <p:sp>
        <p:nvSpPr>
          <p:cNvPr id="47120" name="スライド番号プレースホルダ 17"/>
          <p:cNvSpPr>
            <a:spLocks noGrp="1"/>
          </p:cNvSpPr>
          <p:nvPr>
            <p:ph type="sldNum" sz="quarter" idx="12"/>
          </p:nvPr>
        </p:nvSpPr>
        <p:spPr/>
        <p:txBody>
          <a:bodyPr/>
          <a:lstStyle/>
          <a:p>
            <a:pPr algn="ctr">
              <a:defRPr/>
            </a:pPr>
            <a:fld id="{4CD2189D-2852-485C-8665-8EB9B2800B00}" type="slidenum">
              <a:rPr lang="en-US" altLang="ja-JP" sz="1050" smtClean="0">
                <a:latin typeface="Arial" pitchFamily="34" charset="0"/>
              </a:rPr>
              <a:pPr algn="ctr">
                <a:defRPr/>
              </a:pPr>
              <a:t>54</a:t>
            </a:fld>
            <a:endParaRPr lang="en-US" altLang="ja-JP" sz="1050" smtClean="0">
              <a:latin typeface="Arial" pitchFamily="34" charset="0"/>
            </a:endParaRPr>
          </a:p>
        </p:txBody>
      </p:sp>
      <p:sp>
        <p:nvSpPr>
          <p:cNvPr id="2" name="テキスト ボックス 1"/>
          <p:cNvSpPr txBox="1"/>
          <p:nvPr/>
        </p:nvSpPr>
        <p:spPr>
          <a:xfrm>
            <a:off x="1436914" y="6396335"/>
            <a:ext cx="1980029" cy="400110"/>
          </a:xfrm>
          <a:prstGeom prst="rect">
            <a:avLst/>
          </a:prstGeom>
          <a:noFill/>
        </p:spPr>
        <p:txBody>
          <a:bodyPr wrap="none" rtlCol="0">
            <a:spAutoFit/>
          </a:bodyPr>
          <a:lstStyle/>
          <a:p>
            <a:r>
              <a:rPr lang="ja-JP" altLang="en-US" sz="2000" dirty="0"/>
              <a:t>江守正多氏提供</a:t>
            </a:r>
            <a:endParaRPr kumimoji="1" lang="ja-JP" altLang="en-US" sz="2000" dirty="0"/>
          </a:p>
        </p:txBody>
      </p:sp>
    </p:spTree>
    <p:extLst>
      <p:ext uri="{BB962C8B-B14F-4D97-AF65-F5344CB8AC3E}">
        <p14:creationId xmlns:p14="http://schemas.microsoft.com/office/powerpoint/2010/main" val="420615658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7"/>
          <p:cNvSpPr>
            <a:spLocks noChangeArrowheads="1"/>
          </p:cNvSpPr>
          <p:nvPr/>
        </p:nvSpPr>
        <p:spPr bwMode="auto">
          <a:xfrm>
            <a:off x="466725" y="1125538"/>
            <a:ext cx="8210550" cy="4967287"/>
          </a:xfrm>
          <a:prstGeom prst="rect">
            <a:avLst/>
          </a:prstGeom>
          <a:gradFill rotWithShape="1">
            <a:gsLst>
              <a:gs pos="0">
                <a:srgbClr val="B9CAFF"/>
              </a:gs>
              <a:gs pos="100000">
                <a:srgbClr val="DDE5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5603" name="Rectangle 17"/>
          <p:cNvSpPr>
            <a:spLocks noChangeArrowheads="1"/>
          </p:cNvSpPr>
          <p:nvPr/>
        </p:nvSpPr>
        <p:spPr bwMode="auto">
          <a:xfrm>
            <a:off x="1152525" y="1574800"/>
            <a:ext cx="5632450" cy="3743325"/>
          </a:xfrm>
          <a:prstGeom prst="rect">
            <a:avLst/>
          </a:prstGeom>
          <a:gradFill rotWithShape="1">
            <a:gsLst>
              <a:gs pos="0">
                <a:srgbClr val="FBC09F"/>
              </a:gs>
              <a:gs pos="100000">
                <a:srgbClr val="FEE7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a:p>
        </p:txBody>
      </p:sp>
      <p:sp>
        <p:nvSpPr>
          <p:cNvPr id="25604" name="Line 18"/>
          <p:cNvSpPr>
            <a:spLocks noChangeShapeType="1"/>
          </p:cNvSpPr>
          <p:nvPr/>
        </p:nvSpPr>
        <p:spPr bwMode="auto">
          <a:xfrm>
            <a:off x="1152525" y="1566863"/>
            <a:ext cx="0" cy="381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5" name="Line 20"/>
          <p:cNvSpPr>
            <a:spLocks noChangeShapeType="1"/>
          </p:cNvSpPr>
          <p:nvPr/>
        </p:nvSpPr>
        <p:spPr bwMode="auto">
          <a:xfrm>
            <a:off x="1763713" y="1560513"/>
            <a:ext cx="0" cy="37465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6" name="Line 22"/>
          <p:cNvSpPr>
            <a:spLocks noChangeShapeType="1"/>
          </p:cNvSpPr>
          <p:nvPr/>
        </p:nvSpPr>
        <p:spPr bwMode="auto">
          <a:xfrm>
            <a:off x="5748338" y="1560513"/>
            <a:ext cx="0" cy="37465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7" name="Line 19"/>
          <p:cNvSpPr>
            <a:spLocks noChangeShapeType="1"/>
          </p:cNvSpPr>
          <p:nvPr/>
        </p:nvSpPr>
        <p:spPr bwMode="auto">
          <a:xfrm>
            <a:off x="1152525" y="5316538"/>
            <a:ext cx="56165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8" name="Line 25"/>
          <p:cNvSpPr>
            <a:spLocks noChangeShapeType="1"/>
          </p:cNvSpPr>
          <p:nvPr/>
        </p:nvSpPr>
        <p:spPr bwMode="auto">
          <a:xfrm>
            <a:off x="1763713" y="5310188"/>
            <a:ext cx="0" cy="904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09" name="Line 26"/>
          <p:cNvSpPr>
            <a:spLocks noChangeShapeType="1"/>
          </p:cNvSpPr>
          <p:nvPr/>
        </p:nvSpPr>
        <p:spPr bwMode="auto">
          <a:xfrm>
            <a:off x="5748338" y="5310188"/>
            <a:ext cx="0" cy="904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10" name="Rectangle 2"/>
          <p:cNvSpPr>
            <a:spLocks noGrp="1" noChangeArrowheads="1"/>
          </p:cNvSpPr>
          <p:nvPr>
            <p:ph type="title"/>
          </p:nvPr>
        </p:nvSpPr>
        <p:spPr>
          <a:xfrm>
            <a:off x="323850" y="53975"/>
            <a:ext cx="8569325" cy="1143000"/>
          </a:xfrm>
        </p:spPr>
        <p:txBody>
          <a:bodyPr/>
          <a:lstStyle/>
          <a:p>
            <a:pPr eaLnBrk="1" hangingPunct="1"/>
            <a:r>
              <a:rPr lang="ja-JP" altLang="en-US" sz="4000" smtClean="0"/>
              <a:t>どれくらい排出量を減らせばよいか？</a:t>
            </a:r>
          </a:p>
        </p:txBody>
      </p:sp>
      <p:sp>
        <p:nvSpPr>
          <p:cNvPr id="25611" name="Text Box 9"/>
          <p:cNvSpPr txBox="1">
            <a:spLocks noChangeArrowheads="1"/>
          </p:cNvSpPr>
          <p:nvPr/>
        </p:nvSpPr>
        <p:spPr bwMode="auto">
          <a:xfrm>
            <a:off x="1729286" y="6289540"/>
            <a:ext cx="4326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dirty="0"/>
              <a:t>(IPCC </a:t>
            </a:r>
            <a:r>
              <a:rPr lang="ja-JP" altLang="en-US" dirty="0"/>
              <a:t>第３次評価報告書より</a:t>
            </a:r>
            <a:r>
              <a:rPr lang="ja-JP" altLang="en-US" dirty="0" smtClean="0"/>
              <a:t>）　</a:t>
            </a:r>
            <a:endParaRPr lang="ja-JP" altLang="en-US" dirty="0"/>
          </a:p>
        </p:txBody>
      </p:sp>
      <p:sp>
        <p:nvSpPr>
          <p:cNvPr id="18442" name="Freeform 10"/>
          <p:cNvSpPr>
            <a:spLocks/>
          </p:cNvSpPr>
          <p:nvPr/>
        </p:nvSpPr>
        <p:spPr bwMode="auto">
          <a:xfrm>
            <a:off x="1158875" y="4264025"/>
            <a:ext cx="5626100" cy="1031875"/>
          </a:xfrm>
          <a:custGeom>
            <a:avLst/>
            <a:gdLst>
              <a:gd name="T0" fmla="*/ 0 w 3544"/>
              <a:gd name="T1" fmla="*/ 2147483647 h 650"/>
              <a:gd name="T2" fmla="*/ 2147483647 w 3544"/>
              <a:gd name="T3" fmla="*/ 2147483647 h 650"/>
              <a:gd name="T4" fmla="*/ 2147483647 w 3544"/>
              <a:gd name="T5" fmla="*/ 2147483647 h 650"/>
              <a:gd name="T6" fmla="*/ 2147483647 w 3544"/>
              <a:gd name="T7" fmla="*/ 2147483647 h 650"/>
              <a:gd name="T8" fmla="*/ 2147483647 w 3544"/>
              <a:gd name="T9" fmla="*/ 2147483647 h 650"/>
              <a:gd name="T10" fmla="*/ 0 60000 65536"/>
              <a:gd name="T11" fmla="*/ 0 60000 65536"/>
              <a:gd name="T12" fmla="*/ 0 60000 65536"/>
              <a:gd name="T13" fmla="*/ 0 60000 65536"/>
              <a:gd name="T14" fmla="*/ 0 60000 65536"/>
              <a:gd name="T15" fmla="*/ 0 w 3544"/>
              <a:gd name="T16" fmla="*/ 0 h 650"/>
              <a:gd name="T17" fmla="*/ 3544 w 3544"/>
              <a:gd name="T18" fmla="*/ 650 h 650"/>
            </a:gdLst>
            <a:ahLst/>
            <a:cxnLst>
              <a:cxn ang="T10">
                <a:pos x="T0" y="T1"/>
              </a:cxn>
              <a:cxn ang="T11">
                <a:pos x="T2" y="T3"/>
              </a:cxn>
              <a:cxn ang="T12">
                <a:pos x="T4" y="T5"/>
              </a:cxn>
              <a:cxn ang="T13">
                <a:pos x="T6" y="T7"/>
              </a:cxn>
              <a:cxn ang="T14">
                <a:pos x="T8" y="T9"/>
              </a:cxn>
            </a:cxnLst>
            <a:rect l="T15" t="T16" r="T17" b="T18"/>
            <a:pathLst>
              <a:path w="3544" h="650">
                <a:moveTo>
                  <a:pt x="0" y="650"/>
                </a:moveTo>
                <a:cubicBezTo>
                  <a:pt x="34" y="586"/>
                  <a:pt x="113" y="365"/>
                  <a:pt x="200" y="263"/>
                </a:cubicBezTo>
                <a:cubicBezTo>
                  <a:pt x="287" y="161"/>
                  <a:pt x="369" y="76"/>
                  <a:pt x="520" y="38"/>
                </a:cubicBezTo>
                <a:cubicBezTo>
                  <a:pt x="671" y="0"/>
                  <a:pt x="604" y="37"/>
                  <a:pt x="1108" y="36"/>
                </a:cubicBezTo>
                <a:cubicBezTo>
                  <a:pt x="1612" y="35"/>
                  <a:pt x="3037" y="31"/>
                  <a:pt x="3544" y="30"/>
                </a:cubicBezTo>
              </a:path>
            </a:pathLst>
          </a:custGeom>
          <a:noFill/>
          <a:ln w="254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43" name="Freeform 11"/>
          <p:cNvSpPr>
            <a:spLocks/>
          </p:cNvSpPr>
          <p:nvPr/>
        </p:nvSpPr>
        <p:spPr bwMode="auto">
          <a:xfrm>
            <a:off x="1152525" y="4305300"/>
            <a:ext cx="5626100" cy="946150"/>
          </a:xfrm>
          <a:custGeom>
            <a:avLst/>
            <a:gdLst>
              <a:gd name="T0" fmla="*/ 0 w 3544"/>
              <a:gd name="T1" fmla="*/ 2147483647 h 596"/>
              <a:gd name="T2" fmla="*/ 2147483647 w 3544"/>
              <a:gd name="T3" fmla="*/ 2147483647 h 596"/>
              <a:gd name="T4" fmla="*/ 2147483647 w 3544"/>
              <a:gd name="T5" fmla="*/ 2147483647 h 596"/>
              <a:gd name="T6" fmla="*/ 2147483647 w 3544"/>
              <a:gd name="T7" fmla="*/ 2147483647 h 596"/>
              <a:gd name="T8" fmla="*/ 2147483647 w 3544"/>
              <a:gd name="T9" fmla="*/ 2147483647 h 596"/>
              <a:gd name="T10" fmla="*/ 2147483647 w 3544"/>
              <a:gd name="T11" fmla="*/ 2147483647 h 596"/>
              <a:gd name="T12" fmla="*/ 0 60000 65536"/>
              <a:gd name="T13" fmla="*/ 0 60000 65536"/>
              <a:gd name="T14" fmla="*/ 0 60000 65536"/>
              <a:gd name="T15" fmla="*/ 0 60000 65536"/>
              <a:gd name="T16" fmla="*/ 0 60000 65536"/>
              <a:gd name="T17" fmla="*/ 0 60000 65536"/>
              <a:gd name="T18" fmla="*/ 0 w 3544"/>
              <a:gd name="T19" fmla="*/ 0 h 596"/>
              <a:gd name="T20" fmla="*/ 3544 w 3544"/>
              <a:gd name="T21" fmla="*/ 596 h 596"/>
            </a:gdLst>
            <a:ahLst/>
            <a:cxnLst>
              <a:cxn ang="T12">
                <a:pos x="T0" y="T1"/>
              </a:cxn>
              <a:cxn ang="T13">
                <a:pos x="T2" y="T3"/>
              </a:cxn>
              <a:cxn ang="T14">
                <a:pos x="T4" y="T5"/>
              </a:cxn>
              <a:cxn ang="T15">
                <a:pos x="T6" y="T7"/>
              </a:cxn>
              <a:cxn ang="T16">
                <a:pos x="T8" y="T9"/>
              </a:cxn>
              <a:cxn ang="T17">
                <a:pos x="T10" y="T11"/>
              </a:cxn>
            </a:cxnLst>
            <a:rect l="T18" t="T19" r="T20" b="T21"/>
            <a:pathLst>
              <a:path w="3544" h="596">
                <a:moveTo>
                  <a:pt x="0" y="180"/>
                </a:moveTo>
                <a:cubicBezTo>
                  <a:pt x="21" y="156"/>
                  <a:pt x="54" y="0"/>
                  <a:pt x="128" y="36"/>
                </a:cubicBezTo>
                <a:cubicBezTo>
                  <a:pt x="202" y="72"/>
                  <a:pt x="345" y="313"/>
                  <a:pt x="444" y="396"/>
                </a:cubicBezTo>
                <a:cubicBezTo>
                  <a:pt x="543" y="479"/>
                  <a:pt x="564" y="505"/>
                  <a:pt x="720" y="536"/>
                </a:cubicBezTo>
                <a:cubicBezTo>
                  <a:pt x="876" y="567"/>
                  <a:pt x="909" y="570"/>
                  <a:pt x="1380" y="580"/>
                </a:cubicBezTo>
                <a:cubicBezTo>
                  <a:pt x="1851" y="590"/>
                  <a:pt x="3093" y="593"/>
                  <a:pt x="3544" y="596"/>
                </a:cubicBezTo>
              </a:path>
            </a:pathLst>
          </a:custGeom>
          <a:noFill/>
          <a:ln w="25400">
            <a:solidFill>
              <a:srgbClr val="99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44" name="Freeform 12"/>
          <p:cNvSpPr>
            <a:spLocks/>
          </p:cNvSpPr>
          <p:nvPr/>
        </p:nvSpPr>
        <p:spPr bwMode="auto">
          <a:xfrm>
            <a:off x="1158875" y="3568700"/>
            <a:ext cx="5600700" cy="1682750"/>
          </a:xfrm>
          <a:custGeom>
            <a:avLst/>
            <a:gdLst>
              <a:gd name="T0" fmla="*/ 0 w 3528"/>
              <a:gd name="T1" fmla="*/ 2147483647 h 1060"/>
              <a:gd name="T2" fmla="*/ 2147483647 w 3528"/>
              <a:gd name="T3" fmla="*/ 2147483647 h 1060"/>
              <a:gd name="T4" fmla="*/ 2147483647 w 3528"/>
              <a:gd name="T5" fmla="*/ 2147483647 h 1060"/>
              <a:gd name="T6" fmla="*/ 2147483647 w 3528"/>
              <a:gd name="T7" fmla="*/ 2147483647 h 1060"/>
              <a:gd name="T8" fmla="*/ 2147483647 w 3528"/>
              <a:gd name="T9" fmla="*/ 0 h 1060"/>
              <a:gd name="T10" fmla="*/ 0 60000 65536"/>
              <a:gd name="T11" fmla="*/ 0 60000 65536"/>
              <a:gd name="T12" fmla="*/ 0 60000 65536"/>
              <a:gd name="T13" fmla="*/ 0 60000 65536"/>
              <a:gd name="T14" fmla="*/ 0 60000 65536"/>
              <a:gd name="T15" fmla="*/ 0 w 3528"/>
              <a:gd name="T16" fmla="*/ 0 h 1060"/>
              <a:gd name="T17" fmla="*/ 3528 w 3528"/>
              <a:gd name="T18" fmla="*/ 1060 h 1060"/>
            </a:gdLst>
            <a:ahLst/>
            <a:cxnLst>
              <a:cxn ang="T10">
                <a:pos x="T0" y="T1"/>
              </a:cxn>
              <a:cxn ang="T11">
                <a:pos x="T2" y="T3"/>
              </a:cxn>
              <a:cxn ang="T12">
                <a:pos x="T4" y="T5"/>
              </a:cxn>
              <a:cxn ang="T13">
                <a:pos x="T6" y="T7"/>
              </a:cxn>
              <a:cxn ang="T14">
                <a:pos x="T8" y="T9"/>
              </a:cxn>
            </a:cxnLst>
            <a:rect l="T15" t="T16" r="T17" b="T18"/>
            <a:pathLst>
              <a:path w="3528" h="1060">
                <a:moveTo>
                  <a:pt x="0" y="1060"/>
                </a:moveTo>
                <a:cubicBezTo>
                  <a:pt x="37" y="973"/>
                  <a:pt x="107" y="676"/>
                  <a:pt x="220" y="536"/>
                </a:cubicBezTo>
                <a:cubicBezTo>
                  <a:pt x="333" y="396"/>
                  <a:pt x="385" y="298"/>
                  <a:pt x="676" y="220"/>
                </a:cubicBezTo>
                <a:cubicBezTo>
                  <a:pt x="967" y="142"/>
                  <a:pt x="1494" y="103"/>
                  <a:pt x="1969" y="66"/>
                </a:cubicBezTo>
                <a:cubicBezTo>
                  <a:pt x="2444" y="29"/>
                  <a:pt x="3203" y="14"/>
                  <a:pt x="3528"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45" name="Freeform 13"/>
          <p:cNvSpPr>
            <a:spLocks/>
          </p:cNvSpPr>
          <p:nvPr/>
        </p:nvSpPr>
        <p:spPr bwMode="auto">
          <a:xfrm>
            <a:off x="1190625" y="2717800"/>
            <a:ext cx="5568950" cy="2584450"/>
          </a:xfrm>
          <a:custGeom>
            <a:avLst/>
            <a:gdLst>
              <a:gd name="T0" fmla="*/ 0 w 3508"/>
              <a:gd name="T1" fmla="*/ 2147483647 h 1628"/>
              <a:gd name="T2" fmla="*/ 2147483647 w 3508"/>
              <a:gd name="T3" fmla="*/ 2147483647 h 1628"/>
              <a:gd name="T4" fmla="*/ 2147483647 w 3508"/>
              <a:gd name="T5" fmla="*/ 2147483647 h 1628"/>
              <a:gd name="T6" fmla="*/ 2147483647 w 3508"/>
              <a:gd name="T7" fmla="*/ 2147483647 h 1628"/>
              <a:gd name="T8" fmla="*/ 2147483647 w 3508"/>
              <a:gd name="T9" fmla="*/ 2147483647 h 1628"/>
              <a:gd name="T10" fmla="*/ 2147483647 w 3508"/>
              <a:gd name="T11" fmla="*/ 0 h 1628"/>
              <a:gd name="T12" fmla="*/ 0 60000 65536"/>
              <a:gd name="T13" fmla="*/ 0 60000 65536"/>
              <a:gd name="T14" fmla="*/ 0 60000 65536"/>
              <a:gd name="T15" fmla="*/ 0 60000 65536"/>
              <a:gd name="T16" fmla="*/ 0 60000 65536"/>
              <a:gd name="T17" fmla="*/ 0 60000 65536"/>
              <a:gd name="T18" fmla="*/ 0 w 3508"/>
              <a:gd name="T19" fmla="*/ 0 h 1628"/>
              <a:gd name="T20" fmla="*/ 3508 w 3508"/>
              <a:gd name="T21" fmla="*/ 1628 h 1628"/>
            </a:gdLst>
            <a:ahLst/>
            <a:cxnLst>
              <a:cxn ang="T12">
                <a:pos x="T0" y="T1"/>
              </a:cxn>
              <a:cxn ang="T13">
                <a:pos x="T2" y="T3"/>
              </a:cxn>
              <a:cxn ang="T14">
                <a:pos x="T4" y="T5"/>
              </a:cxn>
              <a:cxn ang="T15">
                <a:pos x="T6" y="T7"/>
              </a:cxn>
              <a:cxn ang="T16">
                <a:pos x="T8" y="T9"/>
              </a:cxn>
              <a:cxn ang="T17">
                <a:pos x="T10" y="T11"/>
              </a:cxn>
            </a:cxnLst>
            <a:rect l="T18" t="T19" r="T20" b="T21"/>
            <a:pathLst>
              <a:path w="3508" h="1628">
                <a:moveTo>
                  <a:pt x="0" y="1628"/>
                </a:moveTo>
                <a:cubicBezTo>
                  <a:pt x="94" y="1535"/>
                  <a:pt x="345" y="1247"/>
                  <a:pt x="564" y="1072"/>
                </a:cubicBezTo>
                <a:cubicBezTo>
                  <a:pt x="783" y="897"/>
                  <a:pt x="1082" y="705"/>
                  <a:pt x="1316" y="576"/>
                </a:cubicBezTo>
                <a:cubicBezTo>
                  <a:pt x="1550" y="447"/>
                  <a:pt x="1734" y="379"/>
                  <a:pt x="1968" y="300"/>
                </a:cubicBezTo>
                <a:cubicBezTo>
                  <a:pt x="2202" y="221"/>
                  <a:pt x="2463" y="154"/>
                  <a:pt x="2720" y="104"/>
                </a:cubicBezTo>
                <a:cubicBezTo>
                  <a:pt x="2977" y="54"/>
                  <a:pt x="3344" y="22"/>
                  <a:pt x="3508" y="0"/>
                </a:cubicBezTo>
              </a:path>
            </a:pathLst>
          </a:custGeom>
          <a:noFill/>
          <a:ln w="254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48" name="Freeform 16"/>
          <p:cNvSpPr>
            <a:spLocks/>
          </p:cNvSpPr>
          <p:nvPr/>
        </p:nvSpPr>
        <p:spPr bwMode="auto">
          <a:xfrm>
            <a:off x="1406525" y="2057400"/>
            <a:ext cx="5365750" cy="3251200"/>
          </a:xfrm>
          <a:custGeom>
            <a:avLst/>
            <a:gdLst>
              <a:gd name="T0" fmla="*/ 0 w 3380"/>
              <a:gd name="T1" fmla="*/ 2147483647 h 2048"/>
              <a:gd name="T2" fmla="*/ 2147483647 w 3380"/>
              <a:gd name="T3" fmla="*/ 2147483647 h 2048"/>
              <a:gd name="T4" fmla="*/ 2147483647 w 3380"/>
              <a:gd name="T5" fmla="*/ 2147483647 h 2048"/>
              <a:gd name="T6" fmla="*/ 2147483647 w 3380"/>
              <a:gd name="T7" fmla="*/ 0 h 2048"/>
              <a:gd name="T8" fmla="*/ 0 60000 65536"/>
              <a:gd name="T9" fmla="*/ 0 60000 65536"/>
              <a:gd name="T10" fmla="*/ 0 60000 65536"/>
              <a:gd name="T11" fmla="*/ 0 60000 65536"/>
              <a:gd name="T12" fmla="*/ 0 w 3380"/>
              <a:gd name="T13" fmla="*/ 0 h 2048"/>
              <a:gd name="T14" fmla="*/ 3380 w 3380"/>
              <a:gd name="T15" fmla="*/ 2048 h 2048"/>
            </a:gdLst>
            <a:ahLst/>
            <a:cxnLst>
              <a:cxn ang="T8">
                <a:pos x="T0" y="T1"/>
              </a:cxn>
              <a:cxn ang="T9">
                <a:pos x="T2" y="T3"/>
              </a:cxn>
              <a:cxn ang="T10">
                <a:pos x="T4" y="T5"/>
              </a:cxn>
              <a:cxn ang="T11">
                <a:pos x="T6" y="T7"/>
              </a:cxn>
            </a:cxnLst>
            <a:rect l="T12" t="T13" r="T14" b="T15"/>
            <a:pathLst>
              <a:path w="3380" h="2048">
                <a:moveTo>
                  <a:pt x="0" y="2048"/>
                </a:moveTo>
                <a:cubicBezTo>
                  <a:pt x="193" y="1948"/>
                  <a:pt x="763" y="1673"/>
                  <a:pt x="1156" y="1448"/>
                </a:cubicBezTo>
                <a:cubicBezTo>
                  <a:pt x="1549" y="1223"/>
                  <a:pt x="1987" y="941"/>
                  <a:pt x="2358" y="700"/>
                </a:cubicBezTo>
                <a:cubicBezTo>
                  <a:pt x="2729" y="459"/>
                  <a:pt x="3167" y="146"/>
                  <a:pt x="3380" y="0"/>
                </a:cubicBezTo>
              </a:path>
            </a:pathLst>
          </a:custGeom>
          <a:noFill/>
          <a:ln w="25400">
            <a:solidFill>
              <a:srgbClr val="00808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17" name="Freeform 29"/>
          <p:cNvSpPr>
            <a:spLocks/>
          </p:cNvSpPr>
          <p:nvPr/>
        </p:nvSpPr>
        <p:spPr bwMode="auto">
          <a:xfrm>
            <a:off x="901700" y="5411788"/>
            <a:ext cx="252413" cy="277812"/>
          </a:xfrm>
          <a:custGeom>
            <a:avLst/>
            <a:gdLst>
              <a:gd name="T0" fmla="*/ 0 w 159"/>
              <a:gd name="T1" fmla="*/ 2147483647 h 175"/>
              <a:gd name="T2" fmla="*/ 2147483647 w 159"/>
              <a:gd name="T3" fmla="*/ 0 h 175"/>
              <a:gd name="T4" fmla="*/ 0 60000 65536"/>
              <a:gd name="T5" fmla="*/ 0 60000 65536"/>
              <a:gd name="T6" fmla="*/ 0 w 159"/>
              <a:gd name="T7" fmla="*/ 0 h 175"/>
              <a:gd name="T8" fmla="*/ 159 w 159"/>
              <a:gd name="T9" fmla="*/ 175 h 175"/>
            </a:gdLst>
            <a:ahLst/>
            <a:cxnLst>
              <a:cxn ang="T4">
                <a:pos x="T0" y="T1"/>
              </a:cxn>
              <a:cxn ang="T5">
                <a:pos x="T2" y="T3"/>
              </a:cxn>
            </a:cxnLst>
            <a:rect l="T6" t="T7" r="T8" b="T9"/>
            <a:pathLst>
              <a:path w="159" h="175">
                <a:moveTo>
                  <a:pt x="0" y="175"/>
                </a:moveTo>
                <a:lnTo>
                  <a:pt x="159"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18" name="Text Box 30"/>
          <p:cNvSpPr txBox="1">
            <a:spLocks noChangeArrowheads="1"/>
          </p:cNvSpPr>
          <p:nvPr/>
        </p:nvSpPr>
        <p:spPr bwMode="auto">
          <a:xfrm>
            <a:off x="395288" y="56356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a:t>現在</a:t>
            </a:r>
          </a:p>
        </p:txBody>
      </p:sp>
      <p:sp>
        <p:nvSpPr>
          <p:cNvPr id="25619" name="Freeform 31"/>
          <p:cNvSpPr>
            <a:spLocks/>
          </p:cNvSpPr>
          <p:nvPr/>
        </p:nvSpPr>
        <p:spPr bwMode="auto">
          <a:xfrm>
            <a:off x="1773238" y="5421313"/>
            <a:ext cx="122237" cy="268287"/>
          </a:xfrm>
          <a:custGeom>
            <a:avLst/>
            <a:gdLst>
              <a:gd name="T0" fmla="*/ 2147483647 w 77"/>
              <a:gd name="T1" fmla="*/ 2147483647 h 169"/>
              <a:gd name="T2" fmla="*/ 0 w 77"/>
              <a:gd name="T3" fmla="*/ 0 h 169"/>
              <a:gd name="T4" fmla="*/ 0 60000 65536"/>
              <a:gd name="T5" fmla="*/ 0 60000 65536"/>
              <a:gd name="T6" fmla="*/ 0 w 77"/>
              <a:gd name="T7" fmla="*/ 0 h 169"/>
              <a:gd name="T8" fmla="*/ 77 w 77"/>
              <a:gd name="T9" fmla="*/ 169 h 169"/>
            </a:gdLst>
            <a:ahLst/>
            <a:cxnLst>
              <a:cxn ang="T4">
                <a:pos x="T0" y="T1"/>
              </a:cxn>
              <a:cxn ang="T5">
                <a:pos x="T2" y="T3"/>
              </a:cxn>
            </a:cxnLst>
            <a:rect l="T6" t="T7" r="T8" b="T9"/>
            <a:pathLst>
              <a:path w="77" h="169">
                <a:moveTo>
                  <a:pt x="77" y="169"/>
                </a:moveTo>
                <a:lnTo>
                  <a:pt x="0"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20" name="Text Box 32"/>
          <p:cNvSpPr txBox="1">
            <a:spLocks noChangeArrowheads="1"/>
          </p:cNvSpPr>
          <p:nvPr/>
        </p:nvSpPr>
        <p:spPr bwMode="auto">
          <a:xfrm>
            <a:off x="1684338" y="5635625"/>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a:t>50</a:t>
            </a:r>
            <a:r>
              <a:rPr lang="ja-JP" altLang="en-US" sz="2400"/>
              <a:t>年後？</a:t>
            </a:r>
          </a:p>
        </p:txBody>
      </p:sp>
      <p:sp>
        <p:nvSpPr>
          <p:cNvPr id="25621" name="Freeform 33"/>
          <p:cNvSpPr>
            <a:spLocks/>
          </p:cNvSpPr>
          <p:nvPr/>
        </p:nvSpPr>
        <p:spPr bwMode="auto">
          <a:xfrm>
            <a:off x="5726113" y="5421313"/>
            <a:ext cx="23812" cy="268287"/>
          </a:xfrm>
          <a:custGeom>
            <a:avLst/>
            <a:gdLst>
              <a:gd name="T0" fmla="*/ 0 w 15"/>
              <a:gd name="T1" fmla="*/ 2147483647 h 169"/>
              <a:gd name="T2" fmla="*/ 2147483647 w 15"/>
              <a:gd name="T3" fmla="*/ 0 h 169"/>
              <a:gd name="T4" fmla="*/ 0 60000 65536"/>
              <a:gd name="T5" fmla="*/ 0 60000 65536"/>
              <a:gd name="T6" fmla="*/ 0 w 15"/>
              <a:gd name="T7" fmla="*/ 0 h 169"/>
              <a:gd name="T8" fmla="*/ 15 w 15"/>
              <a:gd name="T9" fmla="*/ 169 h 169"/>
            </a:gdLst>
            <a:ahLst/>
            <a:cxnLst>
              <a:cxn ang="T4">
                <a:pos x="T0" y="T1"/>
              </a:cxn>
              <a:cxn ang="T5">
                <a:pos x="T2" y="T3"/>
              </a:cxn>
            </a:cxnLst>
            <a:rect l="T6" t="T7" r="T8" b="T9"/>
            <a:pathLst>
              <a:path w="15" h="169">
                <a:moveTo>
                  <a:pt x="0" y="169"/>
                </a:moveTo>
                <a:lnTo>
                  <a:pt x="15"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22" name="Text Box 34"/>
          <p:cNvSpPr txBox="1">
            <a:spLocks noChangeArrowheads="1"/>
          </p:cNvSpPr>
          <p:nvPr/>
        </p:nvSpPr>
        <p:spPr bwMode="auto">
          <a:xfrm>
            <a:off x="5070475" y="5635625"/>
            <a:ext cx="147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a:t>1000</a:t>
            </a:r>
            <a:r>
              <a:rPr lang="ja-JP" altLang="en-US" sz="2400"/>
              <a:t>年後</a:t>
            </a:r>
          </a:p>
        </p:txBody>
      </p:sp>
      <p:sp>
        <p:nvSpPr>
          <p:cNvPr id="18467" name="Text Box 35"/>
          <p:cNvSpPr txBox="1">
            <a:spLocks noChangeArrowheads="1"/>
          </p:cNvSpPr>
          <p:nvPr/>
        </p:nvSpPr>
        <p:spPr bwMode="auto">
          <a:xfrm>
            <a:off x="6732588" y="4076700"/>
            <a:ext cx="197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a:solidFill>
                  <a:srgbClr val="800080"/>
                </a:solidFill>
              </a:rPr>
              <a:t>CO</a:t>
            </a:r>
            <a:r>
              <a:rPr lang="en-US" altLang="ja-JP" sz="2400" baseline="-25000">
                <a:solidFill>
                  <a:srgbClr val="800080"/>
                </a:solidFill>
              </a:rPr>
              <a:t>2</a:t>
            </a:r>
            <a:r>
              <a:rPr lang="ja-JP" altLang="en-US" sz="2400">
                <a:solidFill>
                  <a:srgbClr val="800080"/>
                </a:solidFill>
              </a:rPr>
              <a:t>濃度変化</a:t>
            </a:r>
          </a:p>
        </p:txBody>
      </p:sp>
      <p:sp>
        <p:nvSpPr>
          <p:cNvPr id="25624" name="Text Box 36"/>
          <p:cNvSpPr txBox="1">
            <a:spLocks noChangeArrowheads="1"/>
          </p:cNvSpPr>
          <p:nvPr/>
        </p:nvSpPr>
        <p:spPr bwMode="auto">
          <a:xfrm>
            <a:off x="827088" y="1100138"/>
            <a:ext cx="189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a:t>応答の大きさ</a:t>
            </a:r>
          </a:p>
        </p:txBody>
      </p:sp>
      <p:sp>
        <p:nvSpPr>
          <p:cNvPr id="18469" name="Text Box 37"/>
          <p:cNvSpPr txBox="1">
            <a:spLocks noChangeArrowheads="1"/>
          </p:cNvSpPr>
          <p:nvPr/>
        </p:nvSpPr>
        <p:spPr bwMode="auto">
          <a:xfrm>
            <a:off x="6732588" y="4987925"/>
            <a:ext cx="1668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a:solidFill>
                  <a:srgbClr val="996600"/>
                </a:solidFill>
              </a:rPr>
              <a:t>CO</a:t>
            </a:r>
            <a:r>
              <a:rPr lang="en-US" altLang="ja-JP" sz="2400" baseline="-25000">
                <a:solidFill>
                  <a:srgbClr val="996600"/>
                </a:solidFill>
              </a:rPr>
              <a:t>2</a:t>
            </a:r>
            <a:r>
              <a:rPr lang="ja-JP" altLang="en-US" sz="2400">
                <a:solidFill>
                  <a:srgbClr val="996600"/>
                </a:solidFill>
              </a:rPr>
              <a:t>排出量</a:t>
            </a:r>
          </a:p>
        </p:txBody>
      </p:sp>
      <p:sp>
        <p:nvSpPr>
          <p:cNvPr id="18470" name="Text Box 38"/>
          <p:cNvSpPr txBox="1">
            <a:spLocks noChangeArrowheads="1"/>
          </p:cNvSpPr>
          <p:nvPr/>
        </p:nvSpPr>
        <p:spPr bwMode="auto">
          <a:xfrm>
            <a:off x="6732588" y="3313113"/>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a:solidFill>
                  <a:srgbClr val="FF0000"/>
                </a:solidFill>
              </a:rPr>
              <a:t>気温変化</a:t>
            </a:r>
          </a:p>
        </p:txBody>
      </p:sp>
      <p:sp>
        <p:nvSpPr>
          <p:cNvPr id="18471" name="Text Box 39"/>
          <p:cNvSpPr txBox="1">
            <a:spLocks noChangeArrowheads="1"/>
          </p:cNvSpPr>
          <p:nvPr/>
        </p:nvSpPr>
        <p:spPr bwMode="auto">
          <a:xfrm>
            <a:off x="6732588" y="2328863"/>
            <a:ext cx="1693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a:solidFill>
                  <a:srgbClr val="008080"/>
                </a:solidFill>
              </a:rPr>
              <a:t>海水熱膨張に</a:t>
            </a:r>
          </a:p>
          <a:p>
            <a:pPr eaLnBrk="1" hangingPunct="1"/>
            <a:r>
              <a:rPr lang="ja-JP" altLang="en-US" sz="2000">
                <a:solidFill>
                  <a:srgbClr val="008080"/>
                </a:solidFill>
              </a:rPr>
              <a:t>よる海面上昇</a:t>
            </a:r>
          </a:p>
        </p:txBody>
      </p:sp>
      <p:sp>
        <p:nvSpPr>
          <p:cNvPr id="18472" name="Text Box 40"/>
          <p:cNvSpPr txBox="1">
            <a:spLocks noChangeArrowheads="1"/>
          </p:cNvSpPr>
          <p:nvPr/>
        </p:nvSpPr>
        <p:spPr bwMode="auto">
          <a:xfrm>
            <a:off x="6732588" y="1574800"/>
            <a:ext cx="1693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a:solidFill>
                  <a:srgbClr val="008080"/>
                </a:solidFill>
              </a:rPr>
              <a:t>陸氷の融解に</a:t>
            </a:r>
          </a:p>
          <a:p>
            <a:pPr eaLnBrk="1" hangingPunct="1"/>
            <a:r>
              <a:rPr lang="ja-JP" altLang="en-US" sz="2000">
                <a:solidFill>
                  <a:srgbClr val="008080"/>
                </a:solidFill>
              </a:rPr>
              <a:t>よる海面上昇</a:t>
            </a:r>
          </a:p>
        </p:txBody>
      </p:sp>
      <p:grpSp>
        <p:nvGrpSpPr>
          <p:cNvPr id="2" name="Group 69"/>
          <p:cNvGrpSpPr>
            <a:grpSpLocks/>
          </p:cNvGrpSpPr>
          <p:nvPr/>
        </p:nvGrpSpPr>
        <p:grpSpPr bwMode="auto">
          <a:xfrm>
            <a:off x="1157288" y="1557338"/>
            <a:ext cx="2838450" cy="1641475"/>
            <a:chOff x="729" y="981"/>
            <a:chExt cx="1788" cy="1034"/>
          </a:xfrm>
        </p:grpSpPr>
        <p:grpSp>
          <p:nvGrpSpPr>
            <p:cNvPr id="25631" name="Group 68"/>
            <p:cNvGrpSpPr>
              <a:grpSpLocks/>
            </p:cNvGrpSpPr>
            <p:nvPr/>
          </p:nvGrpSpPr>
          <p:grpSpPr bwMode="auto">
            <a:xfrm>
              <a:off x="793" y="1026"/>
              <a:ext cx="1679" cy="989"/>
              <a:chOff x="567" y="1299"/>
              <a:chExt cx="4672" cy="2812"/>
            </a:xfrm>
          </p:grpSpPr>
          <p:sp>
            <p:nvSpPr>
              <p:cNvPr id="25633" name="Rectangle 50"/>
              <p:cNvSpPr>
                <a:spLocks noChangeArrowheads="1"/>
              </p:cNvSpPr>
              <p:nvPr/>
            </p:nvSpPr>
            <p:spPr bwMode="auto">
              <a:xfrm>
                <a:off x="567" y="1299"/>
                <a:ext cx="4672" cy="2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a:p>
            </p:txBody>
          </p:sp>
          <p:pic>
            <p:nvPicPr>
              <p:cNvPr id="25634" name="Picture 51" descr="cc1a"/>
              <p:cNvPicPr>
                <a:picLocks noChangeAspect="1" noChangeArrowheads="1"/>
              </p:cNvPicPr>
              <p:nvPr/>
            </p:nvPicPr>
            <p:blipFill>
              <a:blip r:embed="rId3">
                <a:extLst>
                  <a:ext uri="{28A0092B-C50C-407E-A947-70E740481C1C}">
                    <a14:useLocalDpi xmlns:a14="http://schemas.microsoft.com/office/drawing/2010/main" val="0"/>
                  </a:ext>
                </a:extLst>
              </a:blip>
              <a:srcRect l="2991" t="1294" b="16179"/>
              <a:stretch>
                <a:fillRect/>
              </a:stretch>
            </p:blipFill>
            <p:spPr bwMode="auto">
              <a:xfrm>
                <a:off x="612" y="2024"/>
                <a:ext cx="2576"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52" descr="cc2a"/>
              <p:cNvPicPr>
                <a:picLocks noChangeAspect="1" noChangeArrowheads="1"/>
              </p:cNvPicPr>
              <p:nvPr/>
            </p:nvPicPr>
            <p:blipFill>
              <a:blip r:embed="rId4" cstate="print">
                <a:extLst>
                  <a:ext uri="{28A0092B-C50C-407E-A947-70E740481C1C}">
                    <a14:useLocalDpi xmlns:a14="http://schemas.microsoft.com/office/drawing/2010/main" val="0"/>
                  </a:ext>
                </a:extLst>
              </a:blip>
              <a:srcRect l="1198" r="20964" b="16664"/>
              <a:stretch>
                <a:fillRect/>
              </a:stretch>
            </p:blipFill>
            <p:spPr bwMode="auto">
              <a:xfrm>
                <a:off x="3074" y="2065"/>
                <a:ext cx="2064" cy="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6" name="Line 55"/>
              <p:cNvSpPr>
                <a:spLocks noChangeShapeType="1"/>
              </p:cNvSpPr>
              <p:nvPr/>
            </p:nvSpPr>
            <p:spPr bwMode="auto">
              <a:xfrm flipV="1">
                <a:off x="2880" y="1888"/>
                <a:ext cx="0" cy="953"/>
              </a:xfrm>
              <a:prstGeom prst="line">
                <a:avLst/>
              </a:prstGeom>
              <a:noFill/>
              <a:ln w="15240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5637" name="Line 60"/>
              <p:cNvSpPr>
                <a:spLocks noChangeShapeType="1"/>
              </p:cNvSpPr>
              <p:nvPr/>
            </p:nvSpPr>
            <p:spPr bwMode="auto">
              <a:xfrm flipV="1">
                <a:off x="1202" y="1888"/>
                <a:ext cx="0" cy="953"/>
              </a:xfrm>
              <a:prstGeom prst="line">
                <a:avLst/>
              </a:prstGeom>
              <a:noFill/>
              <a:ln w="762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a:lstStyle/>
              <a:p>
                <a:endParaRPr lang="ja-JP" altLang="en-US"/>
              </a:p>
            </p:txBody>
          </p:sp>
          <p:sp>
            <p:nvSpPr>
              <p:cNvPr id="25638" name="Line 65"/>
              <p:cNvSpPr>
                <a:spLocks noChangeShapeType="1"/>
              </p:cNvSpPr>
              <p:nvPr/>
            </p:nvSpPr>
            <p:spPr bwMode="auto">
              <a:xfrm flipV="1">
                <a:off x="4195" y="1888"/>
                <a:ext cx="0" cy="953"/>
              </a:xfrm>
              <a:prstGeom prst="line">
                <a:avLst/>
              </a:prstGeom>
              <a:noFill/>
              <a:ln w="762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a:lstStyle/>
              <a:p>
                <a:endParaRPr lang="ja-JP" altLang="en-US"/>
              </a:p>
            </p:txBody>
          </p:sp>
        </p:grpSp>
        <p:sp>
          <p:nvSpPr>
            <p:cNvPr id="25632" name="Text Box 47"/>
            <p:cNvSpPr txBox="1">
              <a:spLocks noChangeArrowheads="1"/>
            </p:cNvSpPr>
            <p:nvPr/>
          </p:nvSpPr>
          <p:spPr bwMode="auto">
            <a:xfrm>
              <a:off x="729" y="981"/>
              <a:ext cx="17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200"/>
                <a:t>濃度一定：排出＝吸収</a:t>
              </a:r>
            </a:p>
          </p:txBody>
        </p:sp>
      </p:grpSp>
      <p:sp>
        <p:nvSpPr>
          <p:cNvPr id="50206" name="スライド番号プレースホルダ 37"/>
          <p:cNvSpPr>
            <a:spLocks noGrp="1"/>
          </p:cNvSpPr>
          <p:nvPr>
            <p:ph type="sldNum" sz="quarter" idx="12"/>
          </p:nvPr>
        </p:nvSpPr>
        <p:spPr/>
        <p:txBody>
          <a:bodyPr/>
          <a:lstStyle/>
          <a:p>
            <a:pPr>
              <a:defRPr/>
            </a:pPr>
            <a:fld id="{23019644-DB80-4BA0-A22D-3D218BC9DDE1}" type="slidenum">
              <a:rPr lang="en-US" altLang="ja-JP" smtClean="0">
                <a:latin typeface="Arial" pitchFamily="34" charset="0"/>
              </a:rPr>
              <a:pPr>
                <a:defRPr/>
              </a:pPr>
              <a:t>55</a:t>
            </a:fld>
            <a:endParaRPr lang="en-US" altLang="ja-JP" smtClean="0">
              <a:latin typeface="Arial" pitchFamily="34" charset="0"/>
            </a:endParaRPr>
          </a:p>
        </p:txBody>
      </p:sp>
    </p:spTree>
    <p:extLst>
      <p:ext uri="{BB962C8B-B14F-4D97-AF65-F5344CB8AC3E}">
        <p14:creationId xmlns:p14="http://schemas.microsoft.com/office/powerpoint/2010/main" val="3189964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8442"/>
                                        </p:tgtEl>
                                        <p:attrNameLst>
                                          <p:attrName>style.visibility</p:attrName>
                                        </p:attrNameLst>
                                      </p:cBhvr>
                                      <p:to>
                                        <p:strVal val="visible"/>
                                      </p:to>
                                    </p:set>
                                    <p:animEffect transition="in" filter="wipe(left)">
                                      <p:cBhvr>
                                        <p:cTn id="10" dur="2000"/>
                                        <p:tgtEl>
                                          <p:spTgt spid="18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69"/>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8" fill="hold" grpId="0" nodeType="afterEffect">
                                  <p:stCondLst>
                                    <p:cond delay="0"/>
                                  </p:stCondLst>
                                  <p:childTnLst>
                                    <p:set>
                                      <p:cBhvr>
                                        <p:cTn id="22" dur="1" fill="hold">
                                          <p:stCondLst>
                                            <p:cond delay="0"/>
                                          </p:stCondLst>
                                        </p:cTn>
                                        <p:tgtEl>
                                          <p:spTgt spid="18443"/>
                                        </p:tgtEl>
                                        <p:attrNameLst>
                                          <p:attrName>style.visibility</p:attrName>
                                        </p:attrNameLst>
                                      </p:cBhvr>
                                      <p:to>
                                        <p:strVal val="visible"/>
                                      </p:to>
                                    </p:set>
                                    <p:animEffect transition="in" filter="wipe(left)">
                                      <p:cBhvr>
                                        <p:cTn id="23" dur="2000"/>
                                        <p:tgtEl>
                                          <p:spTgt spid="184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470"/>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8" fill="hold" grpId="0" nodeType="afterEffect">
                                  <p:stCondLst>
                                    <p:cond delay="0"/>
                                  </p:stCondLst>
                                  <p:childTnLst>
                                    <p:set>
                                      <p:cBhvr>
                                        <p:cTn id="30" dur="1" fill="hold">
                                          <p:stCondLst>
                                            <p:cond delay="0"/>
                                          </p:stCondLst>
                                        </p:cTn>
                                        <p:tgtEl>
                                          <p:spTgt spid="18444"/>
                                        </p:tgtEl>
                                        <p:attrNameLst>
                                          <p:attrName>style.visibility</p:attrName>
                                        </p:attrNameLst>
                                      </p:cBhvr>
                                      <p:to>
                                        <p:strVal val="visible"/>
                                      </p:to>
                                    </p:set>
                                    <p:animEffect transition="in" filter="wipe(left)">
                                      <p:cBhvr>
                                        <p:cTn id="31" dur="2000"/>
                                        <p:tgtEl>
                                          <p:spTgt spid="1844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4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472"/>
                                        </p:tgtEl>
                                        <p:attrNameLst>
                                          <p:attrName>style.visibility</p:attrName>
                                        </p:attrNameLst>
                                      </p:cBhvr>
                                      <p:to>
                                        <p:strVal val="visible"/>
                                      </p:to>
                                    </p:set>
                                  </p:childTnLst>
                                </p:cTn>
                              </p:par>
                            </p:childTnLst>
                          </p:cTn>
                        </p:par>
                        <p:par>
                          <p:cTn id="38" fill="hold" nodeType="afterGroup">
                            <p:stCondLst>
                              <p:cond delay="0"/>
                            </p:stCondLst>
                            <p:childTnLst>
                              <p:par>
                                <p:cTn id="39" presetID="22" presetClass="entr" presetSubtype="8" fill="hold" grpId="0" nodeType="afterEffect">
                                  <p:stCondLst>
                                    <p:cond delay="0"/>
                                  </p:stCondLst>
                                  <p:childTnLst>
                                    <p:set>
                                      <p:cBhvr>
                                        <p:cTn id="40" dur="1" fill="hold">
                                          <p:stCondLst>
                                            <p:cond delay="0"/>
                                          </p:stCondLst>
                                        </p:cTn>
                                        <p:tgtEl>
                                          <p:spTgt spid="18445"/>
                                        </p:tgtEl>
                                        <p:attrNameLst>
                                          <p:attrName>style.visibility</p:attrName>
                                        </p:attrNameLst>
                                      </p:cBhvr>
                                      <p:to>
                                        <p:strVal val="visible"/>
                                      </p:to>
                                    </p:set>
                                    <p:animEffect transition="in" filter="wipe(left)">
                                      <p:cBhvr>
                                        <p:cTn id="41" dur="2000"/>
                                        <p:tgtEl>
                                          <p:spTgt spid="1844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448"/>
                                        </p:tgtEl>
                                        <p:attrNameLst>
                                          <p:attrName>style.visibility</p:attrName>
                                        </p:attrNameLst>
                                      </p:cBhvr>
                                      <p:to>
                                        <p:strVal val="visible"/>
                                      </p:to>
                                    </p:set>
                                    <p:animEffect transition="in" filter="wipe(left)">
                                      <p:cBhvr>
                                        <p:cTn id="44" dur="20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18444" grpId="0" animBg="1"/>
      <p:bldP spid="18445" grpId="0" animBg="1"/>
      <p:bldP spid="18448" grpId="0" animBg="1"/>
      <p:bldP spid="18467" grpId="0"/>
      <p:bldP spid="18469" grpId="0"/>
      <p:bldP spid="18470" grpId="0"/>
      <p:bldP spid="18471" grpId="0"/>
      <p:bldP spid="1847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56</a:t>
            </a:fld>
            <a:endParaRPr lang="en-US" altLang="ja-JP"/>
          </a:p>
        </p:txBody>
      </p:sp>
      <p:pic>
        <p:nvPicPr>
          <p:cNvPr id="187394" name="Picture 2" descr="D:\DownloadSD\海洋大循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4"/>
            <a:ext cx="9118011"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96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2987" y="2980594"/>
            <a:ext cx="7793037" cy="1143000"/>
          </a:xfrm>
        </p:spPr>
        <p:txBody>
          <a:bodyPr/>
          <a:lstStyle/>
          <a:p>
            <a:pPr algn="ctr"/>
            <a:r>
              <a:rPr kumimoji="1" lang="ja-JP" altLang="en-US" dirty="0" smtClean="0"/>
              <a:t>生物多様性も対応が必須</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57</a:t>
            </a:fld>
            <a:endParaRPr lang="en-US" altLang="ja-JP"/>
          </a:p>
        </p:txBody>
      </p:sp>
    </p:spTree>
    <p:extLst>
      <p:ext uri="{BB962C8B-B14F-4D97-AF65-F5344CB8AC3E}">
        <p14:creationId xmlns:p14="http://schemas.microsoft.com/office/powerpoint/2010/main" val="1135572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p:txBody>
          <a:bodyPr/>
          <a:lstStyle/>
          <a:p>
            <a:r>
              <a:rPr lang="ja-JP" altLang="en-US" smtClean="0"/>
              <a:t>過去５０年での変化</a:t>
            </a:r>
          </a:p>
        </p:txBody>
      </p:sp>
      <p:sp>
        <p:nvSpPr>
          <p:cNvPr id="53251" name="コンテンツ プレースホルダー 2"/>
          <p:cNvSpPr>
            <a:spLocks noGrp="1"/>
          </p:cNvSpPr>
          <p:nvPr>
            <p:ph idx="1"/>
          </p:nvPr>
        </p:nvSpPr>
        <p:spPr/>
        <p:txBody>
          <a:bodyPr/>
          <a:lstStyle/>
          <a:p>
            <a:r>
              <a:rPr lang="ja-JP" altLang="en-US" smtClean="0"/>
              <a:t>生態系サービスが確実に低下したもの</a:t>
            </a:r>
            <a:endParaRPr lang="en-US" altLang="ja-JP" smtClean="0"/>
          </a:p>
          <a:p>
            <a:pPr lvl="1"/>
            <a:r>
              <a:rPr lang="ja-JP" altLang="en-US" sz="3200" smtClean="0"/>
              <a:t>漁獲量</a:t>
            </a:r>
            <a:endParaRPr lang="en-US" altLang="ja-JP" sz="3200" smtClean="0"/>
          </a:p>
          <a:p>
            <a:pPr lvl="1"/>
            <a:r>
              <a:rPr lang="ja-JP" altLang="en-US" sz="3200" smtClean="0"/>
              <a:t>木質燃料</a:t>
            </a:r>
            <a:endParaRPr lang="en-US" altLang="ja-JP" sz="3200" smtClean="0"/>
          </a:p>
          <a:p>
            <a:pPr lvl="1"/>
            <a:r>
              <a:rPr lang="ja-JP" altLang="en-US" sz="3200" smtClean="0"/>
              <a:t>遺伝資源</a:t>
            </a:r>
            <a:endParaRPr lang="en-US" altLang="ja-JP" sz="3200" smtClean="0"/>
          </a:p>
          <a:p>
            <a:pPr lvl="1"/>
            <a:r>
              <a:rPr lang="ja-JP" altLang="en-US" sz="3200" smtClean="0"/>
              <a:t>淡水</a:t>
            </a:r>
            <a:endParaRPr lang="en-US" altLang="ja-JP" sz="3200" smtClean="0"/>
          </a:p>
          <a:p>
            <a:pPr lvl="1"/>
            <a:r>
              <a:rPr lang="ja-JP" altLang="en-US" sz="3200" smtClean="0"/>
              <a:t>災害防止</a:t>
            </a:r>
          </a:p>
        </p:txBody>
      </p:sp>
      <p:sp>
        <p:nvSpPr>
          <p:cNvPr id="53252"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EF7DC4E2-C665-4FE7-8A6D-BFE835101D6F}" type="slidenum">
              <a:rPr kumimoji="0" lang="en-US" altLang="ja-JP" sz="1400" smtClean="0"/>
              <a:pPr eaLnBrk="1" hangingPunct="1"/>
              <a:t>58</a:t>
            </a:fld>
            <a:endParaRPr kumimoji="0" lang="en-US" altLang="ja-JP" sz="1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1150938" y="617538"/>
            <a:ext cx="7793037" cy="646112"/>
          </a:xfrm>
        </p:spPr>
        <p:txBody>
          <a:bodyPr/>
          <a:lstStyle/>
          <a:p>
            <a:r>
              <a:rPr lang="ja-JP" altLang="en-US" smtClean="0"/>
              <a:t>生物多様性の劣化</a:t>
            </a:r>
          </a:p>
        </p:txBody>
      </p:sp>
      <p:sp>
        <p:nvSpPr>
          <p:cNvPr id="54275"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8E9DD9BA-6F90-4875-B13A-BDECF379D26D}" type="slidenum">
              <a:rPr kumimoji="0" lang="en-US" altLang="ja-JP" sz="1400" smtClean="0"/>
              <a:pPr eaLnBrk="1" hangingPunct="1"/>
              <a:t>59</a:t>
            </a:fld>
            <a:endParaRPr kumimoji="0" lang="en-US" altLang="ja-JP" sz="1400" smtClean="0"/>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355725"/>
            <a:ext cx="7808912"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テキスト ボックス 4"/>
          <p:cNvSpPr txBox="1">
            <a:spLocks noChangeArrowheads="1"/>
          </p:cNvSpPr>
          <p:nvPr/>
        </p:nvSpPr>
        <p:spPr bwMode="auto">
          <a:xfrm>
            <a:off x="6519863" y="2601913"/>
            <a:ext cx="1724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地上生息種</a:t>
            </a:r>
          </a:p>
        </p:txBody>
      </p:sp>
      <p:sp>
        <p:nvSpPr>
          <p:cNvPr id="54278" name="テキスト ボックス 5"/>
          <p:cNvSpPr txBox="1">
            <a:spLocks noChangeArrowheads="1"/>
          </p:cNvSpPr>
          <p:nvPr/>
        </p:nvSpPr>
        <p:spPr bwMode="auto">
          <a:xfrm>
            <a:off x="2362200" y="3690938"/>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海洋生息種</a:t>
            </a:r>
          </a:p>
        </p:txBody>
      </p:sp>
      <p:sp>
        <p:nvSpPr>
          <p:cNvPr id="54279" name="テキスト ボックス 6"/>
          <p:cNvSpPr txBox="1">
            <a:spLocks noChangeArrowheads="1"/>
          </p:cNvSpPr>
          <p:nvPr/>
        </p:nvSpPr>
        <p:spPr bwMode="auto">
          <a:xfrm>
            <a:off x="4691063" y="4462463"/>
            <a:ext cx="1724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淡水生息種</a:t>
            </a:r>
          </a:p>
        </p:txBody>
      </p:sp>
      <p:sp>
        <p:nvSpPr>
          <p:cNvPr id="54280" name="テキスト ボックス 7"/>
          <p:cNvSpPr txBox="1">
            <a:spLocks noChangeArrowheads="1"/>
          </p:cNvSpPr>
          <p:nvPr/>
        </p:nvSpPr>
        <p:spPr bwMode="auto">
          <a:xfrm>
            <a:off x="5268913" y="5595938"/>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全脊椎動物</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520" y="2836756"/>
            <a:ext cx="7793037" cy="1143000"/>
          </a:xfrm>
        </p:spPr>
        <p:txBody>
          <a:bodyPr/>
          <a:lstStyle/>
          <a:p>
            <a:pPr algn="ctr"/>
            <a:r>
              <a:rPr kumimoji="1" lang="ja-JP" altLang="en-US" dirty="0" smtClean="0"/>
              <a:t>気候変動の最新予測</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6</a:t>
            </a:fld>
            <a:endParaRPr lang="en-US" altLang="ja-JP"/>
          </a:p>
        </p:txBody>
      </p:sp>
    </p:spTree>
    <p:extLst>
      <p:ext uri="{BB962C8B-B14F-4D97-AF65-F5344CB8AC3E}">
        <p14:creationId xmlns:p14="http://schemas.microsoft.com/office/powerpoint/2010/main" val="3978458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1150938" y="617538"/>
            <a:ext cx="7793037" cy="650875"/>
          </a:xfrm>
        </p:spPr>
        <p:txBody>
          <a:bodyPr/>
          <a:lstStyle/>
          <a:p>
            <a:r>
              <a:rPr lang="ja-JP" altLang="en-US" smtClean="0"/>
              <a:t>過去の大絶滅</a:t>
            </a:r>
          </a:p>
        </p:txBody>
      </p:sp>
      <p:sp>
        <p:nvSpPr>
          <p:cNvPr id="55299" name="コンテンツ プレースホルダー 2"/>
          <p:cNvSpPr>
            <a:spLocks noGrp="1"/>
          </p:cNvSpPr>
          <p:nvPr>
            <p:ph idx="1"/>
          </p:nvPr>
        </p:nvSpPr>
        <p:spPr>
          <a:xfrm>
            <a:off x="1182688" y="1484313"/>
            <a:ext cx="7772400" cy="4648200"/>
          </a:xfrm>
        </p:spPr>
        <p:txBody>
          <a:bodyPr/>
          <a:lstStyle/>
          <a:p>
            <a:r>
              <a:rPr lang="ja-JP" altLang="en-US" smtClean="0"/>
              <a:t>地球史上、５～６回の大絶滅がある</a:t>
            </a:r>
            <a:endParaRPr lang="en-US" altLang="ja-JP" smtClean="0"/>
          </a:p>
          <a:p>
            <a:pPr marL="742950" lvl="2" indent="-342900">
              <a:buSzPct val="60000"/>
            </a:pPr>
            <a:r>
              <a:rPr lang="en-US" altLang="ja-JP" sz="2800" smtClean="0"/>
              <a:t>5.</a:t>
            </a:r>
            <a:r>
              <a:rPr lang="ja-JP" altLang="en-US" sz="2800" smtClean="0"/>
              <a:t>４５億年：エディアカラ生物（軟組織）</a:t>
            </a:r>
            <a:endParaRPr lang="en-US" altLang="ja-JP" sz="2800" smtClean="0"/>
          </a:p>
          <a:p>
            <a:pPr marL="742950" lvl="2" indent="-342900">
              <a:buSzPct val="60000"/>
            </a:pPr>
            <a:r>
              <a:rPr lang="en-US" altLang="ja-JP" sz="2800" smtClean="0"/>
              <a:t>4.3</a:t>
            </a:r>
            <a:r>
              <a:rPr lang="ja-JP" altLang="en-US" sz="2800" smtClean="0"/>
              <a:t>億年：三葉虫半減など８５％</a:t>
            </a:r>
            <a:endParaRPr lang="en-US" altLang="ja-JP" sz="2800" smtClean="0"/>
          </a:p>
          <a:p>
            <a:pPr marL="742950" lvl="2" indent="-342900">
              <a:buSzPct val="60000"/>
            </a:pPr>
            <a:r>
              <a:rPr lang="en-US" altLang="ja-JP" sz="2800" smtClean="0"/>
              <a:t>3.6</a:t>
            </a:r>
            <a:r>
              <a:rPr lang="ja-JP" altLang="en-US" sz="2800" smtClean="0"/>
              <a:t>億年：甲冑魚など８２％</a:t>
            </a:r>
            <a:endParaRPr lang="en-US" altLang="ja-JP" sz="2800" smtClean="0"/>
          </a:p>
          <a:p>
            <a:pPr marL="742950" lvl="2" indent="-342900">
              <a:buSzPct val="60000"/>
            </a:pPr>
            <a:r>
              <a:rPr lang="en-US" altLang="ja-JP" sz="2800" smtClean="0"/>
              <a:t>2.5</a:t>
            </a:r>
            <a:r>
              <a:rPr lang="ja-JP" altLang="en-US" sz="2800" smtClean="0"/>
              <a:t>億年：９０～９５％</a:t>
            </a:r>
            <a:endParaRPr lang="en-US" altLang="ja-JP" sz="2800" smtClean="0"/>
          </a:p>
          <a:p>
            <a:pPr marL="742950" lvl="2" indent="-342900">
              <a:buSzPct val="60000"/>
            </a:pPr>
            <a:r>
              <a:rPr lang="en-US" altLang="ja-JP" sz="2800" smtClean="0"/>
              <a:t>2.12</a:t>
            </a:r>
            <a:r>
              <a:rPr lang="ja-JP" altLang="en-US" sz="2800" smtClean="0"/>
              <a:t>億年前：アンモナイトなど７０％</a:t>
            </a:r>
            <a:endParaRPr lang="en-US" altLang="ja-JP" sz="2800" smtClean="0"/>
          </a:p>
          <a:p>
            <a:pPr marL="742950" lvl="2" indent="-342900">
              <a:buSzPct val="60000"/>
            </a:pPr>
            <a:r>
              <a:rPr lang="ja-JP" altLang="en-US" sz="2800" smtClean="0"/>
              <a:t>最後が６５００万年前：恐竜の絶滅など７０％</a:t>
            </a:r>
            <a:endParaRPr lang="en-US" altLang="ja-JP" sz="2800" smtClean="0"/>
          </a:p>
          <a:p>
            <a:r>
              <a:rPr lang="ja-JP" altLang="en-US" smtClean="0"/>
              <a:t>人類の生存程度（数１００万年）の期間では、生物多様性が復活する可能性は低い</a:t>
            </a:r>
          </a:p>
          <a:p>
            <a:endParaRPr lang="ja-JP"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904875" y="914400"/>
            <a:ext cx="7793038" cy="825500"/>
          </a:xfrm>
        </p:spPr>
        <p:txBody>
          <a:bodyPr/>
          <a:lstStyle/>
          <a:p>
            <a:r>
              <a:rPr lang="ja-JP" altLang="en-US" smtClean="0"/>
              <a:t>土地に依存する</a:t>
            </a:r>
            <a:r>
              <a:rPr lang="ja-JP" altLang="en-US" smtClean="0">
                <a:solidFill>
                  <a:srgbClr val="FF0000"/>
                </a:solidFill>
              </a:rPr>
              <a:t>食品</a:t>
            </a:r>
            <a:r>
              <a:rPr lang="ja-JP" altLang="en-US" smtClean="0"/>
              <a:t>、資源など</a:t>
            </a:r>
          </a:p>
        </p:txBody>
      </p:sp>
      <p:sp>
        <p:nvSpPr>
          <p:cNvPr id="56323" name="コンテンツ プレースホルダー 2"/>
          <p:cNvSpPr>
            <a:spLocks noGrp="1"/>
          </p:cNvSpPr>
          <p:nvPr>
            <p:ph idx="1"/>
          </p:nvPr>
        </p:nvSpPr>
        <p:spPr/>
        <p:txBody>
          <a:bodyPr/>
          <a:lstStyle/>
          <a:p>
            <a:r>
              <a:rPr lang="ja-JP" altLang="en-US" smtClean="0"/>
              <a:t>最大の土地利用は</a:t>
            </a:r>
            <a:r>
              <a:rPr lang="ja-JP" altLang="en-US" smtClean="0">
                <a:solidFill>
                  <a:srgbClr val="FF0000"/>
                </a:solidFill>
              </a:rPr>
              <a:t>食料生産</a:t>
            </a:r>
            <a:endParaRPr lang="en-US" altLang="ja-JP" smtClean="0">
              <a:solidFill>
                <a:srgbClr val="FF0000"/>
              </a:solidFill>
            </a:endParaRPr>
          </a:p>
          <a:p>
            <a:r>
              <a:rPr lang="ja-JP" altLang="en-US" smtClean="0"/>
              <a:t>これは人類生存のために必要であるが、このところの傾向として、必要量以上の農業を行っている。</a:t>
            </a:r>
            <a:endParaRPr lang="en-US" altLang="ja-JP" smtClean="0"/>
          </a:p>
          <a:p>
            <a:r>
              <a:rPr lang="ja-JP" altLang="en-US" smtClean="0"/>
              <a:t>穀物は、安全を見込んで、１２０％を計画</a:t>
            </a:r>
            <a:endParaRPr lang="en-US" altLang="ja-JP" smtClean="0"/>
          </a:p>
          <a:p>
            <a:r>
              <a:rPr lang="ja-JP" altLang="en-US" smtClean="0"/>
              <a:t>食肉を生産するための穀物生産</a:t>
            </a:r>
            <a:endParaRPr lang="en-US" altLang="ja-JP" smtClean="0"/>
          </a:p>
          <a:p>
            <a:pPr lvl="1"/>
            <a:r>
              <a:rPr lang="ja-JP" altLang="en-US" smtClean="0"/>
              <a:t>効率：　トリで２倍量必要、ブタ肉で４倍量、牛肉だと１０倍量必要</a:t>
            </a:r>
          </a:p>
        </p:txBody>
      </p:sp>
      <p:sp>
        <p:nvSpPr>
          <p:cNvPr id="5632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973CFCA-84FE-4DE3-A2BD-7B46F1773CD3}" type="slidenum">
              <a:rPr kumimoji="0" lang="en-US" altLang="ja-JP" sz="1400" smtClean="0"/>
              <a:pPr eaLnBrk="1" hangingPunct="1"/>
              <a:t>61</a:t>
            </a:fld>
            <a:endParaRPr kumimoji="0" lang="en-US" altLang="ja-JP" sz="1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ctrTitle"/>
          </p:nvPr>
        </p:nvSpPr>
        <p:spPr>
          <a:xfrm>
            <a:off x="571500" y="152400"/>
            <a:ext cx="7772400" cy="1143000"/>
          </a:xfrm>
          <a:solidFill>
            <a:schemeClr val="accent1"/>
          </a:solidFill>
        </p:spPr>
        <p:txBody>
          <a:bodyPr/>
          <a:lstStyle/>
          <a:p>
            <a:r>
              <a:rPr lang="ja-JP" altLang="en-US" smtClean="0">
                <a:latin typeface="ＭＳ Ｐゴシック" pitchFamily="50" charset="-128"/>
              </a:rPr>
              <a:t>農業生産　単位トン／年</a:t>
            </a:r>
            <a:endParaRPr lang="en-US" altLang="ja-JP" smtClean="0">
              <a:latin typeface="ＭＳ Ｐゴシック" pitchFamily="50" charset="-128"/>
            </a:endParaRPr>
          </a:p>
        </p:txBody>
      </p:sp>
      <p:graphicFrame>
        <p:nvGraphicFramePr>
          <p:cNvPr id="57347" name="Object 2"/>
          <p:cNvGraphicFramePr>
            <a:graphicFrameLocks noGrp="1" noChangeAspect="1"/>
          </p:cNvGraphicFramePr>
          <p:nvPr>
            <p:ph type="subTitle" idx="1"/>
          </p:nvPr>
        </p:nvGraphicFramePr>
        <p:xfrm>
          <a:off x="0" y="1570038"/>
          <a:ext cx="9144000" cy="5287962"/>
        </p:xfrm>
        <a:graphic>
          <a:graphicData uri="http://schemas.openxmlformats.org/presentationml/2006/ole">
            <mc:AlternateContent xmlns:mc="http://schemas.openxmlformats.org/markup-compatibility/2006">
              <mc:Choice xmlns:v="urn:schemas-microsoft-com:vml" Requires="v">
                <p:oleObj spid="_x0000_s57353" name="Chart" r:id="rId4" imgW="9372905" imgH="5419954" progId="Excel.Chart.8">
                  <p:embed/>
                </p:oleObj>
              </mc:Choice>
              <mc:Fallback>
                <p:oleObj name="Chart" r:id="rId4" imgW="9372905" imgH="5419954"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70038"/>
                        <a:ext cx="9144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テキスト ボックス 1"/>
          <p:cNvSpPr txBox="1">
            <a:spLocks noChangeArrowheads="1"/>
          </p:cNvSpPr>
          <p:nvPr/>
        </p:nvSpPr>
        <p:spPr bwMode="auto">
          <a:xfrm>
            <a:off x="6659563" y="908050"/>
            <a:ext cx="1303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en-US" altLang="ja-JP" sz="1600"/>
              <a:t>Source: FAO</a:t>
            </a:r>
            <a:endParaRPr lang="ja-JP" altLang="en-US" sz="16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50938" y="617538"/>
            <a:ext cx="7793037" cy="579437"/>
          </a:xfrm>
        </p:spPr>
        <p:txBody>
          <a:bodyPr/>
          <a:lstStyle/>
          <a:p>
            <a:r>
              <a:rPr lang="ja-JP" altLang="en-US" sz="4000" smtClean="0">
                <a:latin typeface="ＭＳ Ｐゴシック" pitchFamily="50" charset="-128"/>
              </a:rPr>
              <a:t>水ストレス比の高い地域</a:t>
            </a:r>
          </a:p>
        </p:txBody>
      </p:sp>
      <p:pic>
        <p:nvPicPr>
          <p:cNvPr id="58371" name="Picture 3" descr="水ストレス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7558087"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テキスト ボックス 3"/>
          <p:cNvSpPr txBox="1">
            <a:spLocks noChangeArrowheads="1"/>
          </p:cNvSpPr>
          <p:nvPr/>
        </p:nvSpPr>
        <p:spPr bwMode="auto">
          <a:xfrm>
            <a:off x="2643188" y="6143625"/>
            <a:ext cx="3776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沖大幹（東大生産研）による</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7793037" cy="507206"/>
          </a:xfrm>
        </p:spPr>
        <p:txBody>
          <a:bodyPr/>
          <a:lstStyle/>
          <a:p>
            <a:r>
              <a:rPr kumimoji="1" lang="ja-JP" altLang="en-US" dirty="0" smtClean="0"/>
              <a:t>カンザス州東部の農地</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64</a:t>
            </a:fld>
            <a:endParaRPr lang="en-US" altLang="ja-JP"/>
          </a:p>
        </p:txBody>
      </p:sp>
      <p:pic>
        <p:nvPicPr>
          <p:cNvPr id="3074" name="Picture 2" descr="C:\Users\user\Dropbox\EastKansasNormalFar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208912" cy="532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26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9403" y="404664"/>
            <a:ext cx="7793037" cy="579214"/>
          </a:xfrm>
        </p:spPr>
        <p:txBody>
          <a:bodyPr/>
          <a:lstStyle/>
          <a:p>
            <a:r>
              <a:rPr kumimoji="1" lang="ja-JP" altLang="en-US" dirty="0" smtClean="0"/>
              <a:t>カンザス州西部の農地</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65</a:t>
            </a:fld>
            <a:endParaRPr lang="en-US" altLang="ja-JP"/>
          </a:p>
        </p:txBody>
      </p:sp>
      <p:pic>
        <p:nvPicPr>
          <p:cNvPr id="2050" name="Picture 2" descr="C:\Users\user\Dropbox\WestKansasUG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73972"/>
            <a:ext cx="8136904" cy="531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74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66</a:t>
            </a:fld>
            <a:endParaRPr lang="en-US" altLang="ja-JP"/>
          </a:p>
        </p:txBody>
      </p:sp>
      <p:pic>
        <p:nvPicPr>
          <p:cNvPr id="5122" name="Picture 2" descr="C:\Users\user\Dropbox\Ogall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765"/>
            <a:ext cx="6336704" cy="686576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63701" y="476672"/>
            <a:ext cx="615553" cy="3944350"/>
          </a:xfrm>
          <a:prstGeom prst="rect">
            <a:avLst/>
          </a:prstGeom>
          <a:noFill/>
        </p:spPr>
        <p:txBody>
          <a:bodyPr vert="eaVert" wrap="none" rtlCol="0">
            <a:spAutoFit/>
          </a:bodyPr>
          <a:lstStyle/>
          <a:p>
            <a:pPr algn="l"/>
            <a:r>
              <a:rPr kumimoji="1" lang="ja-JP" altLang="en-US" sz="2800" dirty="0" smtClean="0"/>
              <a:t>オガララ帯水層の化石水</a:t>
            </a:r>
            <a:endParaRPr kumimoji="1" lang="ja-JP" altLang="en-US" sz="2800" dirty="0"/>
          </a:p>
        </p:txBody>
      </p:sp>
    </p:spTree>
    <p:extLst>
      <p:ext uri="{BB962C8B-B14F-4D97-AF65-F5344CB8AC3E}">
        <p14:creationId xmlns:p14="http://schemas.microsoft.com/office/powerpoint/2010/main" val="874946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67</a:t>
            </a:fld>
            <a:endParaRPr lang="en-US" altLang="ja-JP"/>
          </a:p>
        </p:txBody>
      </p:sp>
      <p:pic>
        <p:nvPicPr>
          <p:cNvPr id="187394" name="Picture 2" descr="C:\Users\IY\Documents\My Dropbox\AR4Water2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665557" cy="525658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638697" y="6396335"/>
            <a:ext cx="1608133" cy="461665"/>
          </a:xfrm>
          <a:prstGeom prst="rect">
            <a:avLst/>
          </a:prstGeom>
          <a:noFill/>
        </p:spPr>
        <p:txBody>
          <a:bodyPr wrap="none" rtlCol="0">
            <a:spAutoFit/>
          </a:bodyPr>
          <a:lstStyle/>
          <a:p>
            <a:r>
              <a:rPr kumimoji="1" lang="en-US" altLang="ja-JP" dirty="0" smtClean="0"/>
              <a:t>IPCC 2007</a:t>
            </a:r>
            <a:endParaRPr kumimoji="1" lang="ja-JP" altLang="en-US" dirty="0"/>
          </a:p>
        </p:txBody>
      </p:sp>
    </p:spTree>
    <p:extLst>
      <p:ext uri="{BB962C8B-B14F-4D97-AF65-F5344CB8AC3E}">
        <p14:creationId xmlns:p14="http://schemas.microsoft.com/office/powerpoint/2010/main" val="1564618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4359" y="3453205"/>
            <a:ext cx="7793037" cy="1143000"/>
          </a:xfrm>
        </p:spPr>
        <p:txBody>
          <a:bodyPr/>
          <a:lstStyle/>
          <a:p>
            <a:pPr algn="ctr"/>
            <a:r>
              <a:rPr kumimoji="1" lang="en-US" altLang="ja-JP" dirty="0" smtClean="0"/>
              <a:t/>
            </a:r>
            <a:br>
              <a:rPr kumimoji="1" lang="en-US" altLang="ja-JP" dirty="0" smtClean="0"/>
            </a:br>
            <a:r>
              <a:rPr lang="ja-JP" altLang="en-US" dirty="0" smtClean="0"/>
              <a:t>人口</a:t>
            </a:r>
            <a:r>
              <a:rPr lang="en-US" altLang="ja-JP" dirty="0" smtClean="0"/>
              <a:t/>
            </a:r>
            <a:br>
              <a:rPr lang="en-US" altLang="ja-JP" dirty="0" smtClean="0"/>
            </a:br>
            <a:r>
              <a:rPr lang="en-US" altLang="ja-JP" dirty="0"/>
              <a:t/>
            </a:r>
            <a:br>
              <a:rPr lang="en-US" altLang="ja-JP" dirty="0"/>
            </a:br>
            <a:r>
              <a:rPr kumimoji="1" lang="ja-JP" altLang="en-US" dirty="0" smtClean="0"/>
              <a:t>持続可能性の最大の要素</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68</a:t>
            </a:fld>
            <a:endParaRPr lang="en-US" altLang="ja-JP"/>
          </a:p>
        </p:txBody>
      </p:sp>
    </p:spTree>
    <p:extLst>
      <p:ext uri="{BB962C8B-B14F-4D97-AF65-F5344CB8AC3E}">
        <p14:creationId xmlns:p14="http://schemas.microsoft.com/office/powerpoint/2010/main" val="2643660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993FAB2A-261F-4102-ADA0-BDE1AECD07C0}" type="slidenum">
              <a:rPr kumimoji="0" lang="en-US" altLang="ja-JP" sz="1400" smtClean="0"/>
              <a:pPr eaLnBrk="1" hangingPunct="1"/>
              <a:t>69</a:t>
            </a:fld>
            <a:endParaRPr kumimoji="0" lang="en-US" altLang="ja-JP" sz="1400" smtClean="0"/>
          </a:p>
        </p:txBody>
      </p:sp>
      <p:sp>
        <p:nvSpPr>
          <p:cNvPr id="62467" name="Rectangle 2"/>
          <p:cNvSpPr>
            <a:spLocks noGrp="1" noChangeArrowheads="1"/>
          </p:cNvSpPr>
          <p:nvPr>
            <p:ph type="title"/>
          </p:nvPr>
        </p:nvSpPr>
        <p:spPr>
          <a:xfrm>
            <a:off x="1116013" y="260350"/>
            <a:ext cx="7793037" cy="1143000"/>
          </a:xfrm>
        </p:spPr>
        <p:txBody>
          <a:bodyPr/>
          <a:lstStyle/>
          <a:p>
            <a:pPr eaLnBrk="1" hangingPunct="1"/>
            <a:r>
              <a:rPr lang="ja-JP" altLang="en-US" smtClean="0"/>
              <a:t>国連の人口予測</a:t>
            </a:r>
          </a:p>
        </p:txBody>
      </p:sp>
      <p:graphicFrame>
        <p:nvGraphicFramePr>
          <p:cNvPr id="62468" name="Object 3"/>
          <p:cNvGraphicFramePr>
            <a:graphicFrameLocks noGrp="1" noChangeAspect="1"/>
          </p:cNvGraphicFramePr>
          <p:nvPr>
            <p:ph idx="1"/>
          </p:nvPr>
        </p:nvGraphicFramePr>
        <p:xfrm>
          <a:off x="900113" y="1411288"/>
          <a:ext cx="7704137" cy="4922837"/>
        </p:xfrm>
        <a:graphic>
          <a:graphicData uri="http://schemas.openxmlformats.org/presentationml/2006/ole">
            <mc:AlternateContent xmlns:mc="http://schemas.openxmlformats.org/markup-compatibility/2006">
              <mc:Choice xmlns:v="urn:schemas-microsoft-com:vml" Requires="v">
                <p:oleObj spid="_x0000_s62473" name="グラフ" r:id="rId4" imgW="5486400" imgH="3505200" progId="Excel.Chart.8">
                  <p:embed/>
                </p:oleObj>
              </mc:Choice>
              <mc:Fallback>
                <p:oleObj name="グラフ" r:id="rId4" imgW="5486400" imgH="35052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411288"/>
                        <a:ext cx="7704137" cy="492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F9777209-193F-4759-916B-DB11521A2A07}" type="slidenum">
              <a:rPr kumimoji="0" lang="en-US" altLang="ja-JP" sz="1400" smtClean="0"/>
              <a:pPr eaLnBrk="1" hangingPunct="1"/>
              <a:t>7</a:t>
            </a:fld>
            <a:endParaRPr kumimoji="0" lang="en-US" altLang="ja-JP" sz="1400" smtClean="0"/>
          </a:p>
        </p:txBody>
      </p:sp>
      <p:sp>
        <p:nvSpPr>
          <p:cNvPr id="14339" name="Rectangle 2"/>
          <p:cNvSpPr>
            <a:spLocks noGrp="1" noChangeArrowheads="1"/>
          </p:cNvSpPr>
          <p:nvPr>
            <p:ph type="title"/>
          </p:nvPr>
        </p:nvSpPr>
        <p:spPr>
          <a:xfrm>
            <a:off x="785813" y="714375"/>
            <a:ext cx="7793037" cy="1008063"/>
          </a:xfrm>
        </p:spPr>
        <p:txBody>
          <a:bodyPr/>
          <a:lstStyle/>
          <a:p>
            <a:pPr algn="ctr"/>
            <a:r>
              <a:rPr lang="en-US" altLang="ja-JP" sz="4000" smtClean="0">
                <a:latin typeface="ＭＳ Ｐゴシック" pitchFamily="50" charset="-128"/>
              </a:rPr>
              <a:t>475ppm – </a:t>
            </a:r>
            <a:r>
              <a:rPr lang="ja-JP" altLang="en-US" sz="4000" smtClean="0">
                <a:latin typeface="ＭＳ Ｐゴシック" pitchFamily="50" charset="-128"/>
              </a:rPr>
              <a:t>国環研によるシナリオ　</a:t>
            </a:r>
            <a:r>
              <a:rPr lang="en-US" altLang="ja-JP" sz="2800" smtClean="0">
                <a:latin typeface="ＭＳ Ｐゴシック" pitchFamily="50" charset="-128"/>
              </a:rPr>
              <a:t>475ppm Scenario by NIES</a:t>
            </a:r>
            <a:endParaRPr lang="en-US" altLang="ja-JP" sz="4000" smtClean="0">
              <a:latin typeface="ＭＳ Ｐゴシック" pitchFamily="50" charset="-128"/>
            </a:endParaRPr>
          </a:p>
        </p:txBody>
      </p:sp>
      <p:pic>
        <p:nvPicPr>
          <p:cNvPr id="14340" name="Picture 4" descr="NIES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1688"/>
            <a:ext cx="91440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1" name="直線矢印コネクタ 6"/>
          <p:cNvCxnSpPr>
            <a:cxnSpLocks noChangeShapeType="1"/>
          </p:cNvCxnSpPr>
          <p:nvPr/>
        </p:nvCxnSpPr>
        <p:spPr bwMode="auto">
          <a:xfrm rot="16200000" flipH="1">
            <a:off x="6465094" y="3607594"/>
            <a:ext cx="785812" cy="571500"/>
          </a:xfrm>
          <a:prstGeom prst="straightConnector1">
            <a:avLst/>
          </a:prstGeom>
          <a:noFill/>
          <a:ln w="635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2BD40B96-9A89-484D-A4F3-BBD819DA34C4}" type="slidenum">
              <a:rPr kumimoji="0" lang="en-US" altLang="ja-JP" sz="1400" smtClean="0"/>
              <a:pPr eaLnBrk="1" hangingPunct="1"/>
              <a:t>70</a:t>
            </a:fld>
            <a:endParaRPr kumimoji="0" lang="en-US" altLang="ja-JP" sz="1400" smtClean="0"/>
          </a:p>
        </p:txBody>
      </p:sp>
      <p:pic>
        <p:nvPicPr>
          <p:cNvPr id="40963" name="Picture 2" descr="C:\Users\IY\Documents\My Dropbox\PPReg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68413"/>
            <a:ext cx="684847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4"/>
          <p:cNvGraphicFramePr>
            <a:graphicFrameLocks noGrp="1"/>
          </p:cNvGraphicFramePr>
          <p:nvPr/>
        </p:nvGraphicFramePr>
        <p:xfrm>
          <a:off x="611188" y="260350"/>
          <a:ext cx="7772400" cy="977900"/>
        </p:xfrm>
        <a:graphic>
          <a:graphicData uri="http://schemas.openxmlformats.org/drawingml/2006/table">
            <a:tbl>
              <a:tblPr/>
              <a:tblGrid>
                <a:gridCol w="7772400"/>
              </a:tblGrid>
              <a:tr h="428904">
                <a:tc>
                  <a:txBody>
                    <a:bodyPr/>
                    <a:lstStyle/>
                    <a:p>
                      <a:pPr algn="ctr"/>
                      <a:r>
                        <a:rPr lang="en-US" sz="1800" i="1" dirty="0">
                          <a:effectLst/>
                          <a:latin typeface="Arial"/>
                        </a:rPr>
                        <a:t>World Population Prospects, the 2010 Revision</a:t>
                      </a:r>
                      <a:endParaRPr lang="en-US" sz="1800" dirty="0">
                        <a:effectLst/>
                      </a:endParaRPr>
                    </a:p>
                  </a:txBody>
                  <a:tcPr marL="0" marR="0" marT="0" marB="0" anchor="ctr">
                    <a:lnL>
                      <a:noFill/>
                    </a:lnL>
                    <a:lnR>
                      <a:noFill/>
                    </a:lnR>
                    <a:lnT>
                      <a:noFill/>
                    </a:lnT>
                    <a:lnB>
                      <a:noFill/>
                    </a:lnB>
                    <a:solidFill>
                      <a:srgbClr val="FFFFFF"/>
                    </a:solidFill>
                  </a:tcPr>
                </a:tc>
              </a:tr>
              <a:tr h="548996">
                <a:tc>
                  <a:txBody>
                    <a:bodyPr/>
                    <a:lstStyle/>
                    <a:p>
                      <a:pPr algn="ctr"/>
                      <a:r>
                        <a:rPr lang="en-US" sz="1800" b="1" dirty="0">
                          <a:effectLst/>
                          <a:latin typeface="Arial"/>
                        </a:rPr>
                        <a:t>Figure 2: </a:t>
                      </a:r>
                      <a:r>
                        <a:rPr lang="en-US" sz="1800" b="1" dirty="0">
                          <a:solidFill>
                            <a:srgbClr val="000000"/>
                          </a:solidFill>
                          <a:effectLst/>
                          <a:latin typeface="Arial"/>
                        </a:rPr>
                        <a:t>Estimated and projected population by major area, medium variant , 1950-2100 (billions)</a:t>
                      </a:r>
                      <a:endParaRPr lang="en-US" sz="1800" dirty="0">
                        <a:effectLst/>
                      </a:endParaRPr>
                    </a:p>
                  </a:txBody>
                  <a:tcPr marL="0" marR="0" marT="0" marB="0" anchor="ctr">
                    <a:lnL>
                      <a:noFill/>
                    </a:lnL>
                    <a:lnR>
                      <a:noFill/>
                    </a:lnR>
                    <a:lnT>
                      <a:noFill/>
                    </a:lnT>
                    <a:lnB>
                      <a:noFill/>
                    </a:lnB>
                    <a:solidFill>
                      <a:srgbClr val="FFFFFF"/>
                    </a:solidFill>
                  </a:tcPr>
                </a:tc>
              </a:tr>
            </a:tbl>
          </a:graphicData>
        </a:graphic>
      </p:graphicFrame>
      <p:sp>
        <p:nvSpPr>
          <p:cNvPr id="40967" name="テキスト ボックス 1"/>
          <p:cNvSpPr txBox="1">
            <a:spLocks noChangeArrowheads="1"/>
          </p:cNvSpPr>
          <p:nvPr/>
        </p:nvSpPr>
        <p:spPr bwMode="auto">
          <a:xfrm>
            <a:off x="5940425" y="1916113"/>
            <a:ext cx="101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a:solidFill>
                  <a:srgbClr val="FF0000"/>
                </a:solidFill>
              </a:rPr>
              <a:t>アジア</a:t>
            </a:r>
          </a:p>
        </p:txBody>
      </p:sp>
      <p:sp>
        <p:nvSpPr>
          <p:cNvPr id="40968" name="テキスト ボックス 2"/>
          <p:cNvSpPr txBox="1">
            <a:spLocks noChangeArrowheads="1"/>
          </p:cNvSpPr>
          <p:nvPr/>
        </p:nvSpPr>
        <p:spPr bwMode="auto">
          <a:xfrm>
            <a:off x="5364163" y="3716338"/>
            <a:ext cx="1192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a:solidFill>
                  <a:srgbClr val="FF0000"/>
                </a:solidFill>
              </a:rPr>
              <a:t>アフリカ</a:t>
            </a:r>
          </a:p>
        </p:txBody>
      </p:sp>
      <p:sp>
        <p:nvSpPr>
          <p:cNvPr id="40969" name="テキスト ボックス 3"/>
          <p:cNvSpPr txBox="1">
            <a:spLocks noChangeArrowheads="1"/>
          </p:cNvSpPr>
          <p:nvPr/>
        </p:nvSpPr>
        <p:spPr bwMode="auto">
          <a:xfrm>
            <a:off x="5076825" y="58769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a:solidFill>
                  <a:srgbClr val="FF0000"/>
                </a:solidFill>
              </a:rPr>
              <a:t>北米</a:t>
            </a:r>
          </a:p>
        </p:txBody>
      </p:sp>
      <p:sp>
        <p:nvSpPr>
          <p:cNvPr id="40970" name="円/楕円 5"/>
          <p:cNvSpPr>
            <a:spLocks noChangeArrowheads="1"/>
          </p:cNvSpPr>
          <p:nvPr/>
        </p:nvSpPr>
        <p:spPr bwMode="auto">
          <a:xfrm>
            <a:off x="6443663" y="2997200"/>
            <a:ext cx="2016125" cy="8636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ja-JP" altLang="en-US"/>
          </a:p>
        </p:txBody>
      </p:sp>
      <p:sp>
        <p:nvSpPr>
          <p:cNvPr id="40971" name="テキスト ボックス 6"/>
          <p:cNvSpPr txBox="1">
            <a:spLocks noChangeArrowheads="1"/>
          </p:cNvSpPr>
          <p:nvPr/>
        </p:nvSpPr>
        <p:spPr bwMode="auto">
          <a:xfrm>
            <a:off x="8388350" y="2152650"/>
            <a:ext cx="55403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ja-JP" altLang="en-US"/>
              <a:t>ここを水平に、がポイント</a:t>
            </a:r>
          </a:p>
        </p:txBody>
      </p:sp>
      <p:sp>
        <p:nvSpPr>
          <p:cNvPr id="40972" name="左矢印 2"/>
          <p:cNvSpPr>
            <a:spLocks noChangeArrowheads="1"/>
          </p:cNvSpPr>
          <p:nvPr/>
        </p:nvSpPr>
        <p:spPr bwMode="auto">
          <a:xfrm rot="1572286">
            <a:off x="5940425" y="4357688"/>
            <a:ext cx="2189163" cy="1160462"/>
          </a:xfrm>
          <a:prstGeom prst="leftArrow">
            <a:avLst>
              <a:gd name="adj1" fmla="val 50000"/>
              <a:gd name="adj2" fmla="val 50026"/>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ja-JP" altLang="en-US" sz="1600" b="1"/>
              <a:t>アジアの２０００年を</a:t>
            </a:r>
            <a:endParaRPr lang="en-US" altLang="ja-JP" sz="1600" b="1"/>
          </a:p>
          <a:p>
            <a:r>
              <a:rPr lang="ja-JP" altLang="en-US" sz="1600" b="1"/>
              <a:t>５０年遅れで実現</a:t>
            </a:r>
          </a:p>
        </p:txBody>
      </p:sp>
    </p:spTree>
    <p:extLst>
      <p:ext uri="{BB962C8B-B14F-4D97-AF65-F5344CB8AC3E}">
        <p14:creationId xmlns:p14="http://schemas.microsoft.com/office/powerpoint/2010/main" val="41808808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5A062A04-D227-4080-A3FB-607596A415FE}" type="slidenum">
              <a:rPr kumimoji="0" lang="en-US" altLang="ja-JP" sz="1400" smtClean="0"/>
              <a:pPr eaLnBrk="1" hangingPunct="1"/>
              <a:t>71</a:t>
            </a:fld>
            <a:endParaRPr kumimoji="0" lang="en-US" altLang="ja-JP" sz="1400" smtClean="0"/>
          </a:p>
        </p:txBody>
      </p:sp>
      <p:pic>
        <p:nvPicPr>
          <p:cNvPr id="88067" name="Picture 2" descr="C:\Users\IY\Documents\My Dropbox\TotalFertility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8351837"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テキスト ボックス 6"/>
          <p:cNvSpPr txBox="1">
            <a:spLocks noChangeArrowheads="1"/>
          </p:cNvSpPr>
          <p:nvPr/>
        </p:nvSpPr>
        <p:spPr bwMode="auto">
          <a:xfrm>
            <a:off x="2124075" y="333375"/>
            <a:ext cx="4649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l" eaLnBrk="1" hangingPunct="1"/>
            <a:r>
              <a:rPr lang="en-US" altLang="ja-JP"/>
              <a:t>Total Fertility Rates in Continents</a:t>
            </a:r>
          </a:p>
        </p:txBody>
      </p:sp>
    </p:spTree>
    <p:extLst>
      <p:ext uri="{BB962C8B-B14F-4D97-AF65-F5344CB8AC3E}">
        <p14:creationId xmlns:p14="http://schemas.microsoft.com/office/powerpoint/2010/main" val="2201662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64624AB6-32E9-4B2C-A3F6-43EB1538CB75}" type="slidenum">
              <a:rPr kumimoji="0" lang="en-US" altLang="ja-JP" sz="1400" smtClean="0"/>
              <a:pPr eaLnBrk="1" hangingPunct="1"/>
              <a:t>72</a:t>
            </a:fld>
            <a:endParaRPr kumimoji="0" lang="en-US" altLang="ja-JP" sz="1400" smtClean="0"/>
          </a:p>
        </p:txBody>
      </p:sp>
      <p:pic>
        <p:nvPicPr>
          <p:cNvPr id="80899" name="Picture 3" descr="C:\Users\IY\Documents\My Dropbox\JapanPopuPr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35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395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a:xfrm>
            <a:off x="736600" y="3078163"/>
            <a:ext cx="7793038" cy="1143000"/>
          </a:xfrm>
        </p:spPr>
        <p:txBody>
          <a:bodyPr/>
          <a:lstStyle/>
          <a:p>
            <a:pPr algn="ctr"/>
            <a:r>
              <a:rPr lang="en-US" altLang="ja-JP" dirty="0" smtClean="0"/>
              <a:t/>
            </a:r>
            <a:br>
              <a:rPr lang="en-US" altLang="ja-JP" dirty="0" smtClean="0"/>
            </a:br>
            <a:r>
              <a:rPr lang="ja-JP" altLang="en-US" dirty="0" smtClean="0"/>
              <a:t>地域別人口プロファイル</a:t>
            </a:r>
          </a:p>
        </p:txBody>
      </p:sp>
      <p:sp>
        <p:nvSpPr>
          <p:cNvPr id="66563"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AFD78BED-B712-43F7-9635-B1E39FE79B33}" type="slidenum">
              <a:rPr kumimoji="0" lang="en-US" altLang="ja-JP" sz="1400" smtClean="0"/>
              <a:pPr eaLnBrk="1" hangingPunct="1"/>
              <a:t>73</a:t>
            </a:fld>
            <a:endParaRPr kumimoji="0" lang="en-US" altLang="ja-JP" sz="1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74</a:t>
            </a:fld>
            <a:endParaRPr lang="en-US" altLang="ja-JP"/>
          </a:p>
        </p:txBody>
      </p:sp>
      <p:pic>
        <p:nvPicPr>
          <p:cNvPr id="187394" name="Picture 2" descr="C:\Users\user\Dropbox\人口ピラミッ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4798"/>
            <a:ext cx="6264696" cy="668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78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6175" y="-98425"/>
            <a:ext cx="6446838" cy="6858000"/>
          </a:xfrm>
        </p:spPr>
      </p:pic>
      <p:sp>
        <p:nvSpPr>
          <p:cNvPr id="67587"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FD9B4E35-8EFC-46C6-801B-106AB281F358}" type="slidenum">
              <a:rPr kumimoji="0" lang="en-US" altLang="ja-JP" sz="1400" smtClean="0"/>
              <a:pPr eaLnBrk="1" hangingPunct="1"/>
              <a:t>75</a:t>
            </a:fld>
            <a:endParaRPr kumimoji="0" lang="en-US" altLang="ja-JP" sz="1400" smtClean="0"/>
          </a:p>
        </p:txBody>
      </p:sp>
      <p:sp>
        <p:nvSpPr>
          <p:cNvPr id="6" name="正方形/長方形 5"/>
          <p:cNvSpPr>
            <a:spLocks noChangeArrowheads="1"/>
          </p:cNvSpPr>
          <p:nvPr/>
        </p:nvSpPr>
        <p:spPr bwMode="auto">
          <a:xfrm>
            <a:off x="5995988" y="2211388"/>
            <a:ext cx="1017587" cy="474662"/>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
        <p:nvSpPr>
          <p:cNvPr id="7" name="正方形/長方形 6"/>
          <p:cNvSpPr>
            <a:spLocks noChangeArrowheads="1"/>
          </p:cNvSpPr>
          <p:nvPr/>
        </p:nvSpPr>
        <p:spPr bwMode="auto">
          <a:xfrm>
            <a:off x="1355725" y="2420938"/>
            <a:ext cx="1019175" cy="474662"/>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
        <p:nvSpPr>
          <p:cNvPr id="8" name="正方形/長方形 7"/>
          <p:cNvSpPr>
            <a:spLocks noChangeArrowheads="1"/>
          </p:cNvSpPr>
          <p:nvPr/>
        </p:nvSpPr>
        <p:spPr bwMode="auto">
          <a:xfrm>
            <a:off x="6080125" y="3290888"/>
            <a:ext cx="1019175" cy="474662"/>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
        <p:nvSpPr>
          <p:cNvPr id="9" name="正方形/長方形 8"/>
          <p:cNvSpPr>
            <a:spLocks noChangeArrowheads="1"/>
          </p:cNvSpPr>
          <p:nvPr/>
        </p:nvSpPr>
        <p:spPr bwMode="auto">
          <a:xfrm>
            <a:off x="1255713" y="3802063"/>
            <a:ext cx="1019175" cy="474662"/>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
        <p:nvSpPr>
          <p:cNvPr id="10" name="正方形/長方形 9"/>
          <p:cNvSpPr>
            <a:spLocks noChangeArrowheads="1"/>
          </p:cNvSpPr>
          <p:nvPr/>
        </p:nvSpPr>
        <p:spPr bwMode="auto">
          <a:xfrm>
            <a:off x="6292850" y="4256088"/>
            <a:ext cx="1019175" cy="474662"/>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a:xfrm>
            <a:off x="1035050" y="328613"/>
            <a:ext cx="7793038" cy="809625"/>
          </a:xfrm>
        </p:spPr>
        <p:txBody>
          <a:bodyPr/>
          <a:lstStyle/>
          <a:p>
            <a:r>
              <a:rPr lang="ja-JP" altLang="en-US" sz="3200" smtClean="0"/>
              <a:t>人口ピラミッド　さて、どの県？</a:t>
            </a:r>
          </a:p>
        </p:txBody>
      </p:sp>
      <p:pic>
        <p:nvPicPr>
          <p:cNvPr id="68611" name="コンテンツ プレースホルダー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6238" y="1076325"/>
            <a:ext cx="8361362" cy="5781675"/>
          </a:xfrm>
        </p:spPr>
      </p:pic>
      <p:sp>
        <p:nvSpPr>
          <p:cNvPr id="68612"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A2A12B5A-6E40-45EC-A9A3-49CFDD782FB3}" type="slidenum">
              <a:rPr kumimoji="0" lang="en-US" altLang="ja-JP" sz="1400" smtClean="0"/>
              <a:pPr eaLnBrk="1" hangingPunct="1"/>
              <a:t>76</a:t>
            </a:fld>
            <a:endParaRPr kumimoji="0" lang="en-US" altLang="ja-JP" sz="1400" smtClean="0"/>
          </a:p>
        </p:txBody>
      </p:sp>
      <p:sp>
        <p:nvSpPr>
          <p:cNvPr id="3" name="正方形/長方形 2"/>
          <p:cNvSpPr>
            <a:spLocks noChangeArrowheads="1"/>
          </p:cNvSpPr>
          <p:nvPr/>
        </p:nvSpPr>
        <p:spPr bwMode="auto">
          <a:xfrm>
            <a:off x="2259013" y="1273175"/>
            <a:ext cx="803275" cy="401638"/>
          </a:xfrm>
          <a:prstGeom prst="rect">
            <a:avLst/>
          </a:prstGeom>
          <a:solidFill>
            <a:schemeClr val="accent2"/>
          </a:solidFill>
          <a:ln w="19050" algn="ctr">
            <a:solidFill>
              <a:schemeClr val="accent2"/>
            </a:solidFill>
            <a:round/>
            <a:headEnd/>
            <a:tailEnd/>
          </a:ln>
        </p:spPr>
        <p:txBody>
          <a:bodyPr>
            <a:spAutoFit/>
          </a:bodyP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C8DFC2E5-00E7-4171-9D81-29C2A66ED28C}" type="slidenum">
              <a:rPr kumimoji="0" lang="en-US" altLang="ja-JP" sz="1400" smtClean="0"/>
              <a:pPr eaLnBrk="1" hangingPunct="1"/>
              <a:t>77</a:t>
            </a:fld>
            <a:endParaRPr kumimoji="0" lang="en-US" altLang="ja-JP" sz="1400" smtClean="0"/>
          </a:p>
        </p:txBody>
      </p:sp>
      <p:sp>
        <p:nvSpPr>
          <p:cNvPr id="69635" name="タイトル 1"/>
          <p:cNvSpPr>
            <a:spLocks noGrp="1"/>
          </p:cNvSpPr>
          <p:nvPr>
            <p:ph type="title"/>
          </p:nvPr>
        </p:nvSpPr>
        <p:spPr>
          <a:xfrm>
            <a:off x="1035050" y="328613"/>
            <a:ext cx="7793038" cy="809625"/>
          </a:xfrm>
        </p:spPr>
        <p:txBody>
          <a:bodyPr/>
          <a:lstStyle/>
          <a:p>
            <a:r>
              <a:rPr lang="ja-JP" altLang="en-US" sz="3600" smtClean="0"/>
              <a:t>人口ピラミッド　さて、どの県？</a:t>
            </a:r>
          </a:p>
        </p:txBody>
      </p:sp>
      <p:pic>
        <p:nvPicPr>
          <p:cNvPr id="69636"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192213"/>
            <a:ext cx="8135938"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a:spLocks noChangeArrowheads="1"/>
          </p:cNvSpPr>
          <p:nvPr/>
        </p:nvSpPr>
        <p:spPr bwMode="auto">
          <a:xfrm>
            <a:off x="2511425" y="1238250"/>
            <a:ext cx="625475" cy="428625"/>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8C29032E-FBBF-4E47-B77F-5A7D3275EA6F}" type="slidenum">
              <a:rPr kumimoji="0" lang="en-US" altLang="ja-JP" sz="1400" smtClean="0"/>
              <a:pPr eaLnBrk="1" hangingPunct="1"/>
              <a:t>78</a:t>
            </a:fld>
            <a:endParaRPr kumimoji="0" lang="en-US" altLang="ja-JP" sz="1400" smtClean="0"/>
          </a:p>
        </p:txBody>
      </p:sp>
      <p:sp>
        <p:nvSpPr>
          <p:cNvPr id="70659" name="タイトル 1"/>
          <p:cNvSpPr txBox="1">
            <a:spLocks/>
          </p:cNvSpPr>
          <p:nvPr/>
        </p:nvSpPr>
        <p:spPr bwMode="auto">
          <a:xfrm>
            <a:off x="1035050" y="328613"/>
            <a:ext cx="77930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buClr>
                <a:schemeClr val="folHlink"/>
              </a:buClr>
              <a:buSzPct val="60000"/>
              <a:buFont typeface="Wingdings" pitchFamily="2" charset="2"/>
              <a:buNone/>
            </a:pPr>
            <a:r>
              <a:rPr lang="ja-JP" altLang="en-US" sz="3600">
                <a:solidFill>
                  <a:schemeClr val="tx2"/>
                </a:solidFill>
              </a:rPr>
              <a:t>人口ピラミッド　さて、どの県？</a:t>
            </a:r>
          </a:p>
        </p:txBody>
      </p:sp>
      <p:pic>
        <p:nvPicPr>
          <p:cNvPr id="70660"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8" y="1238250"/>
            <a:ext cx="81089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a:spLocks noChangeArrowheads="1"/>
          </p:cNvSpPr>
          <p:nvPr/>
        </p:nvSpPr>
        <p:spPr bwMode="auto">
          <a:xfrm>
            <a:off x="2279650" y="1192213"/>
            <a:ext cx="741363" cy="531812"/>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grpId="0"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0525" y="1249363"/>
            <a:ext cx="8359775" cy="5608637"/>
          </a:xfrm>
        </p:spPr>
      </p:pic>
      <p:sp>
        <p:nvSpPr>
          <p:cNvPr id="71683"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D4233AB7-93D7-4977-89F6-1D9DD213520C}" type="slidenum">
              <a:rPr kumimoji="0" lang="en-US" altLang="ja-JP" sz="1400" smtClean="0"/>
              <a:pPr eaLnBrk="1" hangingPunct="1"/>
              <a:t>79</a:t>
            </a:fld>
            <a:endParaRPr kumimoji="0" lang="en-US" altLang="ja-JP" sz="1400" smtClean="0"/>
          </a:p>
        </p:txBody>
      </p:sp>
      <p:sp>
        <p:nvSpPr>
          <p:cNvPr id="71684" name="タイトル 1"/>
          <p:cNvSpPr txBox="1">
            <a:spLocks/>
          </p:cNvSpPr>
          <p:nvPr/>
        </p:nvSpPr>
        <p:spPr bwMode="auto">
          <a:xfrm>
            <a:off x="1035050" y="542925"/>
            <a:ext cx="77930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buClr>
                <a:schemeClr val="folHlink"/>
              </a:buClr>
              <a:buSzPct val="60000"/>
              <a:buFont typeface="Wingdings" pitchFamily="2" charset="2"/>
              <a:buNone/>
            </a:pPr>
            <a:r>
              <a:rPr lang="ja-JP" altLang="en-US" sz="3600">
                <a:solidFill>
                  <a:schemeClr val="tx2"/>
                </a:solidFill>
              </a:rPr>
              <a:t>人口ピラミッド　さて、どの県？</a:t>
            </a:r>
          </a:p>
        </p:txBody>
      </p:sp>
      <p:sp>
        <p:nvSpPr>
          <p:cNvPr id="16389" name="正方形/長方形 6"/>
          <p:cNvSpPr>
            <a:spLocks noChangeArrowheads="1"/>
          </p:cNvSpPr>
          <p:nvPr/>
        </p:nvSpPr>
        <p:spPr bwMode="auto">
          <a:xfrm>
            <a:off x="2360613" y="1238250"/>
            <a:ext cx="741362" cy="463550"/>
          </a:xfrm>
          <a:prstGeom prst="rect">
            <a:avLst/>
          </a:prstGeom>
          <a:solidFill>
            <a:schemeClr val="accent2"/>
          </a:solidFill>
          <a:ln w="19050" algn="ctr">
            <a:solidFill>
              <a:schemeClr val="accent2"/>
            </a:solidFill>
            <a:round/>
            <a:headEnd/>
            <a:tailEnd/>
          </a:ln>
        </p:spPr>
        <p:txBody>
          <a:bodyPr wrap="none">
            <a:spAutoFit/>
          </a:bodyP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6389"/>
                                        </p:tgtEl>
                                      </p:cBhvr>
                                    </p:animEffect>
                                    <p:set>
                                      <p:cBhvr>
                                        <p:cTn id="7" dur="1" fill="hold">
                                          <p:stCondLst>
                                            <p:cond delay="499"/>
                                          </p:stCondLst>
                                        </p:cTn>
                                        <p:tgtEl>
                                          <p:spTgt spid="16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70E76E95-CC17-476D-9A30-1B389ACD5280}" type="slidenum">
              <a:rPr kumimoji="0" lang="en-US" altLang="ja-JP" sz="1400" smtClean="0"/>
              <a:pPr eaLnBrk="1" hangingPunct="1"/>
              <a:t>8</a:t>
            </a:fld>
            <a:endParaRPr kumimoji="0" lang="en-US" altLang="ja-JP" sz="1400" smtClean="0"/>
          </a:p>
        </p:txBody>
      </p:sp>
      <p:sp>
        <p:nvSpPr>
          <p:cNvPr id="15363" name="タイトル 6"/>
          <p:cNvSpPr>
            <a:spLocks noGrp="1"/>
          </p:cNvSpPr>
          <p:nvPr>
            <p:ph type="title"/>
          </p:nvPr>
        </p:nvSpPr>
        <p:spPr>
          <a:xfrm>
            <a:off x="1350963" y="285750"/>
            <a:ext cx="7793037" cy="1143000"/>
          </a:xfrm>
        </p:spPr>
        <p:txBody>
          <a:bodyPr/>
          <a:lstStyle/>
          <a:p>
            <a:r>
              <a:rPr lang="ja-JP" altLang="en-US" sz="3200" smtClean="0">
                <a:latin typeface="ＭＳ Ｐゴシック" pitchFamily="50" charset="-128"/>
              </a:rPr>
              <a:t>２０５０年までの</a:t>
            </a:r>
            <a:r>
              <a:rPr lang="en-US" altLang="ja-JP" sz="4000" smtClean="0">
                <a:latin typeface="ＭＳ Ｐゴシック" pitchFamily="50" charset="-128"/>
              </a:rPr>
              <a:t/>
            </a:r>
            <a:br>
              <a:rPr lang="en-US" altLang="ja-JP" sz="4000" smtClean="0">
                <a:latin typeface="ＭＳ Ｐゴシック" pitchFamily="50" charset="-128"/>
              </a:rPr>
            </a:br>
            <a:r>
              <a:rPr lang="ja-JP" altLang="en-US" sz="4000" smtClean="0">
                <a:latin typeface="ＭＳ Ｐゴシック" pitchFamily="50" charset="-128"/>
              </a:rPr>
              <a:t>途上国と先進国の分担</a:t>
            </a:r>
          </a:p>
        </p:txBody>
      </p:sp>
      <p:cxnSp>
        <p:nvCxnSpPr>
          <p:cNvPr id="15364" name="直線コネクタ 47"/>
          <p:cNvCxnSpPr>
            <a:cxnSpLocks noChangeShapeType="1"/>
          </p:cNvCxnSpPr>
          <p:nvPr/>
        </p:nvCxnSpPr>
        <p:spPr bwMode="auto">
          <a:xfrm>
            <a:off x="214313" y="6856413"/>
            <a:ext cx="8643937" cy="1587"/>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pic>
        <p:nvPicPr>
          <p:cNvPr id="15365" name="図 45" descr="50Reduce205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546225"/>
            <a:ext cx="75628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a:xfrm>
            <a:off x="669925" y="3068638"/>
            <a:ext cx="7793038" cy="1143000"/>
          </a:xfrm>
        </p:spPr>
        <p:txBody>
          <a:bodyPr/>
          <a:lstStyle/>
          <a:p>
            <a:pPr algn="ctr"/>
            <a:r>
              <a:rPr lang="ja-JP" altLang="en-US" dirty="0" smtClean="0"/>
              <a:t>個人的にも相当の投資が必要</a:t>
            </a:r>
          </a:p>
        </p:txBody>
      </p:sp>
      <p:sp>
        <p:nvSpPr>
          <p:cNvPr id="72707"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ABF9AD37-EB4D-487A-86AE-0C1E2531E802}" type="slidenum">
              <a:rPr kumimoji="0" lang="en-US" altLang="ja-JP" sz="1400" smtClean="0"/>
              <a:pPr eaLnBrk="1" hangingPunct="1"/>
              <a:t>80</a:t>
            </a:fld>
            <a:endParaRPr kumimoji="0" lang="en-US" altLang="ja-JP" sz="1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a:xfrm>
            <a:off x="1274763" y="750888"/>
            <a:ext cx="7793037" cy="411162"/>
          </a:xfrm>
        </p:spPr>
        <p:txBody>
          <a:bodyPr/>
          <a:lstStyle/>
          <a:p>
            <a:r>
              <a:rPr lang="en-US" altLang="ja-JP" sz="3600" smtClean="0"/>
              <a:t/>
            </a:r>
            <a:br>
              <a:rPr lang="en-US" altLang="ja-JP" sz="3600" smtClean="0"/>
            </a:br>
            <a:r>
              <a:rPr lang="ja-JP" altLang="en-US" sz="3600" smtClean="0"/>
              <a:t>現時点</a:t>
            </a:r>
            <a:r>
              <a:rPr lang="en-US" altLang="ja-JP" sz="3600" smtClean="0"/>
              <a:t/>
            </a:r>
            <a:br>
              <a:rPr lang="en-US" altLang="ja-JP" sz="3600" smtClean="0"/>
            </a:br>
            <a:r>
              <a:rPr lang="ja-JP" altLang="en-US" sz="3600" smtClean="0"/>
              <a:t>家庭内でのエネルギー使用目的</a:t>
            </a:r>
          </a:p>
        </p:txBody>
      </p:sp>
      <p:sp>
        <p:nvSpPr>
          <p:cNvPr id="73731"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95E7BBBF-E915-4541-ACCE-AD3D94323F8C}" type="slidenum">
              <a:rPr kumimoji="0" lang="en-US" altLang="ja-JP" sz="1400" smtClean="0"/>
              <a:pPr eaLnBrk="1" hangingPunct="1"/>
              <a:t>81</a:t>
            </a:fld>
            <a:endParaRPr kumimoji="0" lang="en-US" altLang="ja-JP" sz="1400" smtClean="0"/>
          </a:p>
        </p:txBody>
      </p:sp>
      <p:graphicFrame>
        <p:nvGraphicFramePr>
          <p:cNvPr id="7" name="グラフ 6"/>
          <p:cNvGraphicFramePr/>
          <p:nvPr/>
        </p:nvGraphicFramePr>
        <p:xfrm>
          <a:off x="1828800" y="1639871"/>
          <a:ext cx="5835191" cy="5218129"/>
        </p:xfrm>
        <a:graphic>
          <a:graphicData uri="http://schemas.openxmlformats.org/drawingml/2006/chart">
            <c:chart xmlns:c="http://schemas.openxmlformats.org/drawingml/2006/chart" xmlns:r="http://schemas.openxmlformats.org/officeDocument/2006/relationships" r:id="rId3"/>
          </a:graphicData>
        </a:graphic>
      </p:graphicFrame>
      <p:sp>
        <p:nvSpPr>
          <p:cNvPr id="73733" name="角丸四角形吹き出し 1"/>
          <p:cNvSpPr>
            <a:spLocks noChangeArrowheads="1"/>
          </p:cNvSpPr>
          <p:nvPr/>
        </p:nvSpPr>
        <p:spPr bwMode="auto">
          <a:xfrm>
            <a:off x="7340600" y="1628775"/>
            <a:ext cx="1149350" cy="511175"/>
          </a:xfrm>
          <a:prstGeom prst="wedgeRoundRectCallout">
            <a:avLst>
              <a:gd name="adj1" fmla="val -82907"/>
              <a:gd name="adj2" fmla="val 8421"/>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誤解？</a:t>
            </a:r>
          </a:p>
        </p:txBody>
      </p:sp>
      <p:sp>
        <p:nvSpPr>
          <p:cNvPr id="73734" name="角丸四角形吹き出し 2"/>
          <p:cNvSpPr>
            <a:spLocks noChangeArrowheads="1"/>
          </p:cNvSpPr>
          <p:nvPr/>
        </p:nvSpPr>
        <p:spPr bwMode="auto">
          <a:xfrm>
            <a:off x="139700" y="2209800"/>
            <a:ext cx="2311400" cy="4356100"/>
          </a:xfrm>
          <a:prstGeom prst="wedgeRoundRectCallout">
            <a:avLst>
              <a:gd name="adj1" fmla="val 62454"/>
              <a:gd name="adj2" fmla="val 241"/>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東京なら</a:t>
            </a:r>
            <a:endParaRPr lang="en-US" altLang="ja-JP"/>
          </a:p>
          <a:p>
            <a:pPr algn="ctr"/>
            <a:r>
              <a:rPr lang="ja-JP" altLang="en-US"/>
              <a:t>エアコンが</a:t>
            </a:r>
            <a:endParaRPr lang="en-US" altLang="ja-JP"/>
          </a:p>
          <a:p>
            <a:pPr algn="ctr"/>
            <a:r>
              <a:rPr lang="ja-JP" altLang="en-US"/>
              <a:t>もっとも高効率</a:t>
            </a:r>
            <a:endParaRPr lang="en-US" altLang="ja-JP"/>
          </a:p>
          <a:p>
            <a:pPr algn="ctr"/>
            <a:endParaRPr lang="en-US" altLang="ja-JP"/>
          </a:p>
          <a:p>
            <a:pPr algn="ctr"/>
            <a:r>
              <a:rPr lang="ja-JP" altLang="en-US"/>
              <a:t>効率最悪が</a:t>
            </a:r>
            <a:endParaRPr lang="en-US" altLang="ja-JP"/>
          </a:p>
          <a:p>
            <a:pPr algn="ctr"/>
            <a:r>
              <a:rPr lang="ja-JP" altLang="en-US"/>
              <a:t>電気ヒーター</a:t>
            </a:r>
            <a:endParaRPr lang="en-US" altLang="ja-JP"/>
          </a:p>
          <a:p>
            <a:pPr algn="ctr"/>
            <a:r>
              <a:rPr lang="ja-JP" altLang="en-US"/>
              <a:t>（推薦順：</a:t>
            </a:r>
            <a:endParaRPr lang="en-US" altLang="ja-JP"/>
          </a:p>
          <a:p>
            <a:pPr algn="ctr"/>
            <a:r>
              <a:rPr lang="ja-JP" altLang="en-US"/>
              <a:t>電気座布団</a:t>
            </a:r>
            <a:endParaRPr lang="en-US" altLang="ja-JP"/>
          </a:p>
          <a:p>
            <a:pPr algn="ctr"/>
            <a:r>
              <a:rPr lang="ja-JP" altLang="en-US"/>
              <a:t>電気コタツ</a:t>
            </a:r>
            <a:endParaRPr lang="en-US" altLang="ja-JP"/>
          </a:p>
          <a:p>
            <a:pPr algn="ctr"/>
            <a:r>
              <a:rPr lang="ja-JP" altLang="en-US"/>
              <a:t>電気カーペット</a:t>
            </a:r>
            <a:endParaRPr lang="en-US" altLang="ja-JP"/>
          </a:p>
          <a:p>
            <a:pPr algn="ctr"/>
            <a:r>
              <a:rPr lang="ja-JP" altLang="en-US"/>
              <a:t>オイルヒータ）</a:t>
            </a:r>
          </a:p>
        </p:txBody>
      </p:sp>
      <p:sp>
        <p:nvSpPr>
          <p:cNvPr id="73735" name="角丸四角形吹き出し 3"/>
          <p:cNvSpPr>
            <a:spLocks noChangeArrowheads="1"/>
          </p:cNvSpPr>
          <p:nvPr/>
        </p:nvSpPr>
        <p:spPr bwMode="auto">
          <a:xfrm>
            <a:off x="7153275" y="3429000"/>
            <a:ext cx="1466850" cy="1706563"/>
          </a:xfrm>
          <a:prstGeom prst="wedgeRoundRectCallout">
            <a:avLst>
              <a:gd name="adj1" fmla="val -71338"/>
              <a:gd name="adj2" fmla="val -19986"/>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東京なら</a:t>
            </a:r>
            <a:endParaRPr lang="en-US" altLang="ja-JP"/>
          </a:p>
          <a:p>
            <a:pPr algn="ctr"/>
            <a:r>
              <a:rPr lang="ja-JP" altLang="en-US"/>
              <a:t>最善は</a:t>
            </a:r>
            <a:endParaRPr lang="en-US" altLang="ja-JP"/>
          </a:p>
          <a:p>
            <a:pPr algn="ctr"/>
            <a:r>
              <a:rPr lang="ja-JP" altLang="en-US"/>
              <a:t>太陽熱</a:t>
            </a:r>
            <a:endParaRPr lang="en-US" altLang="ja-JP"/>
          </a:p>
          <a:p>
            <a:pPr algn="ctr"/>
            <a:r>
              <a:rPr lang="ja-JP" altLang="en-US"/>
              <a:t>温水器</a:t>
            </a:r>
          </a:p>
        </p:txBody>
      </p:sp>
      <p:sp>
        <p:nvSpPr>
          <p:cNvPr id="73736" name="角丸四角形吹き出し 4"/>
          <p:cNvSpPr>
            <a:spLocks noChangeArrowheads="1"/>
          </p:cNvSpPr>
          <p:nvPr/>
        </p:nvSpPr>
        <p:spPr bwMode="auto">
          <a:xfrm>
            <a:off x="5835650" y="6134100"/>
            <a:ext cx="2740025" cy="511175"/>
          </a:xfrm>
          <a:prstGeom prst="wedgeRoundRectCallout">
            <a:avLst>
              <a:gd name="adj1" fmla="val -47944"/>
              <a:gd name="adj2" fmla="val -96009"/>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ltLang="ja-JP"/>
              <a:t>LED</a:t>
            </a:r>
            <a:r>
              <a:rPr lang="ja-JP" altLang="en-US"/>
              <a:t>よりまず蛍光灯</a:t>
            </a:r>
          </a:p>
        </p:txBody>
      </p:sp>
      <p:sp>
        <p:nvSpPr>
          <p:cNvPr id="73737" name="角丸四角形吹き出し 5"/>
          <p:cNvSpPr>
            <a:spLocks noChangeArrowheads="1"/>
          </p:cNvSpPr>
          <p:nvPr/>
        </p:nvSpPr>
        <p:spPr bwMode="auto">
          <a:xfrm>
            <a:off x="754063" y="1133475"/>
            <a:ext cx="3406775" cy="511175"/>
          </a:xfrm>
          <a:prstGeom prst="wedgeRoundRectCallout">
            <a:avLst>
              <a:gd name="adj1" fmla="val 19176"/>
              <a:gd name="adj2" fmla="val 69958"/>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ガスと</a:t>
            </a:r>
            <a:r>
              <a:rPr lang="en-US" altLang="ja-JP"/>
              <a:t>IH</a:t>
            </a:r>
            <a:r>
              <a:rPr lang="ja-JP" altLang="en-US"/>
              <a:t>ではややガスか</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165" y="976044"/>
            <a:ext cx="7793037" cy="671477"/>
          </a:xfrm>
        </p:spPr>
        <p:txBody>
          <a:bodyPr/>
          <a:lstStyle/>
          <a:p>
            <a:r>
              <a:rPr kumimoji="1" lang="ja-JP" altLang="en-US" sz="3600" dirty="0" smtClean="0"/>
              <a:t>給湯装置はガス・石油以外に</a:t>
            </a:r>
            <a:endParaRPr kumimoji="1" lang="ja-JP" altLang="en-US" sz="3600" dirty="0"/>
          </a:p>
        </p:txBody>
      </p:sp>
      <p:sp>
        <p:nvSpPr>
          <p:cNvPr id="3" name="コンテンツ プレースホルダー 2"/>
          <p:cNvSpPr>
            <a:spLocks noGrp="1"/>
          </p:cNvSpPr>
          <p:nvPr>
            <p:ph idx="1"/>
          </p:nvPr>
        </p:nvSpPr>
        <p:spPr>
          <a:xfrm>
            <a:off x="904126" y="2017713"/>
            <a:ext cx="8050962" cy="4114800"/>
          </a:xfrm>
        </p:spPr>
        <p:txBody>
          <a:bodyPr/>
          <a:lstStyle/>
          <a:p>
            <a:r>
              <a:rPr kumimoji="1" lang="ja-JP" altLang="en-US" dirty="0" smtClean="0"/>
              <a:t>ヒートポンプ　１５０万？</a:t>
            </a:r>
            <a:endParaRPr kumimoji="1" lang="en-US" altLang="ja-JP" dirty="0" smtClean="0"/>
          </a:p>
          <a:p>
            <a:r>
              <a:rPr kumimoji="1" lang="ja-JP" altLang="en-US" dirty="0" smtClean="0"/>
              <a:t>新型燃料電池　１５０万？</a:t>
            </a:r>
            <a:endParaRPr kumimoji="1" lang="en-US" altLang="ja-JP" dirty="0" smtClean="0"/>
          </a:p>
          <a:p>
            <a:r>
              <a:rPr lang="ja-JP" altLang="en-US" dirty="0" smtClean="0"/>
              <a:t>太陽熱温水器　　２０～７０万？</a:t>
            </a:r>
            <a:endParaRPr lang="en-US" altLang="ja-JP" dirty="0" smtClean="0"/>
          </a:p>
          <a:p>
            <a:endParaRPr lang="en-US" altLang="ja-JP" dirty="0"/>
          </a:p>
          <a:p>
            <a:r>
              <a:rPr lang="ja-JP" altLang="en-US" dirty="0" smtClean="0"/>
              <a:t>メリットはそれぞれ違うが、ヒートポンプは、深夜電力の見通しが暗い</a:t>
            </a:r>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82</a:t>
            </a:fld>
            <a:endParaRPr lang="en-US" altLang="ja-JP"/>
          </a:p>
        </p:txBody>
      </p:sp>
    </p:spTree>
    <p:extLst>
      <p:ext uri="{BB962C8B-B14F-4D97-AF65-F5344CB8AC3E}">
        <p14:creationId xmlns:p14="http://schemas.microsoft.com/office/powerpoint/2010/main" val="2931993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a:xfrm>
            <a:off x="1150938" y="617538"/>
            <a:ext cx="7793037" cy="763587"/>
          </a:xfrm>
        </p:spPr>
        <p:txBody>
          <a:bodyPr/>
          <a:lstStyle/>
          <a:p>
            <a:r>
              <a:rPr lang="ja-JP" altLang="en-US" smtClean="0"/>
              <a:t>選択して省エネ実現　その３</a:t>
            </a:r>
          </a:p>
        </p:txBody>
      </p:sp>
      <p:sp>
        <p:nvSpPr>
          <p:cNvPr id="79875" name="コンテンツ プレースホルダ 2"/>
          <p:cNvSpPr>
            <a:spLocks noGrp="1"/>
          </p:cNvSpPr>
          <p:nvPr>
            <p:ph idx="1"/>
          </p:nvPr>
        </p:nvSpPr>
        <p:spPr>
          <a:xfrm>
            <a:off x="339725" y="1514475"/>
            <a:ext cx="8804275" cy="4754563"/>
          </a:xfrm>
        </p:spPr>
        <p:txBody>
          <a:bodyPr/>
          <a:lstStyle/>
          <a:p>
            <a:r>
              <a:rPr lang="ja-JP" altLang="en-US" smtClean="0"/>
              <a:t>照明の選択（実質は買い替え）</a:t>
            </a:r>
            <a:endParaRPr lang="en-US" altLang="ja-JP" smtClean="0"/>
          </a:p>
          <a:p>
            <a:r>
              <a:rPr lang="ja-JP" altLang="en-US" sz="2800" smtClean="0"/>
              <a:t>白熱電球は、まず、</a:t>
            </a:r>
            <a:r>
              <a:rPr lang="ja-JP" altLang="en-US" sz="2800" smtClean="0">
                <a:solidFill>
                  <a:srgbClr val="FF0000"/>
                </a:solidFill>
              </a:rPr>
              <a:t>電球型蛍光灯</a:t>
            </a:r>
            <a:r>
              <a:rPr lang="ja-JP" altLang="en-US" sz="2800" smtClean="0"/>
              <a:t>へ</a:t>
            </a:r>
            <a:endParaRPr lang="en-US" altLang="ja-JP" sz="2800" smtClean="0"/>
          </a:p>
          <a:p>
            <a:pPr lvl="1"/>
            <a:r>
              <a:rPr lang="ja-JP" altLang="en-US" sz="2400" smtClean="0"/>
              <a:t>白熱電球５４</a:t>
            </a:r>
            <a:r>
              <a:rPr lang="en-US" altLang="ja-JP" sz="2400" smtClean="0"/>
              <a:t>W</a:t>
            </a:r>
            <a:r>
              <a:rPr lang="ja-JP" altLang="en-US" sz="2400" smtClean="0"/>
              <a:t>　１００円　寿命１０００時間</a:t>
            </a:r>
            <a:endParaRPr lang="en-US" altLang="ja-JP" sz="2400" smtClean="0"/>
          </a:p>
          <a:p>
            <a:pPr lvl="1"/>
            <a:r>
              <a:rPr lang="ja-JP" altLang="en-US" sz="2400" smtClean="0"/>
              <a:t>蛍光灯１２</a:t>
            </a:r>
            <a:r>
              <a:rPr lang="en-US" altLang="ja-JP" sz="2400" smtClean="0"/>
              <a:t>W</a:t>
            </a:r>
            <a:r>
              <a:rPr lang="ja-JP" altLang="en-US" sz="2400" smtClean="0"/>
              <a:t>　１０００円　寿命６０００時間　</a:t>
            </a:r>
            <a:endParaRPr lang="en-US" altLang="ja-JP" sz="2400" smtClean="0"/>
          </a:p>
          <a:p>
            <a:pPr lvl="1"/>
            <a:r>
              <a:rPr lang="ja-JP" altLang="en-US" sz="2400" smtClean="0"/>
              <a:t>ＬＥＤ１０</a:t>
            </a:r>
            <a:r>
              <a:rPr lang="en-US" altLang="ja-JP" sz="2400" smtClean="0"/>
              <a:t>W 	</a:t>
            </a:r>
            <a:r>
              <a:rPr lang="ja-JP" altLang="en-US" sz="2400" smtClean="0"/>
              <a:t>３０００円  寿命４００００時間</a:t>
            </a:r>
            <a:endParaRPr lang="en-US" altLang="ja-JP" sz="2400" smtClean="0"/>
          </a:p>
          <a:p>
            <a:pPr lvl="1"/>
            <a:r>
              <a:rPr lang="ja-JP" altLang="en-US" sz="2400" smtClean="0"/>
              <a:t>６０００時間点灯のときのコスト</a:t>
            </a:r>
            <a:endParaRPr lang="en-US" altLang="ja-JP" sz="2400" smtClean="0"/>
          </a:p>
          <a:p>
            <a:pPr lvl="2"/>
            <a:r>
              <a:rPr lang="ja-JP" altLang="en-US" sz="2000" smtClean="0"/>
              <a:t>白熱電球　５４</a:t>
            </a:r>
            <a:r>
              <a:rPr lang="en-US" altLang="ja-JP" sz="2000" smtClean="0"/>
              <a:t>×6000Wh</a:t>
            </a:r>
            <a:r>
              <a:rPr lang="ja-JP" altLang="en-US" sz="2000" smtClean="0"/>
              <a:t>＋１００円</a:t>
            </a:r>
            <a:r>
              <a:rPr lang="en-US" altLang="ja-JP" sz="2000" smtClean="0"/>
              <a:t>×</a:t>
            </a:r>
            <a:r>
              <a:rPr lang="ja-JP" altLang="en-US" sz="2000" smtClean="0"/>
              <a:t>６個＝７５００円＋６００円</a:t>
            </a:r>
            <a:endParaRPr lang="en-US" altLang="ja-JP" sz="2000" smtClean="0"/>
          </a:p>
          <a:p>
            <a:pPr lvl="2"/>
            <a:r>
              <a:rPr lang="ja-JP" altLang="en-US" sz="2000" smtClean="0"/>
              <a:t>電球型蛍光灯　１２</a:t>
            </a:r>
            <a:r>
              <a:rPr lang="en-US" altLang="ja-JP" sz="2000" smtClean="0"/>
              <a:t>×6000Wh</a:t>
            </a:r>
            <a:r>
              <a:rPr lang="ja-JP" altLang="en-US" sz="2000" smtClean="0"/>
              <a:t>＋１０００</a:t>
            </a:r>
            <a:r>
              <a:rPr lang="en-US" altLang="ja-JP" sz="2000" smtClean="0"/>
              <a:t>×</a:t>
            </a:r>
            <a:r>
              <a:rPr lang="ja-JP" altLang="en-US" sz="2000" smtClean="0"/>
              <a:t>１個＝１７００円＋１０００円</a:t>
            </a:r>
            <a:endParaRPr lang="en-US" altLang="ja-JP" sz="2000" smtClean="0"/>
          </a:p>
          <a:p>
            <a:pPr lvl="2"/>
            <a:r>
              <a:rPr lang="ja-JP" altLang="en-US" sz="2000" smtClean="0"/>
              <a:t>ＬＥＤ電球   １０</a:t>
            </a:r>
            <a:r>
              <a:rPr lang="en-US" altLang="ja-JP" sz="2000" smtClean="0"/>
              <a:t>×6000Wh</a:t>
            </a:r>
            <a:r>
              <a:rPr lang="ja-JP" altLang="en-US" sz="2000" smtClean="0"/>
              <a:t>＋３０００</a:t>
            </a:r>
            <a:r>
              <a:rPr lang="en-US" altLang="ja-JP" sz="2000" smtClean="0"/>
              <a:t>×</a:t>
            </a:r>
            <a:r>
              <a:rPr lang="ja-JP" altLang="en-US" sz="2000" smtClean="0"/>
              <a:t>１</a:t>
            </a:r>
            <a:r>
              <a:rPr lang="en-US" altLang="ja-JP" sz="2000" smtClean="0"/>
              <a:t>×</a:t>
            </a:r>
            <a:r>
              <a:rPr lang="ja-JP" altLang="en-US" sz="2000" smtClean="0"/>
              <a:t>１／６個＝１５００＋５００円</a:t>
            </a:r>
            <a:endParaRPr lang="en-US" altLang="ja-JP" sz="2000" smtClean="0"/>
          </a:p>
          <a:p>
            <a:pPr lvl="1"/>
            <a:r>
              <a:rPr lang="ja-JP" altLang="en-US" sz="2400" smtClean="0"/>
              <a:t>短時間の使用（トイレ）は、蛍光灯は不利（点灯回数でも寿命がある）ので白熱電球でも十分。</a:t>
            </a:r>
            <a:r>
              <a:rPr lang="ja-JP" altLang="en-US" sz="2400" smtClean="0">
                <a:solidFill>
                  <a:srgbClr val="FF0000"/>
                </a:solidFill>
              </a:rPr>
              <a:t>ＬＥＤは寿命長すぎ</a:t>
            </a:r>
            <a:r>
              <a:rPr lang="ja-JP" altLang="en-US" sz="2400" smtClean="0"/>
              <a:t>。</a:t>
            </a:r>
          </a:p>
          <a:p>
            <a:endParaRPr lang="ja-JP" altLang="en-US" smtClean="0"/>
          </a:p>
        </p:txBody>
      </p:sp>
      <p:sp>
        <p:nvSpPr>
          <p:cNvPr id="7987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E20BC723-30A3-43CA-AC03-4FBE927A8196}" type="slidenum">
              <a:rPr kumimoji="0" lang="en-US" altLang="ja-JP" sz="1400" smtClean="0"/>
              <a:pPr eaLnBrk="1" hangingPunct="1"/>
              <a:t>83</a:t>
            </a:fld>
            <a:endParaRPr kumimoji="0" lang="en-US" altLang="ja-JP" sz="14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a:xfrm>
            <a:off x="1150938" y="617538"/>
            <a:ext cx="7793037" cy="754062"/>
          </a:xfrm>
        </p:spPr>
        <p:txBody>
          <a:bodyPr/>
          <a:lstStyle/>
          <a:p>
            <a:r>
              <a:rPr lang="ja-JP" altLang="en-US" smtClean="0"/>
              <a:t>省エネ機器への買い替え</a:t>
            </a:r>
          </a:p>
        </p:txBody>
      </p:sp>
      <p:sp>
        <p:nvSpPr>
          <p:cNvPr id="80899" name="コンテンツ プレースホルダ 2"/>
          <p:cNvSpPr>
            <a:spLocks noGrp="1"/>
          </p:cNvSpPr>
          <p:nvPr>
            <p:ph idx="1"/>
          </p:nvPr>
        </p:nvSpPr>
        <p:spPr>
          <a:xfrm>
            <a:off x="1182688" y="1527175"/>
            <a:ext cx="7772400" cy="4718050"/>
          </a:xfrm>
        </p:spPr>
        <p:txBody>
          <a:bodyPr/>
          <a:lstStyle/>
          <a:p>
            <a:r>
              <a:rPr lang="ja-JP" altLang="en-US" smtClean="0"/>
              <a:t>やはり寿命まで使いたいと思われるでしょうが、、、</a:t>
            </a:r>
            <a:endParaRPr lang="en-US" altLang="ja-JP" smtClean="0"/>
          </a:p>
          <a:p>
            <a:r>
              <a:rPr lang="ja-JP" altLang="en-US" smtClean="0">
                <a:solidFill>
                  <a:srgbClr val="FF0000"/>
                </a:solidFill>
              </a:rPr>
              <a:t>冷蔵庫</a:t>
            </a:r>
            <a:r>
              <a:rPr lang="ja-JP" altLang="en-US" smtClean="0"/>
              <a:t>は省エネによって、全費用も減る</a:t>
            </a:r>
            <a:endParaRPr lang="en-US" altLang="ja-JP" smtClean="0"/>
          </a:p>
          <a:p>
            <a:r>
              <a:rPr lang="ja-JP" altLang="en-US" smtClean="0">
                <a:solidFill>
                  <a:srgbClr val="FF0000"/>
                </a:solidFill>
              </a:rPr>
              <a:t>エアコン</a:t>
            </a:r>
            <a:r>
              <a:rPr lang="ja-JP" altLang="en-US" smtClean="0"/>
              <a:t>は使い方次第だが、暖房に使っている場合には、全費用も減る</a:t>
            </a:r>
            <a:endParaRPr lang="en-US" altLang="ja-JP" smtClean="0"/>
          </a:p>
          <a:p>
            <a:r>
              <a:rPr lang="en-US" altLang="ja-JP" smtClean="0"/>
              <a:t>NITE</a:t>
            </a:r>
            <a:r>
              <a:rPr lang="ja-JP" altLang="en-US" smtClean="0"/>
              <a:t>の実験によれば、古くなると、発火する危険性が高まるものがある</a:t>
            </a:r>
            <a:endParaRPr lang="en-US" altLang="ja-JP" smtClean="0"/>
          </a:p>
          <a:p>
            <a:pPr lvl="1"/>
            <a:r>
              <a:rPr lang="ja-JP" altLang="en-US" smtClean="0"/>
              <a:t>テレビ（ブラウン管式１５年以上）、モーター（扇風機、換気扇３０年以上）</a:t>
            </a:r>
          </a:p>
        </p:txBody>
      </p:sp>
      <p:sp>
        <p:nvSpPr>
          <p:cNvPr id="80900"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09946F0C-A55D-40E7-92CA-066B8520C9DD}" type="slidenum">
              <a:rPr kumimoji="0" lang="en-US" altLang="ja-JP" sz="1400" smtClean="0"/>
              <a:pPr eaLnBrk="1" hangingPunct="1"/>
              <a:t>84</a:t>
            </a:fld>
            <a:endParaRPr kumimoji="0" lang="en-US" altLang="ja-JP" sz="14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a:xfrm>
            <a:off x="1150938" y="617538"/>
            <a:ext cx="7793037" cy="560387"/>
          </a:xfrm>
        </p:spPr>
        <p:txBody>
          <a:bodyPr/>
          <a:lstStyle/>
          <a:p>
            <a:r>
              <a:rPr lang="ja-JP" altLang="en-US" smtClean="0"/>
              <a:t>住宅の断熱や日照制御は？</a:t>
            </a:r>
          </a:p>
        </p:txBody>
      </p:sp>
      <p:sp>
        <p:nvSpPr>
          <p:cNvPr id="81923" name="コンテンツ プレースホルダ 2"/>
          <p:cNvSpPr>
            <a:spLocks noGrp="1"/>
          </p:cNvSpPr>
          <p:nvPr>
            <p:ph idx="1"/>
          </p:nvPr>
        </p:nvSpPr>
        <p:spPr>
          <a:xfrm>
            <a:off x="1182688" y="1366838"/>
            <a:ext cx="7772400" cy="4765675"/>
          </a:xfrm>
        </p:spPr>
        <p:txBody>
          <a:bodyPr/>
          <a:lstStyle/>
          <a:p>
            <a:r>
              <a:rPr lang="ja-JP" altLang="en-US" smtClean="0"/>
              <a:t>経済的にプラスにはならない？</a:t>
            </a:r>
            <a:endParaRPr lang="en-US" altLang="ja-JP" smtClean="0"/>
          </a:p>
          <a:p>
            <a:r>
              <a:rPr lang="ja-JP" altLang="en-US" smtClean="0"/>
              <a:t>しかし、非エネルギー要素でのプラスが大きい。</a:t>
            </a:r>
            <a:endParaRPr lang="en-US" altLang="ja-JP" smtClean="0"/>
          </a:p>
          <a:p>
            <a:r>
              <a:rPr lang="ja-JP" altLang="en-US" smtClean="0"/>
              <a:t>具体的には、</a:t>
            </a:r>
            <a:endParaRPr lang="en-US" altLang="ja-JP" smtClean="0"/>
          </a:p>
          <a:p>
            <a:pPr lvl="1"/>
            <a:r>
              <a:rPr lang="ja-JP" altLang="en-US" smtClean="0"/>
              <a:t>快適さ：肌寒さの回避</a:t>
            </a:r>
            <a:endParaRPr lang="en-US" altLang="ja-JP" smtClean="0"/>
          </a:p>
          <a:p>
            <a:pPr lvl="1"/>
            <a:r>
              <a:rPr lang="ja-JP" altLang="en-US" smtClean="0"/>
              <a:t>夏には余り効果がない：温度差が少ないから</a:t>
            </a:r>
            <a:endParaRPr lang="en-US" altLang="ja-JP" smtClean="0"/>
          </a:p>
          <a:p>
            <a:r>
              <a:rPr lang="ja-JP" altLang="en-US" smtClean="0"/>
              <a:t>窓ガラスに貼る日照制御用フィルム</a:t>
            </a:r>
            <a:endParaRPr lang="en-US" altLang="ja-JP" smtClean="0"/>
          </a:p>
          <a:p>
            <a:pPr lvl="1"/>
            <a:r>
              <a:rPr lang="ja-JP" altLang="en-US" smtClean="0">
                <a:solidFill>
                  <a:srgbClr val="FF0000"/>
                </a:solidFill>
              </a:rPr>
              <a:t>住宅用には効果がない</a:t>
            </a:r>
            <a:endParaRPr lang="en-US" altLang="ja-JP" smtClean="0">
              <a:solidFill>
                <a:srgbClr val="FF0000"/>
              </a:solidFill>
            </a:endParaRPr>
          </a:p>
          <a:p>
            <a:pPr lvl="1"/>
            <a:r>
              <a:rPr lang="ja-JP" altLang="en-US" smtClean="0"/>
              <a:t>冷房負荷低減にはなるが、暖房負荷増大</a:t>
            </a:r>
            <a:endParaRPr lang="en-US" altLang="ja-JP" smtClean="0"/>
          </a:p>
          <a:p>
            <a:endParaRPr lang="en-US" altLang="ja-JP" smtClean="0"/>
          </a:p>
          <a:p>
            <a:endParaRPr lang="en-US" altLang="ja-JP" smtClean="0"/>
          </a:p>
          <a:p>
            <a:endParaRPr lang="en-US" altLang="ja-JP" smtClean="0"/>
          </a:p>
          <a:p>
            <a:endParaRPr lang="en-US" altLang="ja-JP" smtClean="0"/>
          </a:p>
        </p:txBody>
      </p:sp>
      <p:sp>
        <p:nvSpPr>
          <p:cNvPr id="81924"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F42F441B-801D-4429-9DDB-E1AAFD0A11C8}" type="slidenum">
              <a:rPr kumimoji="0" lang="en-US" altLang="ja-JP" sz="1400" smtClean="0"/>
              <a:pPr eaLnBrk="1" hangingPunct="1"/>
              <a:t>85</a:t>
            </a:fld>
            <a:endParaRPr kumimoji="0" lang="en-US" altLang="ja-JP" sz="1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a:xfrm>
            <a:off x="1350963" y="127000"/>
            <a:ext cx="7793037" cy="787400"/>
          </a:xfrm>
        </p:spPr>
        <p:txBody>
          <a:bodyPr/>
          <a:lstStyle/>
          <a:p>
            <a:r>
              <a:rPr lang="ja-JP" altLang="en-US" sz="3600" smtClean="0"/>
              <a:t>エネルギー源別</a:t>
            </a:r>
          </a:p>
        </p:txBody>
      </p:sp>
      <p:sp>
        <p:nvSpPr>
          <p:cNvPr id="7475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77174508-0FFA-49EA-80E7-9A79A5D1F931}" type="slidenum">
              <a:rPr kumimoji="0" lang="en-US" altLang="ja-JP" sz="1400" smtClean="0"/>
              <a:pPr eaLnBrk="1" hangingPunct="1"/>
              <a:t>86</a:t>
            </a:fld>
            <a:endParaRPr kumimoji="0" lang="en-US" altLang="ja-JP" sz="1400" smtClean="0"/>
          </a:p>
        </p:txBody>
      </p:sp>
      <p:pic>
        <p:nvPicPr>
          <p:cNvPr id="74756" name="Picture 2" descr="C:\Users\IY\Pictures\家庭一人あたり排出量.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066800"/>
            <a:ext cx="56657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テキスト ボックス 6"/>
          <p:cNvSpPr txBox="1">
            <a:spLocks noChangeArrowheads="1"/>
          </p:cNvSpPr>
          <p:nvPr/>
        </p:nvSpPr>
        <p:spPr bwMode="auto">
          <a:xfrm>
            <a:off x="6662738" y="1722438"/>
            <a:ext cx="1836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家庭からは</a:t>
            </a:r>
            <a:endParaRPr lang="en-US" altLang="ja-JP"/>
          </a:p>
          <a:p>
            <a:pPr eaLnBrk="1" hangingPunct="1"/>
            <a:r>
              <a:rPr lang="ja-JP" altLang="en-US"/>
              <a:t>全体の２０％</a:t>
            </a:r>
          </a:p>
        </p:txBody>
      </p:sp>
      <p:pic>
        <p:nvPicPr>
          <p:cNvPr id="74758" name="図 7" descr="chart04_05_img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2771775"/>
            <a:ext cx="328771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左矢印 8"/>
          <p:cNvSpPr>
            <a:spLocks noChangeArrowheads="1"/>
          </p:cNvSpPr>
          <p:nvPr/>
        </p:nvSpPr>
        <p:spPr bwMode="auto">
          <a:xfrm>
            <a:off x="5203825" y="4689475"/>
            <a:ext cx="914400" cy="379413"/>
          </a:xfrm>
          <a:prstGeom prst="leftArrow">
            <a:avLst>
              <a:gd name="adj1" fmla="val 50000"/>
              <a:gd name="adj2" fmla="val 4999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endParaRPr lang="ja-JP" altLang="en-US"/>
          </a:p>
        </p:txBody>
      </p:sp>
      <p:sp>
        <p:nvSpPr>
          <p:cNvPr id="74760" name="角丸四角形吹き出し 1"/>
          <p:cNvSpPr>
            <a:spLocks noChangeArrowheads="1"/>
          </p:cNvSpPr>
          <p:nvPr/>
        </p:nvSpPr>
        <p:spPr bwMode="auto">
          <a:xfrm>
            <a:off x="252413" y="6018213"/>
            <a:ext cx="3514725" cy="511175"/>
          </a:xfrm>
          <a:prstGeom prst="wedgeRoundRectCallout">
            <a:avLst>
              <a:gd name="adj1" fmla="val -18597"/>
              <a:gd name="adj2" fmla="val -158870"/>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量的には、電気とガソリン</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p:txBody>
          <a:bodyPr/>
          <a:lstStyle/>
          <a:p>
            <a:r>
              <a:rPr lang="ja-JP" altLang="en-US" smtClean="0"/>
              <a:t>待機電力　平成１７年データ</a:t>
            </a:r>
          </a:p>
        </p:txBody>
      </p:sp>
      <p:sp>
        <p:nvSpPr>
          <p:cNvPr id="3" name="コンテンツ プレースホルダー 2"/>
          <p:cNvSpPr>
            <a:spLocks noGrp="1"/>
          </p:cNvSpPr>
          <p:nvPr>
            <p:ph idx="1"/>
          </p:nvPr>
        </p:nvSpPr>
        <p:spPr/>
        <p:txBody>
          <a:bodyPr/>
          <a:lstStyle/>
          <a:p>
            <a:pPr>
              <a:defRPr/>
            </a:pPr>
            <a:r>
              <a:rPr lang="ja-JP" altLang="en-US" dirty="0" smtClean="0"/>
              <a:t>平均消費電力４２００ｋ</a:t>
            </a:r>
            <a:r>
              <a:rPr lang="en-US" altLang="ja-JP" dirty="0" err="1" smtClean="0"/>
              <a:t>Wh</a:t>
            </a:r>
            <a:r>
              <a:rPr lang="ja-JP" altLang="en-US" dirty="0" smtClean="0"/>
              <a:t>／年・世帯</a:t>
            </a:r>
            <a:endParaRPr lang="en-US" altLang="ja-JP" dirty="0" smtClean="0"/>
          </a:p>
          <a:p>
            <a:pPr>
              <a:defRPr/>
            </a:pPr>
            <a:r>
              <a:rPr lang="ja-JP" altLang="en-US" dirty="0"/>
              <a:t>そのうち、３０８ｋ</a:t>
            </a:r>
            <a:r>
              <a:rPr lang="en-US" altLang="ja-JP" dirty="0" err="1"/>
              <a:t>Wh</a:t>
            </a:r>
            <a:r>
              <a:rPr lang="ja-JP" altLang="en-US" dirty="0"/>
              <a:t>が待機電力＝７．３％</a:t>
            </a:r>
            <a:endParaRPr lang="en-US" altLang="ja-JP" dirty="0"/>
          </a:p>
          <a:p>
            <a:pPr marL="0" indent="0">
              <a:buFont typeface="Wingdings" pitchFamily="2" charset="2"/>
              <a:buNone/>
              <a:defRPr/>
            </a:pPr>
            <a:r>
              <a:rPr lang="ja-JP" altLang="en-US" dirty="0"/>
              <a:t>＝７４００円／年</a:t>
            </a:r>
            <a:endParaRPr lang="en-US" altLang="ja-JP" dirty="0"/>
          </a:p>
          <a:p>
            <a:pPr>
              <a:defRPr/>
            </a:pPr>
            <a:r>
              <a:rPr lang="ja-JP" altLang="en-US" dirty="0" smtClean="0"/>
              <a:t>究極の解決法は、やはり買い替えになる</a:t>
            </a:r>
            <a:endParaRPr lang="en-US" altLang="ja-JP" dirty="0" smtClean="0"/>
          </a:p>
          <a:p>
            <a:pPr>
              <a:defRPr/>
            </a:pPr>
            <a:r>
              <a:rPr lang="ja-JP" altLang="en-US" dirty="0" smtClean="0"/>
              <a:t>特に、「新コタツ文明型機器」が有効</a:t>
            </a:r>
            <a:endParaRPr lang="en-US" altLang="ja-JP" dirty="0"/>
          </a:p>
          <a:p>
            <a:pPr>
              <a:defRPr/>
            </a:pPr>
            <a:endParaRPr lang="en-US" altLang="ja-JP" dirty="0" smtClean="0"/>
          </a:p>
        </p:txBody>
      </p:sp>
      <p:sp>
        <p:nvSpPr>
          <p:cNvPr id="8294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28D37212-915B-4702-BFEF-18C0B4573935}" type="slidenum">
              <a:rPr kumimoji="0" lang="en-US" altLang="ja-JP" sz="1400" smtClean="0"/>
              <a:pPr eaLnBrk="1" hangingPunct="1"/>
              <a:t>87</a:t>
            </a:fld>
            <a:endParaRPr kumimoji="0" lang="en-US" altLang="ja-JP" sz="14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p:cNvSpPr>
            <a:spLocks noGrp="1"/>
          </p:cNvSpPr>
          <p:nvPr>
            <p:ph type="title"/>
          </p:nvPr>
        </p:nvSpPr>
        <p:spPr/>
        <p:txBody>
          <a:bodyPr/>
          <a:lstStyle/>
          <a:p>
            <a:endParaRPr lang="ja-JP" altLang="en-US" smtClean="0"/>
          </a:p>
        </p:txBody>
      </p:sp>
      <p:sp>
        <p:nvSpPr>
          <p:cNvPr id="83971" name="コンテンツ プレースホルダー 2"/>
          <p:cNvSpPr>
            <a:spLocks noGrp="1"/>
          </p:cNvSpPr>
          <p:nvPr>
            <p:ph idx="1"/>
          </p:nvPr>
        </p:nvSpPr>
        <p:spPr/>
        <p:txBody>
          <a:bodyPr/>
          <a:lstStyle/>
          <a:p>
            <a:endParaRPr lang="ja-JP" altLang="en-US" smtClean="0"/>
          </a:p>
        </p:txBody>
      </p:sp>
      <p:sp>
        <p:nvSpPr>
          <p:cNvPr id="83972"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BAE7C811-A193-43C3-B033-3151F4A0BF81}" type="slidenum">
              <a:rPr kumimoji="0" lang="en-US" altLang="ja-JP" sz="1400" smtClean="0"/>
              <a:pPr eaLnBrk="1" hangingPunct="1"/>
              <a:t>88</a:t>
            </a:fld>
            <a:endParaRPr kumimoji="0" lang="en-US" altLang="ja-JP" sz="1400" smtClean="0"/>
          </a:p>
        </p:txBody>
      </p:sp>
      <p:pic>
        <p:nvPicPr>
          <p:cNvPr id="83973" name="Picture 2" descr="C:\Users\IY\Pictures\待機電力中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169863"/>
            <a:ext cx="95011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テキスト ボックス 4"/>
          <p:cNvSpPr txBox="1">
            <a:spLocks noChangeArrowheads="1"/>
          </p:cNvSpPr>
          <p:nvPr/>
        </p:nvSpPr>
        <p:spPr bwMode="auto">
          <a:xfrm>
            <a:off x="1376363" y="6051550"/>
            <a:ext cx="683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住環境研究所　中上氏のファイルより</a:t>
            </a:r>
            <a:endParaRPr lang="en-US" altLang="ja-JP"/>
          </a:p>
          <a:p>
            <a:pPr eaLnBrk="1" hangingPunct="1"/>
            <a:r>
              <a:rPr lang="en-US" altLang="ja-JP" sz="1600"/>
              <a:t>http://www.kantei.go.jp/jp/singi/tikyuu/kaisai/dai06tyuuki/sankou1_1.pdf</a:t>
            </a:r>
            <a:endParaRPr lang="ja-JP"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1"/>
          <p:cNvSpPr>
            <a:spLocks noGrp="1"/>
          </p:cNvSpPr>
          <p:nvPr>
            <p:ph type="title"/>
          </p:nvPr>
        </p:nvSpPr>
        <p:spPr>
          <a:xfrm>
            <a:off x="1217613" y="234950"/>
            <a:ext cx="7793037" cy="631825"/>
          </a:xfrm>
        </p:spPr>
        <p:txBody>
          <a:bodyPr/>
          <a:lstStyle/>
          <a:p>
            <a:r>
              <a:rPr lang="ja-JP" altLang="en-US" sz="3600" smtClean="0"/>
              <a:t>エコドライブの実践</a:t>
            </a:r>
          </a:p>
        </p:txBody>
      </p:sp>
      <p:sp>
        <p:nvSpPr>
          <p:cNvPr id="84995" name="コンテンツ プレースホルダー 2"/>
          <p:cNvSpPr>
            <a:spLocks noGrp="1"/>
          </p:cNvSpPr>
          <p:nvPr>
            <p:ph idx="1"/>
          </p:nvPr>
        </p:nvSpPr>
        <p:spPr>
          <a:xfrm>
            <a:off x="273050" y="942975"/>
            <a:ext cx="8701088" cy="1941513"/>
          </a:xfrm>
        </p:spPr>
        <p:txBody>
          <a:bodyPr/>
          <a:lstStyle/>
          <a:p>
            <a:r>
              <a:rPr lang="ja-JP" altLang="en-US" sz="2800" smtClean="0"/>
              <a:t>実践：１）アイドリングを短く・２）減速走行を長く・３）急加速は避けるが、余りトロトロ加速するのは迷惑</a:t>
            </a:r>
            <a:endParaRPr lang="en-US" altLang="ja-JP" sz="2800" smtClean="0"/>
          </a:p>
          <a:p>
            <a:r>
              <a:rPr lang="ja-JP" altLang="en-US" sz="2800" smtClean="0"/>
              <a:t>理由：アイドリング時＝燃料使用</a:t>
            </a:r>
            <a:endParaRPr lang="en-US" altLang="ja-JP" sz="2800" smtClean="0"/>
          </a:p>
          <a:p>
            <a:r>
              <a:rPr lang="ja-JP" altLang="en-US" sz="2800" smtClean="0"/>
              <a:t>減速走行時＝燃料はほぼカットされている</a:t>
            </a:r>
          </a:p>
        </p:txBody>
      </p:sp>
      <p:sp>
        <p:nvSpPr>
          <p:cNvPr id="8499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39EFE0EE-26B7-4829-B316-990D827D1C00}" type="slidenum">
              <a:rPr kumimoji="0" lang="en-US" altLang="ja-JP" sz="1400" smtClean="0"/>
              <a:pPr eaLnBrk="1" hangingPunct="1"/>
              <a:t>89</a:t>
            </a:fld>
            <a:endParaRPr kumimoji="0" lang="en-US" altLang="ja-JP" sz="1400" smtClean="0"/>
          </a:p>
        </p:txBody>
      </p:sp>
      <p:sp>
        <p:nvSpPr>
          <p:cNvPr id="5" name="正方形/長方形 4"/>
          <p:cNvSpPr/>
          <p:nvPr/>
        </p:nvSpPr>
        <p:spPr bwMode="auto">
          <a:xfrm>
            <a:off x="847725" y="3035300"/>
            <a:ext cx="8116888" cy="2970213"/>
          </a:xfrm>
          <a:prstGeom prst="rect">
            <a:avLst/>
          </a:prstGeom>
          <a:noFill/>
          <a:ln w="19050" cap="flat" cmpd="sng" algn="ctr">
            <a:solidFill>
              <a:schemeClr val="tx2">
                <a:lumMod val="75000"/>
              </a:schemeClr>
            </a:solidFill>
            <a:prstDash val="solid"/>
            <a:round/>
            <a:headEnd type="none" w="med" len="med"/>
            <a:tailEnd type="none" w="med" len="med"/>
          </a:ln>
          <a:effectLst/>
        </p:spPr>
        <p:txBody>
          <a:bodyPr>
            <a:spAutoFit/>
          </a:bodyPr>
          <a:lstStyle/>
          <a:p>
            <a:pPr algn="ctr">
              <a:defRPr/>
            </a:pPr>
            <a:endParaRPr lang="ja-JP" altLang="en-US"/>
          </a:p>
        </p:txBody>
      </p:sp>
      <p:sp>
        <p:nvSpPr>
          <p:cNvPr id="84998" name="テキスト ボックス 17"/>
          <p:cNvSpPr txBox="1">
            <a:spLocks noChangeArrowheads="1"/>
          </p:cNvSpPr>
          <p:nvPr/>
        </p:nvSpPr>
        <p:spPr bwMode="auto">
          <a:xfrm>
            <a:off x="3884613" y="60801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時間</a:t>
            </a:r>
          </a:p>
        </p:txBody>
      </p:sp>
      <p:sp>
        <p:nvSpPr>
          <p:cNvPr id="84999" name="テキスト ボックス 18"/>
          <p:cNvSpPr txBox="1">
            <a:spLocks noChangeArrowheads="1"/>
          </p:cNvSpPr>
          <p:nvPr/>
        </p:nvSpPr>
        <p:spPr bwMode="auto">
          <a:xfrm>
            <a:off x="207963" y="3978275"/>
            <a:ext cx="554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速度</a:t>
            </a:r>
          </a:p>
        </p:txBody>
      </p:sp>
      <p:cxnSp>
        <p:nvCxnSpPr>
          <p:cNvPr id="7" name="直線コネクタ 6"/>
          <p:cNvCxnSpPr/>
          <p:nvPr/>
        </p:nvCxnSpPr>
        <p:spPr bwMode="auto">
          <a:xfrm flipV="1">
            <a:off x="847725" y="4289425"/>
            <a:ext cx="831850" cy="1725613"/>
          </a:xfrm>
          <a:prstGeom prst="line">
            <a:avLst/>
          </a:prstGeom>
          <a:noFill/>
          <a:ln w="19050" cap="flat" cmpd="sng" algn="ctr">
            <a:solidFill>
              <a:schemeClr val="accent5">
                <a:lumMod val="25000"/>
              </a:schemeClr>
            </a:solidFill>
            <a:prstDash val="solid"/>
            <a:round/>
            <a:headEnd type="none" w="med" len="med"/>
            <a:tailEnd type="arrow"/>
          </a:ln>
          <a:effectLst/>
        </p:spPr>
      </p:cxnSp>
      <p:cxnSp>
        <p:nvCxnSpPr>
          <p:cNvPr id="9" name="直線矢印コネクタ 8"/>
          <p:cNvCxnSpPr/>
          <p:nvPr/>
        </p:nvCxnSpPr>
        <p:spPr bwMode="auto">
          <a:xfrm>
            <a:off x="1158875" y="4289425"/>
            <a:ext cx="2473325" cy="9525"/>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11" name="直線矢印コネクタ 10"/>
          <p:cNvCxnSpPr/>
          <p:nvPr/>
        </p:nvCxnSpPr>
        <p:spPr bwMode="auto">
          <a:xfrm>
            <a:off x="3671888" y="4337050"/>
            <a:ext cx="5237162" cy="1527175"/>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85003" name="直線矢印コネクタ 14"/>
          <p:cNvCxnSpPr>
            <a:cxnSpLocks noChangeShapeType="1"/>
          </p:cNvCxnSpPr>
          <p:nvPr/>
        </p:nvCxnSpPr>
        <p:spPr bwMode="auto">
          <a:xfrm>
            <a:off x="3656013" y="4298950"/>
            <a:ext cx="2640012" cy="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 name="直線矢印コネクタ 16"/>
          <p:cNvCxnSpPr/>
          <p:nvPr/>
        </p:nvCxnSpPr>
        <p:spPr bwMode="auto">
          <a:xfrm>
            <a:off x="6296025" y="4298950"/>
            <a:ext cx="896938" cy="1668463"/>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21" name="直線矢印コネクタ 20"/>
          <p:cNvCxnSpPr/>
          <p:nvPr/>
        </p:nvCxnSpPr>
        <p:spPr bwMode="auto">
          <a:xfrm flipV="1">
            <a:off x="847725" y="4298950"/>
            <a:ext cx="1301750" cy="1706563"/>
          </a:xfrm>
          <a:prstGeom prst="straightConnector1">
            <a:avLst/>
          </a:prstGeom>
          <a:noFill/>
          <a:ln w="19050" cap="flat" cmpd="sng" algn="ctr">
            <a:solidFill>
              <a:schemeClr val="accent5">
                <a:lumMod val="25000"/>
              </a:schemeClr>
            </a:solidFill>
            <a:prstDash val="solid"/>
            <a:round/>
            <a:headEnd type="none" w="med" len="med"/>
            <a:tailEnd type="arrow"/>
          </a:ln>
          <a:effectLst/>
        </p:spPr>
      </p:cxnSp>
      <p:cxnSp>
        <p:nvCxnSpPr>
          <p:cNvPr id="85006" name="直線矢印コネクタ 22"/>
          <p:cNvCxnSpPr>
            <a:cxnSpLocks noChangeShapeType="1"/>
          </p:cNvCxnSpPr>
          <p:nvPr/>
        </p:nvCxnSpPr>
        <p:spPr bwMode="auto">
          <a:xfrm flipV="1">
            <a:off x="838200" y="4279900"/>
            <a:ext cx="328613" cy="1716088"/>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5007" name="角丸四角形吹き出し 27"/>
          <p:cNvSpPr>
            <a:spLocks noChangeArrowheads="1"/>
          </p:cNvSpPr>
          <p:nvPr/>
        </p:nvSpPr>
        <p:spPr bwMode="auto">
          <a:xfrm>
            <a:off x="1371600" y="3554413"/>
            <a:ext cx="1858963" cy="441325"/>
          </a:xfrm>
          <a:prstGeom prst="wedgeRoundRectCallout">
            <a:avLst>
              <a:gd name="adj1" fmla="val -40111"/>
              <a:gd name="adj2" fmla="val 176097"/>
              <a:gd name="adj3" fmla="val 16667"/>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sz="2000"/>
              <a:t>余り変わらない</a:t>
            </a:r>
          </a:p>
        </p:txBody>
      </p:sp>
      <p:sp>
        <p:nvSpPr>
          <p:cNvPr id="85008" name="角丸四角形吹き出し 28"/>
          <p:cNvSpPr>
            <a:spLocks noChangeArrowheads="1"/>
          </p:cNvSpPr>
          <p:nvPr/>
        </p:nvSpPr>
        <p:spPr bwMode="auto">
          <a:xfrm>
            <a:off x="1371600" y="3556000"/>
            <a:ext cx="1858963" cy="441325"/>
          </a:xfrm>
          <a:prstGeom prst="wedgeRoundRectCallout">
            <a:avLst>
              <a:gd name="adj1" fmla="val -19551"/>
              <a:gd name="adj2" fmla="val 179102"/>
              <a:gd name="adj3" fmla="val 16667"/>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sz="2000"/>
              <a:t>余り変わらない</a:t>
            </a:r>
          </a:p>
        </p:txBody>
      </p:sp>
      <p:sp>
        <p:nvSpPr>
          <p:cNvPr id="30" name="角丸四角形吹き出し 29"/>
          <p:cNvSpPr/>
          <p:nvPr/>
        </p:nvSpPr>
        <p:spPr bwMode="auto">
          <a:xfrm>
            <a:off x="4532313" y="5268913"/>
            <a:ext cx="1408112" cy="511175"/>
          </a:xfrm>
          <a:prstGeom prst="wedgeRoundRectCallout">
            <a:avLst>
              <a:gd name="adj1" fmla="val -15667"/>
              <a:gd name="adj2" fmla="val -151587"/>
              <a:gd name="adj3" fmla="val 16667"/>
            </a:avLst>
          </a:prstGeom>
          <a:noFill/>
          <a:ln w="19050" cap="flat" cmpd="sng" algn="ctr">
            <a:solidFill>
              <a:schemeClr val="tx2">
                <a:lumMod val="75000"/>
              </a:schemeClr>
            </a:solidFill>
            <a:prstDash val="solid"/>
            <a:round/>
            <a:headEnd type="none" w="med" len="med"/>
            <a:tailEnd type="none" w="med" len="med"/>
          </a:ln>
          <a:effectLst/>
        </p:spPr>
        <p:txBody>
          <a:bodyPr wrap="none">
            <a:spAutoFit/>
          </a:bodyPr>
          <a:lstStyle/>
          <a:p>
            <a:pPr algn="ctr">
              <a:defRPr/>
            </a:pPr>
            <a:r>
              <a:rPr lang="ja-JP" altLang="en-US" dirty="0">
                <a:solidFill>
                  <a:schemeClr val="accent5">
                    <a:lumMod val="25000"/>
                  </a:schemeClr>
                </a:solidFill>
              </a:rPr>
              <a:t>燃料ゼロ</a:t>
            </a:r>
          </a:p>
        </p:txBody>
      </p:sp>
      <p:cxnSp>
        <p:nvCxnSpPr>
          <p:cNvPr id="33" name="直線コネクタ 32"/>
          <p:cNvCxnSpPr/>
          <p:nvPr/>
        </p:nvCxnSpPr>
        <p:spPr bwMode="auto">
          <a:xfrm>
            <a:off x="7116763" y="3025775"/>
            <a:ext cx="76200" cy="2970213"/>
          </a:xfrm>
          <a:prstGeom prst="line">
            <a:avLst/>
          </a:prstGeom>
          <a:noFill/>
          <a:ln w="19050" cap="flat" cmpd="sng" algn="ctr">
            <a:solidFill>
              <a:schemeClr val="tx2">
                <a:lumMod val="75000"/>
              </a:schemeClr>
            </a:solidFill>
            <a:prstDash val="solid"/>
            <a:round/>
            <a:headEnd type="none" w="med" len="med"/>
            <a:tailEnd type="none"/>
          </a:ln>
          <a:effectLst/>
        </p:spPr>
      </p:cxnSp>
      <p:cxnSp>
        <p:nvCxnSpPr>
          <p:cNvPr id="85011" name="直線矢印コネクタ 34"/>
          <p:cNvCxnSpPr>
            <a:cxnSpLocks noChangeShapeType="1"/>
          </p:cNvCxnSpPr>
          <p:nvPr/>
        </p:nvCxnSpPr>
        <p:spPr bwMode="auto">
          <a:xfrm>
            <a:off x="7221538" y="5948363"/>
            <a:ext cx="1752600" cy="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5012" name="角丸四角形吹き出し 53"/>
          <p:cNvSpPr>
            <a:spLocks noChangeArrowheads="1"/>
          </p:cNvSpPr>
          <p:nvPr/>
        </p:nvSpPr>
        <p:spPr bwMode="auto">
          <a:xfrm>
            <a:off x="4437063" y="3233738"/>
            <a:ext cx="1457325" cy="511175"/>
          </a:xfrm>
          <a:prstGeom prst="wedgeRoundRectCallout">
            <a:avLst>
              <a:gd name="adj1" fmla="val -13713"/>
              <a:gd name="adj2" fmla="val 156625"/>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燃料使用</a:t>
            </a:r>
          </a:p>
        </p:txBody>
      </p:sp>
      <p:sp>
        <p:nvSpPr>
          <p:cNvPr id="85013" name="角丸四角形吹き出し 54"/>
          <p:cNvSpPr>
            <a:spLocks noChangeArrowheads="1"/>
          </p:cNvSpPr>
          <p:nvPr/>
        </p:nvSpPr>
        <p:spPr bwMode="auto">
          <a:xfrm>
            <a:off x="7304088" y="4044950"/>
            <a:ext cx="1457325" cy="511175"/>
          </a:xfrm>
          <a:prstGeom prst="wedgeRoundRectCallout">
            <a:avLst>
              <a:gd name="adj1" fmla="val -27949"/>
              <a:gd name="adj2" fmla="val 320880"/>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燃料使用</a:t>
            </a:r>
          </a:p>
        </p:txBody>
      </p:sp>
      <p:sp>
        <p:nvSpPr>
          <p:cNvPr id="58" name="角丸四角形吹き出し 57"/>
          <p:cNvSpPr/>
          <p:nvPr/>
        </p:nvSpPr>
        <p:spPr bwMode="auto">
          <a:xfrm>
            <a:off x="4533900" y="5270500"/>
            <a:ext cx="1408113" cy="511175"/>
          </a:xfrm>
          <a:prstGeom prst="wedgeRoundRectCallout">
            <a:avLst>
              <a:gd name="adj1" fmla="val 87485"/>
              <a:gd name="adj2" fmla="val -177425"/>
              <a:gd name="adj3" fmla="val 16667"/>
            </a:avLst>
          </a:prstGeom>
          <a:noFill/>
          <a:ln w="19050" cap="flat" cmpd="sng" algn="ctr">
            <a:solidFill>
              <a:schemeClr val="tx2">
                <a:lumMod val="75000"/>
              </a:schemeClr>
            </a:solidFill>
            <a:prstDash val="solid"/>
            <a:round/>
            <a:headEnd type="none" w="med" len="med"/>
            <a:tailEnd type="none" w="med" len="med"/>
          </a:ln>
          <a:effectLst/>
        </p:spPr>
        <p:txBody>
          <a:bodyPr wrap="none">
            <a:spAutoFit/>
          </a:bodyPr>
          <a:lstStyle/>
          <a:p>
            <a:pPr algn="ctr">
              <a:defRPr/>
            </a:pPr>
            <a:r>
              <a:rPr lang="ja-JP" altLang="en-US" dirty="0">
                <a:solidFill>
                  <a:schemeClr val="accent5">
                    <a:lumMod val="25000"/>
                  </a:schemeClr>
                </a:solidFill>
              </a:rPr>
              <a:t>燃料ゼロ</a:t>
            </a:r>
          </a:p>
        </p:txBody>
      </p:sp>
      <p:sp>
        <p:nvSpPr>
          <p:cNvPr id="85015" name="テキスト ボックス 58"/>
          <p:cNvSpPr txBox="1">
            <a:spLocks noChangeArrowheads="1"/>
          </p:cNvSpPr>
          <p:nvPr/>
        </p:nvSpPr>
        <p:spPr bwMode="auto">
          <a:xfrm>
            <a:off x="7258050" y="6080125"/>
            <a:ext cx="171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t>アイドリング</a:t>
            </a:r>
          </a:p>
        </p:txBody>
      </p:sp>
      <p:cxnSp>
        <p:nvCxnSpPr>
          <p:cNvPr id="85016" name="直線矢印コネクタ 2"/>
          <p:cNvCxnSpPr>
            <a:cxnSpLocks noChangeShapeType="1"/>
          </p:cNvCxnSpPr>
          <p:nvPr/>
        </p:nvCxnSpPr>
        <p:spPr bwMode="auto">
          <a:xfrm flipV="1">
            <a:off x="838200" y="4308475"/>
            <a:ext cx="2225675" cy="1687513"/>
          </a:xfrm>
          <a:prstGeom prst="straightConnector1">
            <a:avLst/>
          </a:prstGeom>
          <a:noFill/>
          <a:ln w="19050" algn="ctr">
            <a:solidFill>
              <a:srgbClr val="FF6699"/>
            </a:solidFill>
            <a:round/>
            <a:headEnd/>
            <a:tailEnd type="arrow" w="med" len="med"/>
          </a:ln>
          <a:extLst>
            <a:ext uri="{909E8E84-426E-40DD-AFC4-6F175D3DCCD1}">
              <a14:hiddenFill xmlns:a14="http://schemas.microsoft.com/office/drawing/2010/main">
                <a:noFill/>
              </a14:hiddenFill>
            </a:ext>
          </a:extLst>
        </p:spPr>
      </p:cxnSp>
      <p:sp>
        <p:nvSpPr>
          <p:cNvPr id="85017" name="角丸四角形吹き出し 5"/>
          <p:cNvSpPr>
            <a:spLocks noChangeArrowheads="1"/>
          </p:cNvSpPr>
          <p:nvPr/>
        </p:nvSpPr>
        <p:spPr bwMode="auto">
          <a:xfrm>
            <a:off x="2068513" y="5165725"/>
            <a:ext cx="1150937" cy="511175"/>
          </a:xfrm>
          <a:prstGeom prst="wedgeRoundRectCallout">
            <a:avLst>
              <a:gd name="adj1" fmla="val -20014"/>
              <a:gd name="adj2" fmla="val -122060"/>
              <a:gd name="adj3"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ja-JP" altLang="en-US"/>
              <a:t>迷惑？</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34D4721-6C03-4577-865D-70F51DED8DD9}" type="slidenum">
              <a:rPr lang="en-US" altLang="ja-JP" smtClean="0"/>
              <a:pPr>
                <a:defRPr/>
              </a:pPr>
              <a:t>9</a:t>
            </a:fld>
            <a:endParaRPr lang="en-US" altLang="ja-JP"/>
          </a:p>
        </p:txBody>
      </p:sp>
      <p:pic>
        <p:nvPicPr>
          <p:cNvPr id="187394" name="Picture 2" descr="C:\Users\user\Dropbox\革新のシミュレーショ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704855" cy="67665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コネクタ 8"/>
          <p:cNvCxnSpPr/>
          <p:nvPr/>
        </p:nvCxnSpPr>
        <p:spPr bwMode="auto">
          <a:xfrm>
            <a:off x="1979712" y="5085184"/>
            <a:ext cx="2232248" cy="0"/>
          </a:xfrm>
          <a:prstGeom prst="line">
            <a:avLst/>
          </a:prstGeom>
          <a:noFill/>
          <a:ln w="19050" cap="flat" cmpd="sng" algn="ctr">
            <a:solidFill>
              <a:srgbClr val="FF0000"/>
            </a:solidFill>
            <a:prstDash val="solid"/>
            <a:round/>
            <a:headEnd type="none" w="med" len="med"/>
            <a:tailEnd type="none"/>
          </a:ln>
          <a:effectLst/>
        </p:spPr>
      </p:cxnSp>
      <p:sp>
        <p:nvSpPr>
          <p:cNvPr id="2" name="テキスト ボックス 1"/>
          <p:cNvSpPr txBox="1"/>
          <p:nvPr/>
        </p:nvSpPr>
        <p:spPr>
          <a:xfrm>
            <a:off x="3513908" y="6488668"/>
            <a:ext cx="4054315" cy="338554"/>
          </a:xfrm>
          <a:prstGeom prst="rect">
            <a:avLst/>
          </a:prstGeom>
          <a:noFill/>
        </p:spPr>
        <p:txBody>
          <a:bodyPr wrap="none" rtlCol="0">
            <a:spAutoFit/>
          </a:bodyPr>
          <a:lstStyle/>
          <a:p>
            <a:r>
              <a:rPr kumimoji="1" lang="ja-JP" altLang="en-US" sz="1600" dirty="0" smtClean="0"/>
              <a:t>２１世紀気候変動予測革新プログラム報告書</a:t>
            </a:r>
            <a:endParaRPr kumimoji="1" lang="ja-JP" altLang="en-US" sz="1600" dirty="0"/>
          </a:p>
        </p:txBody>
      </p:sp>
    </p:spTree>
    <p:extLst>
      <p:ext uri="{BB962C8B-B14F-4D97-AF65-F5344CB8AC3E}">
        <p14:creationId xmlns:p14="http://schemas.microsoft.com/office/powerpoint/2010/main" val="1135907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577F4961-8827-4B0A-86AC-45C4DC00A95C}" type="slidenum">
              <a:rPr kumimoji="0" lang="en-US" altLang="ja-JP" sz="1400" smtClean="0"/>
              <a:pPr eaLnBrk="1" hangingPunct="1"/>
              <a:t>90</a:t>
            </a:fld>
            <a:endParaRPr kumimoji="0" lang="en-US" altLang="ja-JP" sz="1400" smtClean="0"/>
          </a:p>
        </p:txBody>
      </p:sp>
      <p:sp>
        <p:nvSpPr>
          <p:cNvPr id="86019" name="テキスト ボックス 4"/>
          <p:cNvSpPr txBox="1">
            <a:spLocks noChangeArrowheads="1"/>
          </p:cNvSpPr>
          <p:nvPr/>
        </p:nvSpPr>
        <p:spPr bwMode="auto">
          <a:xfrm>
            <a:off x="1454150" y="398463"/>
            <a:ext cx="7550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sz="3200"/>
              <a:t>ガソリン乗用車車重と燃費推移</a:t>
            </a:r>
            <a:r>
              <a:rPr lang="ja-JP" altLang="en-US"/>
              <a:t>　</a:t>
            </a:r>
            <a:endParaRPr lang="en-US" altLang="ja-JP"/>
          </a:p>
          <a:p>
            <a:pPr eaLnBrk="1" hangingPunct="1"/>
            <a:r>
              <a:rPr lang="en-US" altLang="ja-JP">
                <a:hlinkClick r:id="rId3"/>
              </a:rPr>
              <a:t>http://www.jama.or.jp/lib/jamagazine/201005/05.html</a:t>
            </a:r>
            <a:endParaRPr lang="ja-JP" altLang="en-US"/>
          </a:p>
        </p:txBody>
      </p:sp>
      <p:pic>
        <p:nvPicPr>
          <p:cNvPr id="86020" name="Picture 5" descr="C:\Users\IY\Pictures\車重と燃費推移.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587500"/>
            <a:ext cx="88519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91</a:t>
            </a:fld>
            <a:endParaRPr lang="en-US" altLang="ja-JP"/>
          </a:p>
        </p:txBody>
      </p:sp>
      <p:pic>
        <p:nvPicPr>
          <p:cNvPr id="186370" name="Picture 2" descr="C:\Users\IY\Documents\My Dropbox\Automobile2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6"/>
            <a:ext cx="9144001" cy="607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p:txBody>
          <a:bodyPr/>
          <a:lstStyle/>
          <a:p>
            <a:endParaRPr lang="ja-JP" altLang="en-US" smtClean="0"/>
          </a:p>
        </p:txBody>
      </p:sp>
      <p:sp>
        <p:nvSpPr>
          <p:cNvPr id="70659" name="コンテンツ プレースホルダー 2"/>
          <p:cNvSpPr>
            <a:spLocks noGrp="1"/>
          </p:cNvSpPr>
          <p:nvPr>
            <p:ph idx="1"/>
          </p:nvPr>
        </p:nvSpPr>
        <p:spPr/>
        <p:txBody>
          <a:bodyPr/>
          <a:lstStyle/>
          <a:p>
            <a:endParaRPr lang="ja-JP" altLang="en-US" smtClean="0"/>
          </a:p>
        </p:txBody>
      </p:sp>
      <p:sp>
        <p:nvSpPr>
          <p:cNvPr id="70660"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068F297A-AE7B-47E1-85CE-E2E3B91D0A46}" type="slidenum">
              <a:rPr kumimoji="0" lang="en-US" altLang="ja-JP" sz="1400" smtClean="0"/>
              <a:pPr eaLnBrk="1" hangingPunct="1"/>
              <a:t>92</a:t>
            </a:fld>
            <a:endParaRPr kumimoji="0" lang="en-US" altLang="ja-JP" sz="1400" smtClean="0"/>
          </a:p>
        </p:txBody>
      </p:sp>
      <p:pic>
        <p:nvPicPr>
          <p:cNvPr id="70661" name="Picture 2" descr="E:\Picture-D\CarsinJ2050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96850"/>
            <a:ext cx="7635875" cy="65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テキスト ボックス 1"/>
          <p:cNvSpPr txBox="1">
            <a:spLocks noChangeArrowheads="1"/>
          </p:cNvSpPr>
          <p:nvPr/>
        </p:nvSpPr>
        <p:spPr bwMode="auto">
          <a:xfrm>
            <a:off x="344488" y="534988"/>
            <a:ext cx="15906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ja-JP" altLang="en-US">
                <a:solidFill>
                  <a:srgbClr val="FF0000"/>
                </a:solidFill>
              </a:rPr>
              <a:t>自動車</a:t>
            </a:r>
            <a:r>
              <a:rPr lang="en-US" altLang="ja-JP">
                <a:solidFill>
                  <a:srgbClr val="FF0000"/>
                </a:solidFill>
              </a:rPr>
              <a:t>WG</a:t>
            </a:r>
          </a:p>
          <a:p>
            <a:pPr eaLnBrk="1" hangingPunct="1"/>
            <a:endParaRPr lang="en-US" altLang="ja-JP">
              <a:solidFill>
                <a:srgbClr val="FF0000"/>
              </a:solidFill>
            </a:endParaRPr>
          </a:p>
          <a:p>
            <a:pPr eaLnBrk="1" hangingPunct="1"/>
            <a:r>
              <a:rPr lang="ja-JP" altLang="en-US">
                <a:solidFill>
                  <a:srgbClr val="FF0000"/>
                </a:solidFill>
              </a:rPr>
              <a:t>相当に</a:t>
            </a:r>
            <a:endParaRPr lang="en-US" altLang="ja-JP">
              <a:solidFill>
                <a:srgbClr val="FF0000"/>
              </a:solidFill>
            </a:endParaRPr>
          </a:p>
          <a:p>
            <a:pPr eaLnBrk="1" hangingPunct="1"/>
            <a:r>
              <a:rPr lang="ja-JP" altLang="en-US">
                <a:solidFill>
                  <a:srgbClr val="FF0000"/>
                </a:solidFill>
              </a:rPr>
              <a:t>保守的な</a:t>
            </a:r>
            <a:endParaRPr lang="en-US" altLang="ja-JP">
              <a:solidFill>
                <a:srgbClr val="FF0000"/>
              </a:solidFill>
            </a:endParaRPr>
          </a:p>
          <a:p>
            <a:pPr eaLnBrk="1" hangingPunct="1"/>
            <a:r>
              <a:rPr lang="ja-JP" altLang="en-US">
                <a:solidFill>
                  <a:srgbClr val="FF0000"/>
                </a:solidFill>
              </a:rPr>
              <a:t>予測</a:t>
            </a:r>
          </a:p>
        </p:txBody>
      </p:sp>
    </p:spTree>
    <p:extLst>
      <p:ext uri="{BB962C8B-B14F-4D97-AF65-F5344CB8AC3E}">
        <p14:creationId xmlns:p14="http://schemas.microsoft.com/office/powerpoint/2010/main" val="10652678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0563" y="2641547"/>
            <a:ext cx="7957656" cy="1143000"/>
          </a:xfrm>
        </p:spPr>
        <p:txBody>
          <a:bodyPr/>
          <a:lstStyle/>
          <a:p>
            <a:r>
              <a:rPr kumimoji="1" lang="ja-JP" altLang="en-US" sz="4000" dirty="0" smtClean="0"/>
              <a:t>化石燃料は短期的には無くならない</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7B00EA5C-6CDD-4103-923E-B9583C19C1DA}" type="slidenum">
              <a:rPr lang="en-US" altLang="ja-JP" smtClean="0"/>
              <a:pPr>
                <a:defRPr/>
              </a:pPr>
              <a:t>93</a:t>
            </a:fld>
            <a:endParaRPr lang="en-US" altLang="ja-JP"/>
          </a:p>
        </p:txBody>
      </p:sp>
    </p:spTree>
    <p:extLst>
      <p:ext uri="{BB962C8B-B14F-4D97-AF65-F5344CB8AC3E}">
        <p14:creationId xmlns:p14="http://schemas.microsoft.com/office/powerpoint/2010/main" val="2571238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94</a:t>
            </a:fld>
            <a:endParaRPr lang="en-US" altLang="ja-JP"/>
          </a:p>
        </p:txBody>
      </p:sp>
      <p:pic>
        <p:nvPicPr>
          <p:cNvPr id="182274" name="Picture 2" descr="C:\Users\IY\Documents\My Dropbox\原油の可採埋蔵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8720"/>
            <a:ext cx="914400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827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95</a:t>
            </a:fld>
            <a:endParaRPr lang="en-US" altLang="ja-JP"/>
          </a:p>
        </p:txBody>
      </p:sp>
      <p:pic>
        <p:nvPicPr>
          <p:cNvPr id="184322" name="Picture 2" descr="C:\Users\IY\Documents\My Dropbox\タイトオイル.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93" y="116632"/>
            <a:ext cx="8956923" cy="645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545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5DD60A47-8202-4473-8EA7-DC27842501BE}" type="slidenum">
              <a:rPr lang="en-US" altLang="ja-JP" smtClean="0"/>
              <a:pPr>
                <a:defRPr/>
              </a:pPr>
              <a:t>96</a:t>
            </a:fld>
            <a:endParaRPr lang="en-US" altLang="ja-JP"/>
          </a:p>
        </p:txBody>
      </p:sp>
      <p:pic>
        <p:nvPicPr>
          <p:cNvPr id="186370" name="Picture 2" descr="C:\Users\IY\Documents\My Dropbox\Bakken構造.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440327"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20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r" eaLnBrk="1" hangingPunct="1"/>
            <a:fld id="{615AA167-7047-4089-A784-9CDFA6566720}" type="slidenum">
              <a:rPr kumimoji="0" lang="en-US" altLang="ja-JP" sz="1400"/>
              <a:pPr algn="r" eaLnBrk="1" hangingPunct="1"/>
              <a:t>97</a:t>
            </a:fld>
            <a:endParaRPr kumimoji="0" lang="en-US" altLang="ja-JP" sz="1400"/>
          </a:p>
        </p:txBody>
      </p:sp>
      <p:sp>
        <p:nvSpPr>
          <p:cNvPr id="88067" name="Rectangle 2"/>
          <p:cNvSpPr>
            <a:spLocks noGrp="1" noChangeArrowheads="1"/>
          </p:cNvSpPr>
          <p:nvPr>
            <p:ph type="title" idx="4294967295"/>
          </p:nvPr>
        </p:nvSpPr>
        <p:spPr>
          <a:xfrm>
            <a:off x="1150938" y="617538"/>
            <a:ext cx="7793037" cy="677862"/>
          </a:xfrm>
        </p:spPr>
        <p:txBody>
          <a:bodyPr/>
          <a:lstStyle/>
          <a:p>
            <a:pPr eaLnBrk="1" hangingPunct="1"/>
            <a:r>
              <a:rPr lang="ja-JP" altLang="en-US" smtClean="0"/>
              <a:t>エネルギー使用量の長期推移</a:t>
            </a:r>
            <a:br>
              <a:rPr lang="ja-JP" altLang="en-US" smtClean="0"/>
            </a:br>
            <a:r>
              <a:rPr lang="en-US" altLang="ja-JP" sz="3200" smtClean="0"/>
              <a:t>Ultra-Long Term Scope Fossil Fuel</a:t>
            </a:r>
          </a:p>
        </p:txBody>
      </p:sp>
      <p:pic>
        <p:nvPicPr>
          <p:cNvPr id="88068" name="Picture 3" descr="kaseki_jidai_ish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0104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4"/>
          <p:cNvSpPr txBox="1">
            <a:spLocks noChangeArrowheads="1"/>
          </p:cNvSpPr>
          <p:nvPr/>
        </p:nvSpPr>
        <p:spPr bwMode="auto">
          <a:xfrm>
            <a:off x="5559425" y="2720975"/>
            <a:ext cx="211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en-US" altLang="ja-JP"/>
              <a:t>Fossil Fuel Era</a:t>
            </a:r>
          </a:p>
          <a:p>
            <a:pPr eaLnBrk="1" hangingPunct="1"/>
            <a:r>
              <a:rPr lang="en-US" altLang="ja-JP"/>
              <a:t>  500 Years</a:t>
            </a:r>
          </a:p>
        </p:txBody>
      </p:sp>
      <p:sp>
        <p:nvSpPr>
          <p:cNvPr id="88070" name="Text Box 5"/>
          <p:cNvSpPr txBox="1">
            <a:spLocks noChangeArrowheads="1"/>
          </p:cNvSpPr>
          <p:nvPr/>
        </p:nvSpPr>
        <p:spPr bwMode="auto">
          <a:xfrm>
            <a:off x="1816100" y="5961063"/>
            <a:ext cx="640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en-US" altLang="ja-JP"/>
              <a:t>BC 10,000                                    AD 10,000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FF0000"/>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noFill/>
        <a:ln w="19050" cap="flat" cmpd="sng" algn="ctr">
          <a:solidFill>
            <a:schemeClr val="accent5">
              <a:lumMod val="25000"/>
            </a:schemeClr>
          </a:solidFill>
          <a:prstDash val="solid"/>
          <a:round/>
          <a:headEnd type="none" w="med" len="med"/>
          <a:tailEnd type="arrow"/>
        </a:ln>
        <a:effectLst/>
      </a:spPr>
      <a:body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10583</TotalTime>
  <Words>2955</Words>
  <Application>Microsoft Office PowerPoint</Application>
  <PresentationFormat>画面に合わせる (4:3)</PresentationFormat>
  <Paragraphs>626</Paragraphs>
  <Slides>97</Slides>
  <Notes>43</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97</vt:i4>
      </vt:variant>
    </vt:vector>
  </HeadingPairs>
  <TitlesOfParts>
    <vt:vector size="100" baseType="lpstr">
      <vt:lpstr>Blends</vt:lpstr>
      <vt:lpstr>Chart</vt:lpstr>
      <vt:lpstr>グラフ</vt:lpstr>
      <vt:lpstr>低炭素社会形成と自治体の役割 正しい情報伝達でアクションを誘導</vt:lpstr>
      <vt:lpstr>最初に提示する結論　（過去の環境施策の反省）</vt:lpstr>
      <vt:lpstr>PowerPoint プレゼンテーション</vt:lpstr>
      <vt:lpstr>環境意識と支払い意思額</vt:lpstr>
      <vt:lpstr>PowerPoint プレゼンテーション</vt:lpstr>
      <vt:lpstr>気候変動の最新予測</vt:lpstr>
      <vt:lpstr>475ppm – 国環研によるシナリオ　475ppm Scenario by NIES</vt:lpstr>
      <vt:lpstr>２０５０年までの 途上国と先進国の分担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最終氷期後の海水面変化</vt:lpstr>
      <vt:lpstr>政治的目標　過去・未来</vt:lpstr>
      <vt:lpstr>２０２０年中期目標 ◆鳩山国連演説　２００９年９月 ２０５０年長期目標 ◆安倍Ｇ８演説　　２００７年７月</vt:lpstr>
      <vt:lpstr>PowerPoint プレゼンテーション</vt:lpstr>
      <vt:lpstr>PowerPoint プレゼンテーション</vt:lpstr>
      <vt:lpstr>PowerPoint プレゼンテーション</vt:lpstr>
      <vt:lpstr>低炭素電力用エネルギー（除くCCS　　　　　　　 ）</vt:lpstr>
      <vt:lpstr>PowerPoint プレゼンテーション</vt:lpstr>
      <vt:lpstr>自然エネルギーは、まず分類から</vt:lpstr>
      <vt:lpstr>WWFの世界１００％自然エネルギーシナリオ http://www.wwf.or.jp/activities/lib/pdf_climate/green-energy/WWF_EnergyVisionReport_sm.pdf</vt:lpstr>
      <vt:lpstr>WWF世界シナリオ続き</vt:lpstr>
      <vt:lpstr>現実的アプローチ　その１</vt:lpstr>
      <vt:lpstr>CO2排出量の恒等式</vt:lpstr>
      <vt:lpstr>さらなる省エネ・新コタツ文明とは</vt:lpstr>
      <vt:lpstr>発想の原点となった製品</vt:lpstr>
      <vt:lpstr>連結可能な電気自動車2050</vt:lpstr>
      <vt:lpstr>現実的アプローチ　その１</vt:lpstr>
      <vt:lpstr>PowerPoint プレゼンテーション</vt:lpstr>
      <vt:lpstr>地熱</vt:lpstr>
      <vt:lpstr>中小水力　と　揚水発電</vt:lpstr>
      <vt:lpstr>現実的アプローチ　第二段階</vt:lpstr>
      <vt:lpstr>PowerPoint プレゼンテーション</vt:lpstr>
      <vt:lpstr>Solid Oxide Fuel Cell＝SOFC</vt:lpstr>
      <vt:lpstr>現実的アプローチ　第二段階の２</vt:lpstr>
      <vt:lpstr>オフグリッド利用</vt:lpstr>
      <vt:lpstr>IEA予測 EVとPHVの販売量</vt:lpstr>
      <vt:lpstr>PowerPoint プレゼンテーション</vt:lpstr>
      <vt:lpstr>PowerPoint プレゼンテーション</vt:lpstr>
      <vt:lpstr>PowerPoint プレゼンテーション</vt:lpstr>
      <vt:lpstr>気候変動への適応</vt:lpstr>
      <vt:lpstr>PowerPoint プレゼンテーション</vt:lpstr>
      <vt:lpstr>気候変動の被害は、途上国へ</vt:lpstr>
      <vt:lpstr>PowerPoint プレゼンテーション</vt:lpstr>
      <vt:lpstr>どれくらい排出量を減らせばよいか？</vt:lpstr>
      <vt:lpstr>PowerPoint プレゼンテーション</vt:lpstr>
      <vt:lpstr>生物多様性も対応が必須</vt:lpstr>
      <vt:lpstr>過去５０年での変化</vt:lpstr>
      <vt:lpstr>生物多様性の劣化</vt:lpstr>
      <vt:lpstr>過去の大絶滅</vt:lpstr>
      <vt:lpstr>土地に依存する食品、資源など</vt:lpstr>
      <vt:lpstr>農業生産　単位トン／年</vt:lpstr>
      <vt:lpstr>水ストレス比の高い地域</vt:lpstr>
      <vt:lpstr>カンザス州東部の農地</vt:lpstr>
      <vt:lpstr>カンザス州西部の農地</vt:lpstr>
      <vt:lpstr>PowerPoint プレゼンテーション</vt:lpstr>
      <vt:lpstr>PowerPoint プレゼンテーション</vt:lpstr>
      <vt:lpstr> 人口  持続可能性の最大の要素</vt:lpstr>
      <vt:lpstr>国連の人口予測</vt:lpstr>
      <vt:lpstr>PowerPoint プレゼンテーション</vt:lpstr>
      <vt:lpstr>PowerPoint プレゼンテーション</vt:lpstr>
      <vt:lpstr>PowerPoint プレゼンテーション</vt:lpstr>
      <vt:lpstr> 地域別人口プロファイル</vt:lpstr>
      <vt:lpstr>PowerPoint プレゼンテーション</vt:lpstr>
      <vt:lpstr>PowerPoint プレゼンテーション</vt:lpstr>
      <vt:lpstr>人口ピラミッド　さて、どの県？</vt:lpstr>
      <vt:lpstr>人口ピラミッド　さて、どの県？</vt:lpstr>
      <vt:lpstr>PowerPoint プレゼンテーション</vt:lpstr>
      <vt:lpstr>PowerPoint プレゼンテーション</vt:lpstr>
      <vt:lpstr>個人的にも相当の投資が必要</vt:lpstr>
      <vt:lpstr> 現時点 家庭内でのエネルギー使用目的</vt:lpstr>
      <vt:lpstr>給湯装置はガス・石油以外に</vt:lpstr>
      <vt:lpstr>選択して省エネ実現　その３</vt:lpstr>
      <vt:lpstr>省エネ機器への買い替え</vt:lpstr>
      <vt:lpstr>住宅の断熱や日照制御は？</vt:lpstr>
      <vt:lpstr>エネルギー源別</vt:lpstr>
      <vt:lpstr>待機電力　平成１７年データ</vt:lpstr>
      <vt:lpstr>PowerPoint プレゼンテーション</vt:lpstr>
      <vt:lpstr>エコドライブの実践</vt:lpstr>
      <vt:lpstr>PowerPoint プレゼンテーション</vt:lpstr>
      <vt:lpstr>PowerPoint プレゼンテーション</vt:lpstr>
      <vt:lpstr>PowerPoint プレゼンテーション</vt:lpstr>
      <vt:lpstr>化石燃料は短期的には無くならない</vt:lpstr>
      <vt:lpstr>PowerPoint プレゼンテーション</vt:lpstr>
      <vt:lpstr>PowerPoint プレゼンテーション</vt:lpstr>
      <vt:lpstr>PowerPoint プレゼンテーション</vt:lpstr>
      <vt:lpstr>エネルギー使用量の長期推移 Ultra-Long Term Scope Fossil Fuel</vt:lpstr>
    </vt:vector>
  </TitlesOfParts>
  <Company>IIS, 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ＬＣＡ講義全部　東北大学使用版</dc:title>
  <dc:creator>I.YASUI</dc:creator>
  <cp:lastModifiedBy>IY</cp:lastModifiedBy>
  <cp:revision>604</cp:revision>
  <cp:lastPrinted>2011-12-07T14:19:52Z</cp:lastPrinted>
  <dcterms:created xsi:type="dcterms:W3CDTF">1998-06-10T07:02:56Z</dcterms:created>
  <dcterms:modified xsi:type="dcterms:W3CDTF">2012-09-06T12:04:35Z</dcterms:modified>
</cp:coreProperties>
</file>